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4"/>
  </p:notesMasterIdLst>
  <p:sldIdLst>
    <p:sldId id="295" r:id="rId2"/>
    <p:sldId id="1779" r:id="rId3"/>
    <p:sldId id="1557" r:id="rId4"/>
    <p:sldId id="1739" r:id="rId5"/>
    <p:sldId id="1706" r:id="rId6"/>
    <p:sldId id="1941" r:id="rId7"/>
    <p:sldId id="1937" r:id="rId8"/>
    <p:sldId id="2582" r:id="rId9"/>
    <p:sldId id="1690" r:id="rId10"/>
    <p:sldId id="2657" r:id="rId11"/>
    <p:sldId id="1741" r:id="rId12"/>
    <p:sldId id="2656" r:id="rId1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67" d="100"/>
          <a:sy n="67" d="100"/>
        </p:scale>
        <p:origin x="644" y="6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charts/_rels/chart1.xml.rels><?xml version="1.0" encoding="UTF-8" standalone="yes"?>
<Relationships xmlns="http://schemas.openxmlformats.org/package/2006/relationships"><Relationship Id="rId3" Type="http://schemas.openxmlformats.org/officeDocument/2006/relationships/oleObject" Target="file:///E:\Can%20Dogan%20Projects%20II\CAN%20DOGAN\753.%20KMZ%20Holding%20Zeptronic%2015%20April%202020\Update%2024%20Aug%202020\TPW_KMZ_Holding%20Financials%2008242020.xlsm" TargetMode="External"/><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200" b="0" i="0" u="none" strike="noStrike" kern="1200" cap="none" spc="0" normalizeH="0" baseline="0">
                <a:solidFill>
                  <a:schemeClr val="tx1">
                    <a:lumMod val="65000"/>
                    <a:lumOff val="35000"/>
                  </a:schemeClr>
                </a:solidFill>
                <a:latin typeface="+mj-lt"/>
                <a:ea typeface="+mj-ea"/>
                <a:cs typeface="+mj-cs"/>
              </a:defRPr>
            </a:pPr>
            <a:r>
              <a:rPr lang="en-US" sz="1600" dirty="0">
                <a:solidFill>
                  <a:schemeClr val="tx1"/>
                </a:solidFill>
              </a:rPr>
              <a:t>Gross Margin &amp; Profit Yearly</a:t>
            </a:r>
          </a:p>
        </c:rich>
      </c:tx>
      <c:overlay val="0"/>
      <c:spPr>
        <a:noFill/>
        <a:ln>
          <a:noFill/>
        </a:ln>
        <a:effectLst/>
      </c:spPr>
      <c:txPr>
        <a:bodyPr rot="0" spcFirstLastPara="1" vertOverflow="ellipsis" vert="horz" wrap="square" anchor="ctr" anchorCtr="1"/>
        <a:lstStyle/>
        <a:p>
          <a:pPr>
            <a:defRPr sz="2200" b="0" i="0" u="none" strike="noStrike" kern="1200" cap="none" spc="0" normalizeH="0" baseline="0">
              <a:solidFill>
                <a:schemeClr val="tx1">
                  <a:lumMod val="65000"/>
                  <a:lumOff val="35000"/>
                </a:schemeClr>
              </a:solidFill>
              <a:latin typeface="+mj-lt"/>
              <a:ea typeface="+mj-ea"/>
              <a:cs typeface="+mj-cs"/>
            </a:defRPr>
          </a:pPr>
          <a:endParaRPr lang="en-US"/>
        </a:p>
      </c:txPr>
    </c:title>
    <c:autoTitleDeleted val="0"/>
    <c:plotArea>
      <c:layout>
        <c:manualLayout>
          <c:layoutTarget val="inner"/>
          <c:xMode val="edge"/>
          <c:yMode val="edge"/>
          <c:x val="0.21616876973400373"/>
          <c:y val="0.25698487139085258"/>
          <c:w val="0.75781870142551266"/>
          <c:h val="0.53130429690827019"/>
        </c:manualLayout>
      </c:layout>
      <c:barChart>
        <c:barDir val="col"/>
        <c:grouping val="clustered"/>
        <c:varyColors val="0"/>
        <c:ser>
          <c:idx val="0"/>
          <c:order val="0"/>
          <c:tx>
            <c:v>Gross Margin</c:v>
          </c:tx>
          <c:spPr>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8100000" scaled="1"/>
              <a:tileRect/>
            </a:gradFill>
            <a:ln>
              <a:noFill/>
            </a:ln>
            <a:effectLst/>
          </c:spPr>
          <c:invertIfNegative val="0"/>
          <c:cat>
            <c:strRef>
              <c:f>'[TPW_KMZ_Holding Financials 08242020.xlsm]Graphs'!$B$144:$F$144</c:f>
              <c:strCache>
                <c:ptCount val="5"/>
                <c:pt idx="0">
                  <c:v>Year 1</c:v>
                </c:pt>
                <c:pt idx="1">
                  <c:v>Year 2</c:v>
                </c:pt>
                <c:pt idx="2">
                  <c:v>Year 3</c:v>
                </c:pt>
                <c:pt idx="3">
                  <c:v>Year 4</c:v>
                </c:pt>
                <c:pt idx="4">
                  <c:v>Year 5</c:v>
                </c:pt>
              </c:strCache>
            </c:strRef>
          </c:cat>
          <c:val>
            <c:numRef>
              <c:f>'[TPW_KMZ_Holding Financials 08242020.xlsm]Graphs'!$B$192:$F$192</c:f>
              <c:numCache>
                <c:formatCode>"$"#,##0_);[Red]\("$"#,##0\)</c:formatCode>
                <c:ptCount val="5"/>
                <c:pt idx="0">
                  <c:v>19651000</c:v>
                </c:pt>
                <c:pt idx="1">
                  <c:v>132272000</c:v>
                </c:pt>
                <c:pt idx="2">
                  <c:v>188151600</c:v>
                </c:pt>
                <c:pt idx="3">
                  <c:v>217213500</c:v>
                </c:pt>
                <c:pt idx="4">
                  <c:v>247930724.99999994</c:v>
                </c:pt>
              </c:numCache>
            </c:numRef>
          </c:val>
          <c:extLst>
            <c:ext xmlns:c16="http://schemas.microsoft.com/office/drawing/2014/chart" uri="{C3380CC4-5D6E-409C-BE32-E72D297353CC}">
              <c16:uniqueId val="{00000000-6F6D-4252-9EFA-D38E306347DE}"/>
            </c:ext>
          </c:extLst>
        </c:ser>
        <c:ser>
          <c:idx val="1"/>
          <c:order val="1"/>
          <c:tx>
            <c:v>Profit</c:v>
          </c:tx>
          <c:spPr>
            <a:gradFill flip="none" rotWithShape="1">
              <a:gsLst>
                <a:gs pos="0">
                  <a:schemeClr val="accent2">
                    <a:shade val="30000"/>
                    <a:satMod val="115000"/>
                  </a:schemeClr>
                </a:gs>
                <a:gs pos="50000">
                  <a:schemeClr val="accent2">
                    <a:shade val="67500"/>
                    <a:satMod val="115000"/>
                  </a:schemeClr>
                </a:gs>
                <a:gs pos="100000">
                  <a:schemeClr val="accent2">
                    <a:shade val="100000"/>
                    <a:satMod val="115000"/>
                  </a:schemeClr>
                </a:gs>
              </a:gsLst>
              <a:lin ang="8100000" scaled="1"/>
              <a:tileRect/>
            </a:gradFill>
            <a:ln>
              <a:noFill/>
            </a:ln>
            <a:effectLst/>
          </c:spPr>
          <c:invertIfNegative val="0"/>
          <c:cat>
            <c:strRef>
              <c:f>'[TPW_KMZ_Holding Financials 08242020.xlsm]Graphs'!$B$144:$F$144</c:f>
              <c:strCache>
                <c:ptCount val="5"/>
                <c:pt idx="0">
                  <c:v>Year 1</c:v>
                </c:pt>
                <c:pt idx="1">
                  <c:v>Year 2</c:v>
                </c:pt>
                <c:pt idx="2">
                  <c:v>Year 3</c:v>
                </c:pt>
                <c:pt idx="3">
                  <c:v>Year 4</c:v>
                </c:pt>
                <c:pt idx="4">
                  <c:v>Year 5</c:v>
                </c:pt>
              </c:strCache>
            </c:strRef>
          </c:cat>
          <c:val>
            <c:numRef>
              <c:f>'[TPW_KMZ_Holding Financials 08242020.xlsm]Graphs'!$B$145:$F$145</c:f>
              <c:numCache>
                <c:formatCode>"$"#,##0_);[Red]\("$"#,##0\)</c:formatCode>
                <c:ptCount val="5"/>
                <c:pt idx="0">
                  <c:v>7796006.1999999993</c:v>
                </c:pt>
                <c:pt idx="1">
                  <c:v>112211819.355</c:v>
                </c:pt>
                <c:pt idx="2">
                  <c:v>160990781.89256999</c:v>
                </c:pt>
                <c:pt idx="3">
                  <c:v>185874924.3544367</c:v>
                </c:pt>
                <c:pt idx="4">
                  <c:v>212549088.15238523</c:v>
                </c:pt>
              </c:numCache>
            </c:numRef>
          </c:val>
          <c:extLst>
            <c:ext xmlns:c16="http://schemas.microsoft.com/office/drawing/2014/chart" uri="{C3380CC4-5D6E-409C-BE32-E72D297353CC}">
              <c16:uniqueId val="{00000001-6F6D-4252-9EFA-D38E306347DE}"/>
            </c:ext>
          </c:extLst>
        </c:ser>
        <c:dLbls>
          <c:showLegendKey val="0"/>
          <c:showVal val="0"/>
          <c:showCatName val="0"/>
          <c:showSerName val="0"/>
          <c:showPercent val="0"/>
          <c:showBubbleSize val="0"/>
        </c:dLbls>
        <c:gapWidth val="199"/>
        <c:axId val="1245294048"/>
        <c:axId val="1245288064"/>
      </c:barChart>
      <c:catAx>
        <c:axId val="1245294048"/>
        <c:scaling>
          <c:orientation val="minMax"/>
        </c:scaling>
        <c:delete val="0"/>
        <c:axPos val="b"/>
        <c:numFmt formatCode="General" sourceLinked="1"/>
        <c:majorTickMark val="none"/>
        <c:minorTickMark val="none"/>
        <c:tickLblPos val="low"/>
        <c:spPr>
          <a:noFill/>
          <a:ln w="9525" cap="flat" cmpd="sng" algn="ctr">
            <a:solidFill>
              <a:schemeClr val="tx1">
                <a:lumMod val="15000"/>
                <a:lumOff val="85000"/>
              </a:schemeClr>
            </a:solidFill>
            <a:round/>
          </a:ln>
          <a:effectLst/>
        </c:spPr>
        <c:txPr>
          <a:bodyPr rot="0" spcFirstLastPara="1" vertOverflow="ellipsis" wrap="square" anchor="ctr" anchorCtr="1"/>
          <a:lstStyle/>
          <a:p>
            <a:pPr>
              <a:defRPr sz="1197" b="0" i="0" u="none" strike="noStrike" kern="1200" cap="none" spc="0" normalizeH="0" baseline="0">
                <a:solidFill>
                  <a:schemeClr val="tx1">
                    <a:lumMod val="65000"/>
                    <a:lumOff val="35000"/>
                  </a:schemeClr>
                </a:solidFill>
                <a:latin typeface="+mn-lt"/>
                <a:ea typeface="+mn-ea"/>
                <a:cs typeface="+mn-cs"/>
              </a:defRPr>
            </a:pPr>
            <a:endParaRPr lang="en-US"/>
          </a:p>
        </c:txPr>
        <c:crossAx val="1245288064"/>
        <c:crosses val="autoZero"/>
        <c:auto val="1"/>
        <c:lblAlgn val="ctr"/>
        <c:lblOffset val="100"/>
        <c:tickLblSkip val="1"/>
        <c:tickMarkSkip val="1"/>
        <c:noMultiLvlLbl val="0"/>
      </c:catAx>
      <c:valAx>
        <c:axId val="1245288064"/>
        <c:scaling>
          <c:orientation val="minMax"/>
        </c:scaling>
        <c:delete val="0"/>
        <c:axPos val="l"/>
        <c:majorGridlines>
          <c:spPr>
            <a:ln w="9525" cap="flat" cmpd="sng" algn="ctr">
              <a:solidFill>
                <a:schemeClr val="tx1">
                  <a:lumMod val="15000"/>
                  <a:lumOff val="85000"/>
                </a:schemeClr>
              </a:solidFill>
              <a:round/>
            </a:ln>
            <a:effectLst/>
          </c:spPr>
        </c:majorGridlines>
        <c:minorGridlines>
          <c:spPr>
            <a:ln w="9525" cap="flat" cmpd="sng" algn="ctr">
              <a:solidFill>
                <a:schemeClr val="tx1">
                  <a:lumMod val="5000"/>
                  <a:lumOff val="95000"/>
                </a:schemeClr>
              </a:solidFill>
              <a:round/>
            </a:ln>
            <a:effectLst/>
          </c:spPr>
        </c:minorGridlines>
        <c:numFmt formatCode="&quot;$&quot;#,##0_);[Red]\(&quot;$&quot;#,##0\)" sourceLinked="1"/>
        <c:majorTickMark val="none"/>
        <c:minorTickMark val="none"/>
        <c:tickLblPos val="nextTo"/>
        <c:spPr>
          <a:noFill/>
          <a:ln>
            <a:noFill/>
          </a:ln>
          <a:effectLst/>
        </c:spPr>
        <c:txPr>
          <a:bodyPr rot="0" spcFirstLastPara="1" vertOverflow="ellipsis" wrap="square" anchor="ctr" anchorCtr="1"/>
          <a:lstStyle/>
          <a:p>
            <a:pPr>
              <a:defRPr sz="1100" b="0" i="0" u="none" strike="noStrike" kern="1200" baseline="0">
                <a:solidFill>
                  <a:schemeClr val="tx1">
                    <a:lumMod val="65000"/>
                    <a:lumOff val="35000"/>
                  </a:schemeClr>
                </a:solidFill>
                <a:latin typeface="+mn-lt"/>
                <a:ea typeface="+mn-ea"/>
                <a:cs typeface="+mn-cs"/>
              </a:defRPr>
            </a:pPr>
            <a:endParaRPr lang="en-US"/>
          </a:p>
        </c:txPr>
        <c:crossAx val="1245294048"/>
        <c:crosses val="autoZero"/>
        <c:crossBetween val="between"/>
      </c:valAx>
      <c:spPr>
        <a:noFill/>
        <a:ln>
          <a:noFill/>
        </a:ln>
        <a:effectLst/>
      </c:spPr>
    </c:plotArea>
    <c:legend>
      <c:legendPos val="t"/>
      <c:layout>
        <c:manualLayout>
          <c:xMode val="edge"/>
          <c:yMode val="edge"/>
          <c:x val="0.25681236848264655"/>
          <c:y val="0.91942764670811683"/>
          <c:w val="0.41296940109078051"/>
          <c:h val="7.331491727463374E-2"/>
        </c:manualLayout>
      </c:layou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12">
  <cs:axisTitle>
    <cs:lnRef idx="0"/>
    <cs:fillRef idx="0"/>
    <cs:effectRef idx="0"/>
    <cs:fontRef idx="minor">
      <a:schemeClr val="tx1">
        <a:lumMod val="65000"/>
        <a:lumOff val="35000"/>
      </a:schemeClr>
    </cs:fontRef>
    <cs:defRPr sz="1197" kern="1200" cap="all"/>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b="0" kern="1200" cap="none" spc="0" normalizeH="0" baseline="0"/>
  </cs:categoryAxis>
  <cs:chartArea mods="allowNoFillOverride allowNoLineOverride">
    <cs:lnRef idx="0"/>
    <cs:fillRef idx="0"/>
    <cs:effectRef idx="0"/>
    <cs:fontRef idx="minor">
      <a:schemeClr val="dk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75000"/>
        <a:lumOff val="25000"/>
      </a:schemeClr>
    </cs:fontRef>
    <cs:spPr>
      <a:solidFill>
        <a:schemeClr val="dk1">
          <a:lumMod val="15000"/>
          <a:lumOff val="85000"/>
        </a:schemeClr>
      </a:solidFill>
    </cs:spPr>
    <cs:defRPr sz="1197"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cs:spPr>
  </cs:dataPoint>
  <cs:dataPoint3D>
    <cs:lnRef idx="0"/>
    <cs:fillRef idx="0">
      <cs:styleClr val="auto"/>
    </cs:fillRef>
    <cs:effectRef idx="0"/>
    <cs:fontRef idx="minor">
      <a:schemeClr val="dk1"/>
    </cs:fontRef>
    <cs:spPr>
      <a:solidFill>
        <a:schemeClr val="phClr"/>
      </a:solidFill>
    </cs:spPr>
  </cs:dataPoint3D>
  <cs:dataPointLine>
    <cs:lnRef idx="0">
      <cs:styleClr val="auto"/>
    </cs:lnRef>
    <cs:fillRef idx="0"/>
    <cs:effectRef idx="0"/>
    <cs:fontRef idx="minor">
      <a:schemeClr val="dk1"/>
    </cs:fontRef>
    <cs:spPr>
      <a:ln w="38100" cap="rnd">
        <a:solidFill>
          <a:schemeClr val="phClr"/>
        </a:solidFill>
        <a:round/>
      </a:ln>
    </cs:spPr>
  </cs:dataPointLine>
  <cs:dataPointMarker>
    <cs:lnRef idx="0"/>
    <cs:fillRef idx="0">
      <cs:styleClr val="auto"/>
    </cs:fillRef>
    <cs:effectRef idx="0"/>
    <cs:fontRef idx="minor">
      <a:schemeClr val="dk1"/>
    </cs:fontRef>
    <cs:spPr>
      <a:solidFill>
        <a:schemeClr val="phClr"/>
      </a:solidFill>
    </cs:spPr>
  </cs:dataPointMarker>
  <cs:dataPointMarkerLayout symbol="circle" size="8"/>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ln w="9525">
        <a:solidFill>
          <a:schemeClr val="tx1">
            <a:lumMod val="15000"/>
            <a:lumOff val="85000"/>
          </a:schemeClr>
        </a:solidFill>
      </a:ln>
    </cs:spPr>
    <cs:defRPr sz="1197" kern="1200"/>
  </cs:dataTable>
  <cs:downBar>
    <cs:lnRef idx="0"/>
    <cs:fillRef idx="0"/>
    <cs:effectRef idx="0"/>
    <cs:fontRef idx="minor">
      <a:schemeClr val="dk1"/>
    </cs:fontRef>
    <cs:spPr>
      <a:solidFill>
        <a:schemeClr val="dk1">
          <a:lumMod val="75000"/>
          <a:lumOff val="25000"/>
        </a:schemeClr>
      </a:solidFill>
      <a:ln w="9525">
        <a:solidFill>
          <a:schemeClr val="tx1">
            <a:lumMod val="50000"/>
            <a:lumOff val="50000"/>
          </a:schemeClr>
        </a:solidFill>
      </a:ln>
    </cs:spPr>
  </cs:downBar>
  <cs:dropLine>
    <cs:lnRef idx="0"/>
    <cs:fillRef idx="0"/>
    <cs:effectRef idx="0"/>
    <cs:fontRef idx="minor">
      <a:schemeClr val="dk1"/>
    </cs:fontRef>
    <cs:spPr>
      <a:ln w="9525">
        <a:solidFill>
          <a:schemeClr val="tx1">
            <a:lumMod val="50000"/>
            <a:lumOff val="50000"/>
          </a:schemeClr>
        </a:solidFill>
        <a:prstDash val="dash"/>
      </a:ln>
    </cs:spPr>
  </cs:dropLine>
  <cs:errorBar>
    <cs:lnRef idx="0"/>
    <cs:fillRef idx="0"/>
    <cs:effectRef idx="0"/>
    <cs:fontRef idx="minor">
      <a:schemeClr val="dk1"/>
    </cs:fontRef>
    <cs:spPr>
      <a:ln w="9525">
        <a:solidFill>
          <a:schemeClr val="tx1">
            <a:lumMod val="50000"/>
            <a:lumOff val="50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solidFill>
          <a:schemeClr val="tx1">
            <a:lumMod val="15000"/>
            <a:lumOff val="85000"/>
          </a:schemeClr>
        </a:solidFill>
        <a:round/>
      </a:ln>
    </cs:spPr>
  </cs:gridlineMajor>
  <cs:gridlineMinor>
    <cs:lnRef idx="0"/>
    <cs:fillRef idx="0"/>
    <cs:effectRef idx="0"/>
    <cs:fontRef idx="minor">
      <a:schemeClr val="dk1"/>
    </cs:fontRef>
    <cs:spPr>
      <a:ln w="9525" cap="flat" cmpd="sng" algn="ctr">
        <a:solidFill>
          <a:schemeClr val="tx1">
            <a:lumMod val="5000"/>
            <a:lumOff val="95000"/>
          </a:schemeClr>
        </a:solidFill>
        <a:round/>
      </a:ln>
    </cs:spPr>
  </cs:gridlineMinor>
  <cs:hiLoLine>
    <cs:lnRef idx="0"/>
    <cs:fillRef idx="0"/>
    <cs:effectRef idx="0"/>
    <cs:fontRef idx="minor">
      <a:schemeClr val="dk1"/>
    </cs:fontRef>
    <cs:spPr>
      <a:ln w="9525">
        <a:solidFill>
          <a:schemeClr val="tx1">
            <a:lumMod val="50000"/>
            <a:lumOff val="50000"/>
          </a:schemeClr>
        </a:solidFill>
        <a:prstDash val="dash"/>
      </a:ln>
    </cs:spPr>
  </cs:hiLoLine>
  <cs:leaderLine>
    <cs:lnRef idx="0"/>
    <cs:fillRef idx="0"/>
    <cs:effectRef idx="0"/>
    <cs:fontRef idx="minor">
      <a:schemeClr val="dk1"/>
    </cs:fontRef>
    <cs:spPr>
      <a:ln w="9525">
        <a:solidFill>
          <a:schemeClr val="tx1">
            <a:lumMod val="35000"/>
            <a:lumOff val="65000"/>
          </a:schemeClr>
        </a:solidFill>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seriesAxis>
  <cs:seriesLine>
    <cs:lnRef idx="0"/>
    <cs:fillRef idx="0"/>
    <cs:effectRef idx="0"/>
    <cs:fontRef idx="minor">
      <a:schemeClr val="dk1"/>
    </cs:fontRef>
    <cs:spPr>
      <a:ln w="9525">
        <a:solidFill>
          <a:schemeClr val="tx1">
            <a:lumMod val="35000"/>
            <a:lumOff val="65000"/>
          </a:schemeClr>
        </a:solidFill>
        <a:round/>
      </a:ln>
    </cs:spPr>
  </cs:seriesLine>
  <cs:title>
    <cs:lnRef idx="0"/>
    <cs:fillRef idx="0"/>
    <cs:effectRef idx="0"/>
    <cs:fontRef idx="major">
      <a:schemeClr val="tx1">
        <a:lumMod val="65000"/>
        <a:lumOff val="35000"/>
      </a:schemeClr>
    </cs:fontRef>
    <cs:defRPr sz="2200" b="0" kern="1200" cap="none" spc="0" normalizeH="0" baseline="0"/>
  </cs:title>
  <cs:trendline>
    <cs:lnRef idx="0">
      <cs:styleClr val="auto"/>
    </cs:lnRef>
    <cs:fillRef idx="0"/>
    <cs:effectRef idx="0"/>
    <cs:fontRef idx="minor">
      <a:schemeClr val="dk1"/>
    </cs:fontRef>
    <cs:spPr>
      <a:ln w="19050" cap="rnd">
        <a:solidFill>
          <a:schemeClr val="phClr"/>
        </a:solidFill>
        <a:round/>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50000"/>
            <a:lumOff val="50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dk1"/>
    </cs:fontRef>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8834261-B2C5-4E99-B84E-27D1300DE2CD}" type="datetimeFigureOut">
              <a:rPr lang="en-US" smtClean="0"/>
              <a:t>12/24/2020</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1B7DFBD-0B8A-480A-A6C0-DF58117B2923}" type="slidenum">
              <a:rPr lang="en-US" smtClean="0"/>
              <a:t>‹#›</a:t>
            </a:fld>
            <a:endParaRPr lang="en-US"/>
          </a:p>
        </p:txBody>
      </p:sp>
    </p:spTree>
    <p:extLst>
      <p:ext uri="{BB962C8B-B14F-4D97-AF65-F5344CB8AC3E}">
        <p14:creationId xmlns:p14="http://schemas.microsoft.com/office/powerpoint/2010/main" val="203944820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Insert Picture /Right Click / Send To Back</a:t>
            </a:r>
          </a:p>
        </p:txBody>
      </p:sp>
      <p:sp>
        <p:nvSpPr>
          <p:cNvPr id="4" name="Slide Number Placeholder 3"/>
          <p:cNvSpPr>
            <a:spLocks noGrp="1"/>
          </p:cNvSpPr>
          <p:nvPr>
            <p:ph type="sldNum" sz="quarter" idx="5"/>
          </p:nvPr>
        </p:nvSpPr>
        <p:spPr/>
        <p:txBody>
          <a:bodyPr/>
          <a:lstStyle/>
          <a:p>
            <a:fld id="{ECE48850-3BEA-4EE9-A67D-46D2D7AEBC5F}" type="slidenum">
              <a:rPr lang="en-US" smtClean="0"/>
              <a:t>1</a:t>
            </a:fld>
            <a:endParaRPr lang="en-US"/>
          </a:p>
        </p:txBody>
      </p:sp>
    </p:spTree>
    <p:extLst>
      <p:ext uri="{BB962C8B-B14F-4D97-AF65-F5344CB8AC3E}">
        <p14:creationId xmlns:p14="http://schemas.microsoft.com/office/powerpoint/2010/main" val="55722505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t>Insert Picture /Right Click / Send To Back</a:t>
            </a:r>
          </a:p>
          <a:p>
            <a:endParaRPr lang="en-US"/>
          </a:p>
        </p:txBody>
      </p:sp>
      <p:sp>
        <p:nvSpPr>
          <p:cNvPr id="4" name="Slide Number Placeholder 3"/>
          <p:cNvSpPr>
            <a:spLocks noGrp="1"/>
          </p:cNvSpPr>
          <p:nvPr>
            <p:ph type="sldNum" sz="quarter" idx="5"/>
          </p:nvPr>
        </p:nvSpPr>
        <p:spPr/>
        <p:txBody>
          <a:bodyPr/>
          <a:lstStyle/>
          <a:p>
            <a:fld id="{ECE48850-3BEA-4EE9-A67D-46D2D7AEBC5F}" type="slidenum">
              <a:rPr lang="en-US" smtClean="0"/>
              <a:t>4</a:t>
            </a:fld>
            <a:endParaRPr lang="en-US"/>
          </a:p>
        </p:txBody>
      </p:sp>
    </p:spTree>
    <p:extLst>
      <p:ext uri="{BB962C8B-B14F-4D97-AF65-F5344CB8AC3E}">
        <p14:creationId xmlns:p14="http://schemas.microsoft.com/office/powerpoint/2010/main" val="36110046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t>Insert Picture/ Right Click/ Send To Back</a:t>
            </a:r>
          </a:p>
          <a:p>
            <a:endParaRPr lang="en-US"/>
          </a:p>
        </p:txBody>
      </p:sp>
      <p:sp>
        <p:nvSpPr>
          <p:cNvPr id="4" name="Slide Number Placeholder 3"/>
          <p:cNvSpPr>
            <a:spLocks noGrp="1"/>
          </p:cNvSpPr>
          <p:nvPr>
            <p:ph type="sldNum" sz="quarter" idx="5"/>
          </p:nvPr>
        </p:nvSpPr>
        <p:spPr/>
        <p:txBody>
          <a:bodyPr/>
          <a:lstStyle/>
          <a:p>
            <a:fld id="{CB384C95-CF99-4B51-A0DE-BF8BFF91DC8A}" type="slidenum">
              <a:rPr lang="en-US" smtClean="0"/>
              <a:t>12</a:t>
            </a:fld>
            <a:endParaRPr lang="en-US"/>
          </a:p>
        </p:txBody>
      </p:sp>
    </p:spTree>
    <p:extLst>
      <p:ext uri="{BB962C8B-B14F-4D97-AF65-F5344CB8AC3E}">
        <p14:creationId xmlns:p14="http://schemas.microsoft.com/office/powerpoint/2010/main" val="49580923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F741FD-C774-4D75-A936-A2EE17845828}"/>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857CC4FA-CA1F-4FBA-8D88-E4C8BE17D0E7}"/>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52B3F652-AE80-4E25-8BE6-AF906C492112}"/>
              </a:ext>
            </a:extLst>
          </p:cNvPr>
          <p:cNvSpPr>
            <a:spLocks noGrp="1"/>
          </p:cNvSpPr>
          <p:nvPr>
            <p:ph type="dt" sz="half" idx="10"/>
          </p:nvPr>
        </p:nvSpPr>
        <p:spPr/>
        <p:txBody>
          <a:bodyPr/>
          <a:lstStyle/>
          <a:p>
            <a:fld id="{AA94DC3E-1D07-4DC8-BB62-93539799A554}" type="datetimeFigureOut">
              <a:rPr lang="en-US" smtClean="0"/>
              <a:t>12/24/2020</a:t>
            </a:fld>
            <a:endParaRPr lang="en-US"/>
          </a:p>
        </p:txBody>
      </p:sp>
      <p:sp>
        <p:nvSpPr>
          <p:cNvPr id="5" name="Footer Placeholder 4">
            <a:extLst>
              <a:ext uri="{FF2B5EF4-FFF2-40B4-BE49-F238E27FC236}">
                <a16:creationId xmlns:a16="http://schemas.microsoft.com/office/drawing/2014/main" id="{C5EC6DFA-A402-40D8-8247-380D935C9E5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13E4363-4538-44E9-A163-4381FD4A3D00}"/>
              </a:ext>
            </a:extLst>
          </p:cNvPr>
          <p:cNvSpPr>
            <a:spLocks noGrp="1"/>
          </p:cNvSpPr>
          <p:nvPr>
            <p:ph type="sldNum" sz="quarter" idx="12"/>
          </p:nvPr>
        </p:nvSpPr>
        <p:spPr/>
        <p:txBody>
          <a:bodyPr/>
          <a:lstStyle/>
          <a:p>
            <a:fld id="{7EB900EC-79B9-4D79-9AEA-8FF1A7910398}" type="slidenum">
              <a:rPr lang="en-US" smtClean="0"/>
              <a:t>‹#›</a:t>
            </a:fld>
            <a:endParaRPr lang="en-US"/>
          </a:p>
        </p:txBody>
      </p:sp>
    </p:spTree>
    <p:extLst>
      <p:ext uri="{BB962C8B-B14F-4D97-AF65-F5344CB8AC3E}">
        <p14:creationId xmlns:p14="http://schemas.microsoft.com/office/powerpoint/2010/main" val="248220142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BB7A876-9817-40E2-89F2-B067A59BBF10}"/>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B0737616-6C52-4F5C-8C5F-3623D3E4DC86}"/>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F6F01F9-F771-4979-870C-6B266AE309C3}"/>
              </a:ext>
            </a:extLst>
          </p:cNvPr>
          <p:cNvSpPr>
            <a:spLocks noGrp="1"/>
          </p:cNvSpPr>
          <p:nvPr>
            <p:ph type="dt" sz="half" idx="10"/>
          </p:nvPr>
        </p:nvSpPr>
        <p:spPr/>
        <p:txBody>
          <a:bodyPr/>
          <a:lstStyle/>
          <a:p>
            <a:fld id="{AA94DC3E-1D07-4DC8-BB62-93539799A554}" type="datetimeFigureOut">
              <a:rPr lang="en-US" smtClean="0"/>
              <a:t>12/24/2020</a:t>
            </a:fld>
            <a:endParaRPr lang="en-US"/>
          </a:p>
        </p:txBody>
      </p:sp>
      <p:sp>
        <p:nvSpPr>
          <p:cNvPr id="5" name="Footer Placeholder 4">
            <a:extLst>
              <a:ext uri="{FF2B5EF4-FFF2-40B4-BE49-F238E27FC236}">
                <a16:creationId xmlns:a16="http://schemas.microsoft.com/office/drawing/2014/main" id="{B77382B7-8CEC-48CA-8240-AEFF3DBE4E3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267F080-9E22-438F-82C8-0920DDA4A402}"/>
              </a:ext>
            </a:extLst>
          </p:cNvPr>
          <p:cNvSpPr>
            <a:spLocks noGrp="1"/>
          </p:cNvSpPr>
          <p:nvPr>
            <p:ph type="sldNum" sz="quarter" idx="12"/>
          </p:nvPr>
        </p:nvSpPr>
        <p:spPr/>
        <p:txBody>
          <a:bodyPr/>
          <a:lstStyle/>
          <a:p>
            <a:fld id="{7EB900EC-79B9-4D79-9AEA-8FF1A7910398}" type="slidenum">
              <a:rPr lang="en-US" smtClean="0"/>
              <a:t>‹#›</a:t>
            </a:fld>
            <a:endParaRPr lang="en-US"/>
          </a:p>
        </p:txBody>
      </p:sp>
    </p:spTree>
    <p:extLst>
      <p:ext uri="{BB962C8B-B14F-4D97-AF65-F5344CB8AC3E}">
        <p14:creationId xmlns:p14="http://schemas.microsoft.com/office/powerpoint/2010/main" val="401271356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5F598F6F-44BA-459B-9824-006B1B3E8365}"/>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D6C5802F-5A9F-4AF2-BC8C-D37F9295A062}"/>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EAEDA94-E54A-4D15-9473-71EDE6560E05}"/>
              </a:ext>
            </a:extLst>
          </p:cNvPr>
          <p:cNvSpPr>
            <a:spLocks noGrp="1"/>
          </p:cNvSpPr>
          <p:nvPr>
            <p:ph type="dt" sz="half" idx="10"/>
          </p:nvPr>
        </p:nvSpPr>
        <p:spPr/>
        <p:txBody>
          <a:bodyPr/>
          <a:lstStyle/>
          <a:p>
            <a:fld id="{AA94DC3E-1D07-4DC8-BB62-93539799A554}" type="datetimeFigureOut">
              <a:rPr lang="en-US" smtClean="0"/>
              <a:t>12/24/2020</a:t>
            </a:fld>
            <a:endParaRPr lang="en-US"/>
          </a:p>
        </p:txBody>
      </p:sp>
      <p:sp>
        <p:nvSpPr>
          <p:cNvPr id="5" name="Footer Placeholder 4">
            <a:extLst>
              <a:ext uri="{FF2B5EF4-FFF2-40B4-BE49-F238E27FC236}">
                <a16:creationId xmlns:a16="http://schemas.microsoft.com/office/drawing/2014/main" id="{2504EC58-3C97-404D-85DD-0FE6B809671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5E9EB27-AD7C-4994-B8ED-48764B539037}"/>
              </a:ext>
            </a:extLst>
          </p:cNvPr>
          <p:cNvSpPr>
            <a:spLocks noGrp="1"/>
          </p:cNvSpPr>
          <p:nvPr>
            <p:ph type="sldNum" sz="quarter" idx="12"/>
          </p:nvPr>
        </p:nvSpPr>
        <p:spPr/>
        <p:txBody>
          <a:bodyPr/>
          <a:lstStyle/>
          <a:p>
            <a:fld id="{7EB900EC-79B9-4D79-9AEA-8FF1A7910398}" type="slidenum">
              <a:rPr lang="en-US" smtClean="0"/>
              <a:t>‹#›</a:t>
            </a:fld>
            <a:endParaRPr lang="en-US"/>
          </a:p>
        </p:txBody>
      </p:sp>
    </p:spTree>
    <p:extLst>
      <p:ext uri="{BB962C8B-B14F-4D97-AF65-F5344CB8AC3E}">
        <p14:creationId xmlns:p14="http://schemas.microsoft.com/office/powerpoint/2010/main" val="196987039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3_Title Slid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870B173A-72FB-4A32-A457-F6EB4C5DDF8C}"/>
              </a:ext>
            </a:extLst>
          </p:cNvPr>
          <p:cNvSpPr>
            <a:spLocks noGrp="1"/>
          </p:cNvSpPr>
          <p:nvPr>
            <p:ph type="pic" sz="quarter" idx="13"/>
          </p:nvPr>
        </p:nvSpPr>
        <p:spPr>
          <a:xfrm>
            <a:off x="0" y="0"/>
            <a:ext cx="12192000" cy="6858000"/>
          </a:xfrm>
          <a:solidFill>
            <a:schemeClr val="bg1">
              <a:lumMod val="95000"/>
            </a:schemeClr>
          </a:solidFill>
        </p:spPr>
        <p:txBody>
          <a:bodyPr rtlCol="0">
            <a:normAutofit/>
          </a:bodyPr>
          <a:lstStyle>
            <a:lvl1pPr>
              <a:defRPr sz="1200"/>
            </a:lvl1pPr>
          </a:lstStyle>
          <a:p>
            <a:pPr lvl="0"/>
            <a:endParaRPr lang="en-US" noProof="0" dirty="0"/>
          </a:p>
        </p:txBody>
      </p:sp>
      <p:sp>
        <p:nvSpPr>
          <p:cNvPr id="5" name="Rectangle 4">
            <a:extLst>
              <a:ext uri="{FF2B5EF4-FFF2-40B4-BE49-F238E27FC236}">
                <a16:creationId xmlns:a16="http://schemas.microsoft.com/office/drawing/2014/main" id="{4C4CBF7B-CE41-4793-B875-6BAA60F0AC07}"/>
              </a:ext>
            </a:extLst>
          </p:cNvPr>
          <p:cNvSpPr/>
          <p:nvPr userDrawn="1"/>
        </p:nvSpPr>
        <p:spPr>
          <a:xfrm>
            <a:off x="0" y="0"/>
            <a:ext cx="12192000" cy="6858000"/>
          </a:xfrm>
          <a:prstGeom prst="rect">
            <a:avLst/>
          </a:prstGeom>
          <a:blipFill dpi="0" rotWithShape="1">
            <a:blip r:embed="rId2">
              <a:extLst>
                <a:ext uri="{28A0092B-C50C-407E-A947-70E740481C1C}">
                  <a14:useLocalDpi xmlns:a14="http://schemas.microsoft.com/office/drawing/2010/main" val="0"/>
                </a:ext>
              </a:extLst>
            </a:blip>
            <a:srcRect/>
            <a:stretch>
              <a:fillRect t="-9259" b="-9259"/>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50696798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Custom Layout">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89778D03-0C63-4A6B-8C62-3454EA7C9B25}"/>
              </a:ext>
            </a:extLst>
          </p:cNvPr>
          <p:cNvSpPr>
            <a:spLocks noGrp="1"/>
          </p:cNvSpPr>
          <p:nvPr>
            <p:ph type="pic" sz="quarter" idx="13"/>
          </p:nvPr>
        </p:nvSpPr>
        <p:spPr>
          <a:xfrm>
            <a:off x="0" y="-14329"/>
            <a:ext cx="5244200" cy="5264252"/>
          </a:xfrm>
          <a:custGeom>
            <a:avLst/>
            <a:gdLst>
              <a:gd name="connsiteX0" fmla="*/ 0 w 5244200"/>
              <a:gd name="connsiteY0" fmla="*/ 0 h 5264252"/>
              <a:gd name="connsiteX1" fmla="*/ 4376372 w 5244200"/>
              <a:gd name="connsiteY1" fmla="*/ 0 h 5264252"/>
              <a:gd name="connsiteX2" fmla="*/ 4534200 w 5244200"/>
              <a:gd name="connsiteY2" fmla="*/ 173774 h 5264252"/>
              <a:gd name="connsiteX3" fmla="*/ 5244200 w 5244200"/>
              <a:gd name="connsiteY3" fmla="*/ 2152890 h 5264252"/>
              <a:gd name="connsiteX4" fmla="*/ 2134957 w 5244200"/>
              <a:gd name="connsiteY4" fmla="*/ 5264252 h 5264252"/>
              <a:gd name="connsiteX5" fmla="*/ 157189 w 5244200"/>
              <a:gd name="connsiteY5" fmla="*/ 4553769 h 5264252"/>
              <a:gd name="connsiteX6" fmla="*/ 0 w 5244200"/>
              <a:gd name="connsiteY6" fmla="*/ 4410809 h 52642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244200" h="5264252">
                <a:moveTo>
                  <a:pt x="0" y="0"/>
                </a:moveTo>
                <a:lnTo>
                  <a:pt x="4376372" y="0"/>
                </a:lnTo>
                <a:lnTo>
                  <a:pt x="4534200" y="173774"/>
                </a:lnTo>
                <a:cubicBezTo>
                  <a:pt x="4977752" y="711601"/>
                  <a:pt x="5244200" y="1401108"/>
                  <a:pt x="5244200" y="2152890"/>
                </a:cubicBezTo>
                <a:cubicBezTo>
                  <a:pt x="5244200" y="3871248"/>
                  <a:pt x="3852145" y="5264252"/>
                  <a:pt x="2134957" y="5264252"/>
                </a:cubicBezTo>
                <a:cubicBezTo>
                  <a:pt x="1383688" y="5264252"/>
                  <a:pt x="694650" y="4997623"/>
                  <a:pt x="157189" y="4553769"/>
                </a:cubicBezTo>
                <a:lnTo>
                  <a:pt x="0" y="4410809"/>
                </a:lnTo>
                <a:close/>
              </a:path>
            </a:pathLst>
          </a:custGeom>
          <a:solidFill>
            <a:schemeClr val="bg1">
              <a:lumMod val="95000"/>
            </a:schemeClr>
          </a:solidFill>
        </p:spPr>
        <p:txBody>
          <a:bodyPr wrap="square">
            <a:noAutofit/>
          </a:bodyPr>
          <a:lstStyle>
            <a:lvl1pPr>
              <a:defRPr sz="1200"/>
            </a:lvl1pPr>
          </a:lstStyle>
          <a:p>
            <a:endParaRPr lang="en-US"/>
          </a:p>
        </p:txBody>
      </p:sp>
      <p:sp>
        <p:nvSpPr>
          <p:cNvPr id="3" name="Date Placeholder 2">
            <a:extLst>
              <a:ext uri="{FF2B5EF4-FFF2-40B4-BE49-F238E27FC236}">
                <a16:creationId xmlns:a16="http://schemas.microsoft.com/office/drawing/2014/main" id="{D2A7C441-D52B-4FA8-804E-98039B779C02}"/>
              </a:ext>
            </a:extLst>
          </p:cNvPr>
          <p:cNvSpPr>
            <a:spLocks noGrp="1"/>
          </p:cNvSpPr>
          <p:nvPr>
            <p:ph type="dt" sz="half" idx="10"/>
          </p:nvPr>
        </p:nvSpPr>
        <p:spPr/>
        <p:txBody>
          <a:bodyPr/>
          <a:lstStyle/>
          <a:p>
            <a:fld id="{17DB12FB-3C25-4726-AE15-71B96F388BC8}" type="datetime1">
              <a:rPr lang="en-US" smtClean="0"/>
              <a:t>12/24/2020</a:t>
            </a:fld>
            <a:endParaRPr lang="en-US"/>
          </a:p>
        </p:txBody>
      </p:sp>
      <p:sp>
        <p:nvSpPr>
          <p:cNvPr id="4" name="Footer Placeholder 3">
            <a:extLst>
              <a:ext uri="{FF2B5EF4-FFF2-40B4-BE49-F238E27FC236}">
                <a16:creationId xmlns:a16="http://schemas.microsoft.com/office/drawing/2014/main" id="{19533D91-A6D0-4973-A9C0-D5306C5B4768}"/>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B6267CA5-361E-41BE-80CF-0022C7746F1A}"/>
              </a:ext>
            </a:extLst>
          </p:cNvPr>
          <p:cNvSpPr>
            <a:spLocks noGrp="1"/>
          </p:cNvSpPr>
          <p:nvPr>
            <p:ph type="sldNum" sz="quarter" idx="12"/>
          </p:nvPr>
        </p:nvSpPr>
        <p:spPr/>
        <p:txBody>
          <a:bodyPr/>
          <a:lstStyle/>
          <a:p>
            <a:fld id="{A9F5EB07-4368-4AA7-95C3-BA46937C5D30}" type="slidenum">
              <a:rPr lang="en-US" smtClean="0"/>
              <a:t>‹#›</a:t>
            </a:fld>
            <a:endParaRPr lang="en-US"/>
          </a:p>
        </p:txBody>
      </p:sp>
    </p:spTree>
    <p:extLst>
      <p:ext uri="{BB962C8B-B14F-4D97-AF65-F5344CB8AC3E}">
        <p14:creationId xmlns:p14="http://schemas.microsoft.com/office/powerpoint/2010/main" val="138330962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55_Title and Content">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48E6F575-5A63-4EBB-84F8-70C60E13B223}"/>
              </a:ext>
            </a:extLst>
          </p:cNvPr>
          <p:cNvSpPr>
            <a:spLocks noGrp="1"/>
          </p:cNvSpPr>
          <p:nvPr>
            <p:ph type="pic" sz="quarter" idx="13"/>
          </p:nvPr>
        </p:nvSpPr>
        <p:spPr>
          <a:xfrm>
            <a:off x="4394060" y="-188391"/>
            <a:ext cx="3403880" cy="3403878"/>
          </a:xfrm>
          <a:custGeom>
            <a:avLst/>
            <a:gdLst>
              <a:gd name="connsiteX0" fmla="*/ 1701940 w 3403880"/>
              <a:gd name="connsiteY0" fmla="*/ 0 h 3403878"/>
              <a:gd name="connsiteX1" fmla="*/ 3403880 w 3403880"/>
              <a:gd name="connsiteY1" fmla="*/ 1701939 h 3403878"/>
              <a:gd name="connsiteX2" fmla="*/ 1701940 w 3403880"/>
              <a:gd name="connsiteY2" fmla="*/ 3403878 h 3403878"/>
              <a:gd name="connsiteX3" fmla="*/ 0 w 3403880"/>
              <a:gd name="connsiteY3" fmla="*/ 1701939 h 3403878"/>
            </a:gdLst>
            <a:ahLst/>
            <a:cxnLst>
              <a:cxn ang="0">
                <a:pos x="connsiteX0" y="connsiteY0"/>
              </a:cxn>
              <a:cxn ang="0">
                <a:pos x="connsiteX1" y="connsiteY1"/>
              </a:cxn>
              <a:cxn ang="0">
                <a:pos x="connsiteX2" y="connsiteY2"/>
              </a:cxn>
              <a:cxn ang="0">
                <a:pos x="connsiteX3" y="connsiteY3"/>
              </a:cxn>
            </a:cxnLst>
            <a:rect l="l" t="t" r="r" b="b"/>
            <a:pathLst>
              <a:path w="3403880" h="3403878">
                <a:moveTo>
                  <a:pt x="1701940" y="0"/>
                </a:moveTo>
                <a:lnTo>
                  <a:pt x="3403880" y="1701939"/>
                </a:lnTo>
                <a:lnTo>
                  <a:pt x="1701940" y="3403878"/>
                </a:lnTo>
                <a:lnTo>
                  <a:pt x="0" y="1701939"/>
                </a:lnTo>
                <a:close/>
              </a:path>
            </a:pathLst>
          </a:custGeom>
          <a:solidFill>
            <a:schemeClr val="bg1">
              <a:lumMod val="95000"/>
            </a:schemeClr>
          </a:solidFill>
        </p:spPr>
        <p:txBody>
          <a:bodyPr wrap="square">
            <a:noAutofit/>
          </a:bodyPr>
          <a:lstStyle>
            <a:lvl1pPr>
              <a:defRPr sz="1200"/>
            </a:lvl1pPr>
          </a:lstStyle>
          <a:p>
            <a:endParaRPr lang="en-US"/>
          </a:p>
        </p:txBody>
      </p:sp>
      <p:sp>
        <p:nvSpPr>
          <p:cNvPr id="4" name="Date Placeholder 3"/>
          <p:cNvSpPr>
            <a:spLocks noGrp="1"/>
          </p:cNvSpPr>
          <p:nvPr>
            <p:ph type="dt" sz="half" idx="10"/>
          </p:nvPr>
        </p:nvSpPr>
        <p:spPr/>
        <p:txBody>
          <a:bodyPr/>
          <a:lstStyle/>
          <a:p>
            <a:fld id="{425ACF92-6F07-45CD-96E5-F324C1E013AF}" type="datetime1">
              <a:rPr lang="en-US" smtClean="0"/>
              <a:t>12/24/2020</a:t>
            </a:fld>
            <a:endParaRPr lang="en-US"/>
          </a:p>
        </p:txBody>
      </p:sp>
      <p:sp>
        <p:nvSpPr>
          <p:cNvPr id="5" name="Footer Placeholder 4"/>
          <p:cNvSpPr>
            <a:spLocks noGrp="1"/>
          </p:cNvSpPr>
          <p:nvPr>
            <p:ph type="ftr" sz="quarter" idx="11"/>
          </p:nvPr>
        </p:nvSpPr>
        <p:spPr/>
        <p:txBody>
          <a:bodyPr/>
          <a:lstStyle/>
          <a:p>
            <a:endParaRPr lang="en-US"/>
          </a:p>
        </p:txBody>
      </p:sp>
    </p:spTree>
    <p:extLst>
      <p:ext uri="{BB962C8B-B14F-4D97-AF65-F5344CB8AC3E}">
        <p14:creationId xmlns:p14="http://schemas.microsoft.com/office/powerpoint/2010/main" val="4083403080"/>
      </p:ext>
    </p:extLst>
  </p:cSld>
  <p:clrMapOvr>
    <a:masterClrMapping/>
  </p:clrMapOvr>
  <p:extLst>
    <p:ext uri="{DCECCB84-F9BA-43D5-87BE-67443E8EF086}">
      <p15:sldGuideLst xmlns:p15="http://schemas.microsoft.com/office/powerpoint/2012/main"/>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1_12">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2A523564-8C64-44F0-8221-28A7EE5537FD}"/>
              </a:ext>
            </a:extLst>
          </p:cNvPr>
          <p:cNvSpPr>
            <a:spLocks noGrp="1"/>
          </p:cNvSpPr>
          <p:nvPr>
            <p:ph type="pic" sz="quarter" idx="20"/>
          </p:nvPr>
        </p:nvSpPr>
        <p:spPr>
          <a:xfrm>
            <a:off x="3986710" y="0"/>
            <a:ext cx="8094128" cy="3637889"/>
          </a:xfrm>
          <a:custGeom>
            <a:avLst/>
            <a:gdLst>
              <a:gd name="connsiteX0" fmla="*/ 6979466 w 8094128"/>
              <a:gd name="connsiteY0" fmla="*/ 66489 h 3637889"/>
              <a:gd name="connsiteX1" fmla="*/ 8094128 w 8094128"/>
              <a:gd name="connsiteY1" fmla="*/ 84368 h 3637889"/>
              <a:gd name="connsiteX2" fmla="*/ 8032544 w 8094128"/>
              <a:gd name="connsiteY2" fmla="*/ 3025521 h 3637889"/>
              <a:gd name="connsiteX3" fmla="*/ 6991782 w 8094128"/>
              <a:gd name="connsiteY3" fmla="*/ 3637889 h 3637889"/>
              <a:gd name="connsiteX4" fmla="*/ 6979466 w 8094128"/>
              <a:gd name="connsiteY4" fmla="*/ 66489 h 3637889"/>
              <a:gd name="connsiteX5" fmla="*/ 3387304 w 8094128"/>
              <a:gd name="connsiteY5" fmla="*/ 65832 h 3637889"/>
              <a:gd name="connsiteX6" fmla="*/ 3622259 w 8094128"/>
              <a:gd name="connsiteY6" fmla="*/ 3630795 h 3637889"/>
              <a:gd name="connsiteX7" fmla="*/ 1624379 w 8094128"/>
              <a:gd name="connsiteY7" fmla="*/ 3555003 h 3637889"/>
              <a:gd name="connsiteX8" fmla="*/ 1702697 w 8094128"/>
              <a:gd name="connsiteY8" fmla="*/ 248998 h 3637889"/>
              <a:gd name="connsiteX9" fmla="*/ 3447867 w 8094128"/>
              <a:gd name="connsiteY9" fmla="*/ 60633 h 3637889"/>
              <a:gd name="connsiteX10" fmla="*/ 5071843 w 8094128"/>
              <a:gd name="connsiteY10" fmla="*/ 175571 h 3637889"/>
              <a:gd name="connsiteX11" fmla="*/ 5265392 w 8094128"/>
              <a:gd name="connsiteY11" fmla="*/ 3455264 h 3637889"/>
              <a:gd name="connsiteX12" fmla="*/ 3698599 w 8094128"/>
              <a:gd name="connsiteY12" fmla="*/ 3634058 h 3637889"/>
              <a:gd name="connsiteX13" fmla="*/ 1666763 w 8094128"/>
              <a:gd name="connsiteY13" fmla="*/ 51225 h 3637889"/>
              <a:gd name="connsiteX14" fmla="*/ 1567814 w 8094128"/>
              <a:gd name="connsiteY14" fmla="*/ 3140248 h 3637889"/>
              <a:gd name="connsiteX15" fmla="*/ 8996 w 8094128"/>
              <a:gd name="connsiteY15" fmla="*/ 3251240 h 3637889"/>
              <a:gd name="connsiteX16" fmla="*/ 0 w 8094128"/>
              <a:gd name="connsiteY16" fmla="*/ 162218 h 3637889"/>
              <a:gd name="connsiteX17" fmla="*/ 5124262 w 8094128"/>
              <a:gd name="connsiteY17" fmla="*/ 0 h 3637889"/>
              <a:gd name="connsiteX18" fmla="*/ 6797793 w 8094128"/>
              <a:gd name="connsiteY18" fmla="*/ 198349 h 3637889"/>
              <a:gd name="connsiteX19" fmla="*/ 6951752 w 8094128"/>
              <a:gd name="connsiteY19" fmla="*/ 3631743 h 3637889"/>
              <a:gd name="connsiteX20" fmla="*/ 5295925 w 8094128"/>
              <a:gd name="connsiteY20" fmla="*/ 3636213 h 36378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8094128" h="3637889">
                <a:moveTo>
                  <a:pt x="6979466" y="66489"/>
                </a:moveTo>
                <a:lnTo>
                  <a:pt x="8094128" y="84368"/>
                </a:lnTo>
                <a:lnTo>
                  <a:pt x="8032544" y="3025521"/>
                </a:lnTo>
                <a:lnTo>
                  <a:pt x="6991782" y="3637889"/>
                </a:lnTo>
                <a:cubicBezTo>
                  <a:pt x="6987677" y="2447422"/>
                  <a:pt x="6983571" y="1256956"/>
                  <a:pt x="6979466" y="66489"/>
                </a:cubicBezTo>
                <a:close/>
                <a:moveTo>
                  <a:pt x="3387304" y="65832"/>
                </a:moveTo>
                <a:lnTo>
                  <a:pt x="3622259" y="3630795"/>
                </a:lnTo>
                <a:lnTo>
                  <a:pt x="1624379" y="3555003"/>
                </a:lnTo>
                <a:lnTo>
                  <a:pt x="1702697" y="248998"/>
                </a:lnTo>
                <a:close/>
                <a:moveTo>
                  <a:pt x="3447867" y="60633"/>
                </a:moveTo>
                <a:lnTo>
                  <a:pt x="5071843" y="175571"/>
                </a:lnTo>
                <a:lnTo>
                  <a:pt x="5265392" y="3455264"/>
                </a:lnTo>
                <a:lnTo>
                  <a:pt x="3698599" y="3634058"/>
                </a:lnTo>
                <a:close/>
                <a:moveTo>
                  <a:pt x="1666763" y="51225"/>
                </a:moveTo>
                <a:lnTo>
                  <a:pt x="1567814" y="3140248"/>
                </a:lnTo>
                <a:lnTo>
                  <a:pt x="8996" y="3251240"/>
                </a:lnTo>
                <a:cubicBezTo>
                  <a:pt x="5997" y="2221566"/>
                  <a:pt x="2999" y="1191892"/>
                  <a:pt x="0" y="162218"/>
                </a:cubicBezTo>
                <a:close/>
                <a:moveTo>
                  <a:pt x="5124262" y="0"/>
                </a:moveTo>
                <a:lnTo>
                  <a:pt x="6797793" y="198349"/>
                </a:lnTo>
                <a:lnTo>
                  <a:pt x="6951752" y="3631743"/>
                </a:lnTo>
                <a:lnTo>
                  <a:pt x="5295925" y="3636213"/>
                </a:lnTo>
                <a:close/>
              </a:path>
            </a:pathLst>
          </a:custGeom>
          <a:solidFill>
            <a:schemeClr val="bg1">
              <a:lumMod val="95000"/>
            </a:schemeClr>
          </a:solidFill>
          <a:ln>
            <a:noFill/>
          </a:ln>
        </p:spPr>
        <p:txBody>
          <a:bodyPr wrap="square">
            <a:noAutofit/>
          </a:bodyPr>
          <a:lstStyle>
            <a:lvl1pPr>
              <a:defRPr sz="1200"/>
            </a:lvl1pPr>
          </a:lstStyle>
          <a:p>
            <a:endParaRPr lang="en-US"/>
          </a:p>
        </p:txBody>
      </p:sp>
    </p:spTree>
    <p:extLst>
      <p:ext uri="{BB962C8B-B14F-4D97-AF65-F5344CB8AC3E}">
        <p14:creationId xmlns:p14="http://schemas.microsoft.com/office/powerpoint/2010/main" val="278238802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7_Title and Content">
    <p:spTree>
      <p:nvGrpSpPr>
        <p:cNvPr id="1" name=""/>
        <p:cNvGrpSpPr/>
        <p:nvPr/>
      </p:nvGrpSpPr>
      <p:grpSpPr>
        <a:xfrm>
          <a:off x="0" y="0"/>
          <a:ext cx="0" cy="0"/>
          <a:chOff x="0" y="0"/>
          <a:chExt cx="0" cy="0"/>
        </a:xfrm>
      </p:grpSpPr>
      <p:sp>
        <p:nvSpPr>
          <p:cNvPr id="10" name="Picture Placeholder 9"/>
          <p:cNvSpPr>
            <a:spLocks noGrp="1"/>
          </p:cNvSpPr>
          <p:nvPr>
            <p:ph type="pic" sz="quarter" idx="13"/>
          </p:nvPr>
        </p:nvSpPr>
        <p:spPr>
          <a:xfrm>
            <a:off x="7384044" y="2706837"/>
            <a:ext cx="3987977" cy="2340797"/>
          </a:xfrm>
          <a:custGeom>
            <a:avLst/>
            <a:gdLst>
              <a:gd name="connsiteX0" fmla="*/ 0 w 3987977"/>
              <a:gd name="connsiteY0" fmla="*/ 0 h 2340797"/>
              <a:gd name="connsiteX1" fmla="*/ 3987977 w 3987977"/>
              <a:gd name="connsiteY1" fmla="*/ 0 h 2340797"/>
              <a:gd name="connsiteX2" fmla="*/ 3987977 w 3987977"/>
              <a:gd name="connsiteY2" fmla="*/ 2340797 h 2340797"/>
              <a:gd name="connsiteX3" fmla="*/ 0 w 3987977"/>
              <a:gd name="connsiteY3" fmla="*/ 2340797 h 2340797"/>
            </a:gdLst>
            <a:ahLst/>
            <a:cxnLst>
              <a:cxn ang="0">
                <a:pos x="connsiteX0" y="connsiteY0"/>
              </a:cxn>
              <a:cxn ang="0">
                <a:pos x="connsiteX1" y="connsiteY1"/>
              </a:cxn>
              <a:cxn ang="0">
                <a:pos x="connsiteX2" y="connsiteY2"/>
              </a:cxn>
              <a:cxn ang="0">
                <a:pos x="connsiteX3" y="connsiteY3"/>
              </a:cxn>
            </a:cxnLst>
            <a:rect l="l" t="t" r="r" b="b"/>
            <a:pathLst>
              <a:path w="3987977" h="2340797">
                <a:moveTo>
                  <a:pt x="0" y="0"/>
                </a:moveTo>
                <a:lnTo>
                  <a:pt x="3987977" y="0"/>
                </a:lnTo>
                <a:lnTo>
                  <a:pt x="3987977" y="2340797"/>
                </a:lnTo>
                <a:lnTo>
                  <a:pt x="0" y="2340797"/>
                </a:lnTo>
                <a:close/>
              </a:path>
            </a:pathLst>
          </a:custGeom>
          <a:solidFill>
            <a:schemeClr val="bg1">
              <a:lumMod val="95000"/>
            </a:schemeClr>
          </a:solidFill>
        </p:spPr>
        <p:txBody>
          <a:bodyPr wrap="square">
            <a:noAutofit/>
          </a:bodyPr>
          <a:lstStyle>
            <a:lvl1pPr>
              <a:defRPr sz="1200"/>
            </a:lvl1pPr>
          </a:lstStyle>
          <a:p>
            <a:endParaRPr lang="en-US"/>
          </a:p>
        </p:txBody>
      </p:sp>
      <p:sp>
        <p:nvSpPr>
          <p:cNvPr id="4" name="Date Placeholder 3"/>
          <p:cNvSpPr>
            <a:spLocks noGrp="1"/>
          </p:cNvSpPr>
          <p:nvPr>
            <p:ph type="dt" sz="half" idx="10"/>
          </p:nvPr>
        </p:nvSpPr>
        <p:spPr/>
        <p:txBody>
          <a:bodyPr/>
          <a:lstStyle/>
          <a:p>
            <a:fld id="{2C6DE83E-7425-4A41-BC78-60526D57AC2E}" type="datetime1">
              <a:rPr lang="en-US" smtClean="0"/>
              <a:t>12/24/2020</a:t>
            </a:fld>
            <a:endParaRPr lang="en-US"/>
          </a:p>
        </p:txBody>
      </p:sp>
      <p:sp>
        <p:nvSpPr>
          <p:cNvPr id="5" name="Footer Placeholder 4"/>
          <p:cNvSpPr>
            <a:spLocks noGrp="1"/>
          </p:cNvSpPr>
          <p:nvPr>
            <p:ph type="ftr" sz="quarter" idx="11"/>
          </p:nvPr>
        </p:nvSpPr>
        <p:spPr/>
        <p:txBody>
          <a:bodyPr/>
          <a:lstStyle/>
          <a:p>
            <a:endParaRPr lang="en-US"/>
          </a:p>
        </p:txBody>
      </p:sp>
    </p:spTree>
    <p:extLst>
      <p:ext uri="{BB962C8B-B14F-4D97-AF65-F5344CB8AC3E}">
        <p14:creationId xmlns:p14="http://schemas.microsoft.com/office/powerpoint/2010/main" val="320700180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C17665-4EC2-49DB-88D6-61F97E70B8B2}"/>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52064BB-3720-45A1-828D-7BF34D4BDDBC}"/>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0EC8F2A-5731-44E9-9252-CA76B592058A}"/>
              </a:ext>
            </a:extLst>
          </p:cNvPr>
          <p:cNvSpPr>
            <a:spLocks noGrp="1"/>
          </p:cNvSpPr>
          <p:nvPr>
            <p:ph type="dt" sz="half" idx="10"/>
          </p:nvPr>
        </p:nvSpPr>
        <p:spPr/>
        <p:txBody>
          <a:bodyPr/>
          <a:lstStyle/>
          <a:p>
            <a:fld id="{AA94DC3E-1D07-4DC8-BB62-93539799A554}" type="datetimeFigureOut">
              <a:rPr lang="en-US" smtClean="0"/>
              <a:t>12/24/2020</a:t>
            </a:fld>
            <a:endParaRPr lang="en-US"/>
          </a:p>
        </p:txBody>
      </p:sp>
      <p:sp>
        <p:nvSpPr>
          <p:cNvPr id="5" name="Footer Placeholder 4">
            <a:extLst>
              <a:ext uri="{FF2B5EF4-FFF2-40B4-BE49-F238E27FC236}">
                <a16:creationId xmlns:a16="http://schemas.microsoft.com/office/drawing/2014/main" id="{B67239AD-B510-468A-AA74-29543D42422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3788627-2C7A-4255-AC71-27A783BC0787}"/>
              </a:ext>
            </a:extLst>
          </p:cNvPr>
          <p:cNvSpPr>
            <a:spLocks noGrp="1"/>
          </p:cNvSpPr>
          <p:nvPr>
            <p:ph type="sldNum" sz="quarter" idx="12"/>
          </p:nvPr>
        </p:nvSpPr>
        <p:spPr/>
        <p:txBody>
          <a:bodyPr/>
          <a:lstStyle/>
          <a:p>
            <a:fld id="{7EB900EC-79B9-4D79-9AEA-8FF1A7910398}" type="slidenum">
              <a:rPr lang="en-US" smtClean="0"/>
              <a:t>‹#›</a:t>
            </a:fld>
            <a:endParaRPr lang="en-US"/>
          </a:p>
        </p:txBody>
      </p:sp>
    </p:spTree>
    <p:extLst>
      <p:ext uri="{BB962C8B-B14F-4D97-AF65-F5344CB8AC3E}">
        <p14:creationId xmlns:p14="http://schemas.microsoft.com/office/powerpoint/2010/main" val="281746443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D8230F2-233E-4104-BE20-1B210236A94F}"/>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91B178A9-AC39-4F1C-A43B-2B11379A6263}"/>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D898558B-D527-40F4-AB54-7E67D315512F}"/>
              </a:ext>
            </a:extLst>
          </p:cNvPr>
          <p:cNvSpPr>
            <a:spLocks noGrp="1"/>
          </p:cNvSpPr>
          <p:nvPr>
            <p:ph type="dt" sz="half" idx="10"/>
          </p:nvPr>
        </p:nvSpPr>
        <p:spPr/>
        <p:txBody>
          <a:bodyPr/>
          <a:lstStyle/>
          <a:p>
            <a:fld id="{AA94DC3E-1D07-4DC8-BB62-93539799A554}" type="datetimeFigureOut">
              <a:rPr lang="en-US" smtClean="0"/>
              <a:t>12/24/2020</a:t>
            </a:fld>
            <a:endParaRPr lang="en-US"/>
          </a:p>
        </p:txBody>
      </p:sp>
      <p:sp>
        <p:nvSpPr>
          <p:cNvPr id="5" name="Footer Placeholder 4">
            <a:extLst>
              <a:ext uri="{FF2B5EF4-FFF2-40B4-BE49-F238E27FC236}">
                <a16:creationId xmlns:a16="http://schemas.microsoft.com/office/drawing/2014/main" id="{2655523B-6400-4851-9D26-0D3ED3F171E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0B84FCF-7F3F-42D1-B34D-8CCFC6C1900D}"/>
              </a:ext>
            </a:extLst>
          </p:cNvPr>
          <p:cNvSpPr>
            <a:spLocks noGrp="1"/>
          </p:cNvSpPr>
          <p:nvPr>
            <p:ph type="sldNum" sz="quarter" idx="12"/>
          </p:nvPr>
        </p:nvSpPr>
        <p:spPr/>
        <p:txBody>
          <a:bodyPr/>
          <a:lstStyle/>
          <a:p>
            <a:fld id="{7EB900EC-79B9-4D79-9AEA-8FF1A7910398}" type="slidenum">
              <a:rPr lang="en-US" smtClean="0"/>
              <a:t>‹#›</a:t>
            </a:fld>
            <a:endParaRPr lang="en-US"/>
          </a:p>
        </p:txBody>
      </p:sp>
    </p:spTree>
    <p:extLst>
      <p:ext uri="{BB962C8B-B14F-4D97-AF65-F5344CB8AC3E}">
        <p14:creationId xmlns:p14="http://schemas.microsoft.com/office/powerpoint/2010/main" val="154602031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40B70F-1472-4447-8F51-80F6D261F14A}"/>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B89BE899-0437-4F33-8A92-974068ABED03}"/>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69B25AEA-07D2-44F1-BC3E-237B473C594B}"/>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920F0C8E-3F7B-4283-B2C4-1991B7A28AB4}"/>
              </a:ext>
            </a:extLst>
          </p:cNvPr>
          <p:cNvSpPr>
            <a:spLocks noGrp="1"/>
          </p:cNvSpPr>
          <p:nvPr>
            <p:ph type="dt" sz="half" idx="10"/>
          </p:nvPr>
        </p:nvSpPr>
        <p:spPr/>
        <p:txBody>
          <a:bodyPr/>
          <a:lstStyle/>
          <a:p>
            <a:fld id="{AA94DC3E-1D07-4DC8-BB62-93539799A554}" type="datetimeFigureOut">
              <a:rPr lang="en-US" smtClean="0"/>
              <a:t>12/24/2020</a:t>
            </a:fld>
            <a:endParaRPr lang="en-US"/>
          </a:p>
        </p:txBody>
      </p:sp>
      <p:sp>
        <p:nvSpPr>
          <p:cNvPr id="6" name="Footer Placeholder 5">
            <a:extLst>
              <a:ext uri="{FF2B5EF4-FFF2-40B4-BE49-F238E27FC236}">
                <a16:creationId xmlns:a16="http://schemas.microsoft.com/office/drawing/2014/main" id="{5403769B-C244-4A2C-9323-12E371FDD027}"/>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7BF472B-E4E0-4582-A65C-AD6B63433D9D}"/>
              </a:ext>
            </a:extLst>
          </p:cNvPr>
          <p:cNvSpPr>
            <a:spLocks noGrp="1"/>
          </p:cNvSpPr>
          <p:nvPr>
            <p:ph type="sldNum" sz="quarter" idx="12"/>
          </p:nvPr>
        </p:nvSpPr>
        <p:spPr/>
        <p:txBody>
          <a:bodyPr/>
          <a:lstStyle/>
          <a:p>
            <a:fld id="{7EB900EC-79B9-4D79-9AEA-8FF1A7910398}" type="slidenum">
              <a:rPr lang="en-US" smtClean="0"/>
              <a:t>‹#›</a:t>
            </a:fld>
            <a:endParaRPr lang="en-US"/>
          </a:p>
        </p:txBody>
      </p:sp>
    </p:spTree>
    <p:extLst>
      <p:ext uri="{BB962C8B-B14F-4D97-AF65-F5344CB8AC3E}">
        <p14:creationId xmlns:p14="http://schemas.microsoft.com/office/powerpoint/2010/main" val="49589596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E7A5F5-AA2C-4981-B14C-F3DAD335A0F9}"/>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132AB834-3053-4052-B154-FC1B0D4E6EE4}"/>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003CA0A1-9C2E-4E4C-A4E2-B4E367A9E7C6}"/>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2250AEEA-96EC-40E3-B2DC-CC24B7205452}"/>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2E5C8718-5B36-49E0-ADAC-B03ECC5D88AA}"/>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D6532C09-F92A-4365-A428-B92988C8F91B}"/>
              </a:ext>
            </a:extLst>
          </p:cNvPr>
          <p:cNvSpPr>
            <a:spLocks noGrp="1"/>
          </p:cNvSpPr>
          <p:nvPr>
            <p:ph type="dt" sz="half" idx="10"/>
          </p:nvPr>
        </p:nvSpPr>
        <p:spPr/>
        <p:txBody>
          <a:bodyPr/>
          <a:lstStyle/>
          <a:p>
            <a:fld id="{AA94DC3E-1D07-4DC8-BB62-93539799A554}" type="datetimeFigureOut">
              <a:rPr lang="en-US" smtClean="0"/>
              <a:t>12/24/2020</a:t>
            </a:fld>
            <a:endParaRPr lang="en-US"/>
          </a:p>
        </p:txBody>
      </p:sp>
      <p:sp>
        <p:nvSpPr>
          <p:cNvPr id="8" name="Footer Placeholder 7">
            <a:extLst>
              <a:ext uri="{FF2B5EF4-FFF2-40B4-BE49-F238E27FC236}">
                <a16:creationId xmlns:a16="http://schemas.microsoft.com/office/drawing/2014/main" id="{77B70D19-7513-4F44-97D1-E320EC5AD3D7}"/>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907CFDC6-F461-4450-B7FB-81A9DBCD9EB3}"/>
              </a:ext>
            </a:extLst>
          </p:cNvPr>
          <p:cNvSpPr>
            <a:spLocks noGrp="1"/>
          </p:cNvSpPr>
          <p:nvPr>
            <p:ph type="sldNum" sz="quarter" idx="12"/>
          </p:nvPr>
        </p:nvSpPr>
        <p:spPr/>
        <p:txBody>
          <a:bodyPr/>
          <a:lstStyle/>
          <a:p>
            <a:fld id="{7EB900EC-79B9-4D79-9AEA-8FF1A7910398}" type="slidenum">
              <a:rPr lang="en-US" smtClean="0"/>
              <a:t>‹#›</a:t>
            </a:fld>
            <a:endParaRPr lang="en-US"/>
          </a:p>
        </p:txBody>
      </p:sp>
    </p:spTree>
    <p:extLst>
      <p:ext uri="{BB962C8B-B14F-4D97-AF65-F5344CB8AC3E}">
        <p14:creationId xmlns:p14="http://schemas.microsoft.com/office/powerpoint/2010/main" val="412284567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D27C35D-E808-453F-8B5A-ED4A5187805F}"/>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82DB03D3-CA44-4A27-9E9F-B405C64C3CB7}"/>
              </a:ext>
            </a:extLst>
          </p:cNvPr>
          <p:cNvSpPr>
            <a:spLocks noGrp="1"/>
          </p:cNvSpPr>
          <p:nvPr>
            <p:ph type="dt" sz="half" idx="10"/>
          </p:nvPr>
        </p:nvSpPr>
        <p:spPr/>
        <p:txBody>
          <a:bodyPr/>
          <a:lstStyle/>
          <a:p>
            <a:fld id="{AA94DC3E-1D07-4DC8-BB62-93539799A554}" type="datetimeFigureOut">
              <a:rPr lang="en-US" smtClean="0"/>
              <a:t>12/24/2020</a:t>
            </a:fld>
            <a:endParaRPr lang="en-US"/>
          </a:p>
        </p:txBody>
      </p:sp>
      <p:sp>
        <p:nvSpPr>
          <p:cNvPr id="4" name="Footer Placeholder 3">
            <a:extLst>
              <a:ext uri="{FF2B5EF4-FFF2-40B4-BE49-F238E27FC236}">
                <a16:creationId xmlns:a16="http://schemas.microsoft.com/office/drawing/2014/main" id="{8D61D5E8-F541-4DBE-8882-752B027A4832}"/>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AC1DAF1B-E5EC-485D-A9CA-A1E4EBDD7F1A}"/>
              </a:ext>
            </a:extLst>
          </p:cNvPr>
          <p:cNvSpPr>
            <a:spLocks noGrp="1"/>
          </p:cNvSpPr>
          <p:nvPr>
            <p:ph type="sldNum" sz="quarter" idx="12"/>
          </p:nvPr>
        </p:nvSpPr>
        <p:spPr/>
        <p:txBody>
          <a:bodyPr/>
          <a:lstStyle/>
          <a:p>
            <a:fld id="{7EB900EC-79B9-4D79-9AEA-8FF1A7910398}" type="slidenum">
              <a:rPr lang="en-US" smtClean="0"/>
              <a:t>‹#›</a:t>
            </a:fld>
            <a:endParaRPr lang="en-US"/>
          </a:p>
        </p:txBody>
      </p:sp>
    </p:spTree>
    <p:extLst>
      <p:ext uri="{BB962C8B-B14F-4D97-AF65-F5344CB8AC3E}">
        <p14:creationId xmlns:p14="http://schemas.microsoft.com/office/powerpoint/2010/main" val="140840066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F033D6AB-9D91-433F-9F73-2E134E301681}"/>
              </a:ext>
            </a:extLst>
          </p:cNvPr>
          <p:cNvSpPr>
            <a:spLocks noGrp="1"/>
          </p:cNvSpPr>
          <p:nvPr>
            <p:ph type="dt" sz="half" idx="10"/>
          </p:nvPr>
        </p:nvSpPr>
        <p:spPr/>
        <p:txBody>
          <a:bodyPr/>
          <a:lstStyle/>
          <a:p>
            <a:fld id="{AA94DC3E-1D07-4DC8-BB62-93539799A554}" type="datetimeFigureOut">
              <a:rPr lang="en-US" smtClean="0"/>
              <a:t>12/24/2020</a:t>
            </a:fld>
            <a:endParaRPr lang="en-US"/>
          </a:p>
        </p:txBody>
      </p:sp>
      <p:sp>
        <p:nvSpPr>
          <p:cNvPr id="3" name="Footer Placeholder 2">
            <a:extLst>
              <a:ext uri="{FF2B5EF4-FFF2-40B4-BE49-F238E27FC236}">
                <a16:creationId xmlns:a16="http://schemas.microsoft.com/office/drawing/2014/main" id="{DB05605B-E9A3-405B-A1B3-42C4EC8E5CAA}"/>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982AAE8F-9026-46EB-934D-196E6EA1A3B2}"/>
              </a:ext>
            </a:extLst>
          </p:cNvPr>
          <p:cNvSpPr>
            <a:spLocks noGrp="1"/>
          </p:cNvSpPr>
          <p:nvPr>
            <p:ph type="sldNum" sz="quarter" idx="12"/>
          </p:nvPr>
        </p:nvSpPr>
        <p:spPr/>
        <p:txBody>
          <a:bodyPr/>
          <a:lstStyle/>
          <a:p>
            <a:fld id="{7EB900EC-79B9-4D79-9AEA-8FF1A7910398}" type="slidenum">
              <a:rPr lang="en-US" smtClean="0"/>
              <a:t>‹#›</a:t>
            </a:fld>
            <a:endParaRPr lang="en-US"/>
          </a:p>
        </p:txBody>
      </p:sp>
    </p:spTree>
    <p:extLst>
      <p:ext uri="{BB962C8B-B14F-4D97-AF65-F5344CB8AC3E}">
        <p14:creationId xmlns:p14="http://schemas.microsoft.com/office/powerpoint/2010/main" val="300357725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211F93-895C-4F0F-BBE7-D97A1DB8E647}"/>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3A659FF6-69B0-4A5E-983B-9E4F9C78A438}"/>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936E1335-97A5-421A-974C-B7556C3DED6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35B5B40B-3599-4834-8ACA-99F97E68C08D}"/>
              </a:ext>
            </a:extLst>
          </p:cNvPr>
          <p:cNvSpPr>
            <a:spLocks noGrp="1"/>
          </p:cNvSpPr>
          <p:nvPr>
            <p:ph type="dt" sz="half" idx="10"/>
          </p:nvPr>
        </p:nvSpPr>
        <p:spPr/>
        <p:txBody>
          <a:bodyPr/>
          <a:lstStyle/>
          <a:p>
            <a:fld id="{AA94DC3E-1D07-4DC8-BB62-93539799A554}" type="datetimeFigureOut">
              <a:rPr lang="en-US" smtClean="0"/>
              <a:t>12/24/2020</a:t>
            </a:fld>
            <a:endParaRPr lang="en-US"/>
          </a:p>
        </p:txBody>
      </p:sp>
      <p:sp>
        <p:nvSpPr>
          <p:cNvPr id="6" name="Footer Placeholder 5">
            <a:extLst>
              <a:ext uri="{FF2B5EF4-FFF2-40B4-BE49-F238E27FC236}">
                <a16:creationId xmlns:a16="http://schemas.microsoft.com/office/drawing/2014/main" id="{1DD5089C-FCF1-498E-928B-E4841E088BEE}"/>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B2B880D5-8D9D-476C-B015-8EC22FF74A84}"/>
              </a:ext>
            </a:extLst>
          </p:cNvPr>
          <p:cNvSpPr>
            <a:spLocks noGrp="1"/>
          </p:cNvSpPr>
          <p:nvPr>
            <p:ph type="sldNum" sz="quarter" idx="12"/>
          </p:nvPr>
        </p:nvSpPr>
        <p:spPr/>
        <p:txBody>
          <a:bodyPr/>
          <a:lstStyle/>
          <a:p>
            <a:fld id="{7EB900EC-79B9-4D79-9AEA-8FF1A7910398}" type="slidenum">
              <a:rPr lang="en-US" smtClean="0"/>
              <a:t>‹#›</a:t>
            </a:fld>
            <a:endParaRPr lang="en-US"/>
          </a:p>
        </p:txBody>
      </p:sp>
    </p:spTree>
    <p:extLst>
      <p:ext uri="{BB962C8B-B14F-4D97-AF65-F5344CB8AC3E}">
        <p14:creationId xmlns:p14="http://schemas.microsoft.com/office/powerpoint/2010/main" val="5587487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845474-ECCE-4853-BC9F-AC478C60DC21}"/>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AA32C0FB-62D6-4F65-A435-58CF06B7FABC}"/>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D9E675D5-5EA6-4B72-944A-B7DAFCEFDB7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5ACEA1AE-7155-4B30-A914-02646272ACB7}"/>
              </a:ext>
            </a:extLst>
          </p:cNvPr>
          <p:cNvSpPr>
            <a:spLocks noGrp="1"/>
          </p:cNvSpPr>
          <p:nvPr>
            <p:ph type="dt" sz="half" idx="10"/>
          </p:nvPr>
        </p:nvSpPr>
        <p:spPr/>
        <p:txBody>
          <a:bodyPr/>
          <a:lstStyle/>
          <a:p>
            <a:fld id="{AA94DC3E-1D07-4DC8-BB62-93539799A554}" type="datetimeFigureOut">
              <a:rPr lang="en-US" smtClean="0"/>
              <a:t>12/24/2020</a:t>
            </a:fld>
            <a:endParaRPr lang="en-US"/>
          </a:p>
        </p:txBody>
      </p:sp>
      <p:sp>
        <p:nvSpPr>
          <p:cNvPr id="6" name="Footer Placeholder 5">
            <a:extLst>
              <a:ext uri="{FF2B5EF4-FFF2-40B4-BE49-F238E27FC236}">
                <a16:creationId xmlns:a16="http://schemas.microsoft.com/office/drawing/2014/main" id="{72011998-BFA3-457E-89BB-DD5A932897C4}"/>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9CB830A2-3EF6-48A3-A963-114394601497}"/>
              </a:ext>
            </a:extLst>
          </p:cNvPr>
          <p:cNvSpPr>
            <a:spLocks noGrp="1"/>
          </p:cNvSpPr>
          <p:nvPr>
            <p:ph type="sldNum" sz="quarter" idx="12"/>
          </p:nvPr>
        </p:nvSpPr>
        <p:spPr/>
        <p:txBody>
          <a:bodyPr/>
          <a:lstStyle/>
          <a:p>
            <a:fld id="{7EB900EC-79B9-4D79-9AEA-8FF1A7910398}" type="slidenum">
              <a:rPr lang="en-US" smtClean="0"/>
              <a:t>‹#›</a:t>
            </a:fld>
            <a:endParaRPr lang="en-US"/>
          </a:p>
        </p:txBody>
      </p:sp>
    </p:spTree>
    <p:extLst>
      <p:ext uri="{BB962C8B-B14F-4D97-AF65-F5344CB8AC3E}">
        <p14:creationId xmlns:p14="http://schemas.microsoft.com/office/powerpoint/2010/main" val="350961562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9A28AD49-1560-4DFD-96DE-CB43E34AE73D}"/>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B59D519E-E3E4-4D77-8EDA-FF39E3E24E85}"/>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8F31778-050E-4F2A-97AA-4301798603CE}"/>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A94DC3E-1D07-4DC8-BB62-93539799A554}" type="datetimeFigureOut">
              <a:rPr lang="en-US" smtClean="0"/>
              <a:t>12/24/2020</a:t>
            </a:fld>
            <a:endParaRPr lang="en-US"/>
          </a:p>
        </p:txBody>
      </p:sp>
      <p:sp>
        <p:nvSpPr>
          <p:cNvPr id="5" name="Footer Placeholder 4">
            <a:extLst>
              <a:ext uri="{FF2B5EF4-FFF2-40B4-BE49-F238E27FC236}">
                <a16:creationId xmlns:a16="http://schemas.microsoft.com/office/drawing/2014/main" id="{26EE96C0-1DB2-4773-8547-CFF263B597BE}"/>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8D87A825-D129-41AE-982A-56BE21B7B6C8}"/>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EB900EC-79B9-4D79-9AEA-8FF1A7910398}" type="slidenum">
              <a:rPr lang="en-US" smtClean="0"/>
              <a:t>‹#›</a:t>
            </a:fld>
            <a:endParaRPr lang="en-US"/>
          </a:p>
        </p:txBody>
      </p:sp>
    </p:spTree>
    <p:extLst>
      <p:ext uri="{BB962C8B-B14F-4D97-AF65-F5344CB8AC3E}">
        <p14:creationId xmlns:p14="http://schemas.microsoft.com/office/powerpoint/2010/main" val="303984763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8" Type="http://schemas.microsoft.com/office/2007/relationships/hdphoto" Target="../media/hdphoto2.wdp"/><Relationship Id="rId13" Type="http://schemas.openxmlformats.org/officeDocument/2006/relationships/image" Target="../media/image13.png"/><Relationship Id="rId3" Type="http://schemas.openxmlformats.org/officeDocument/2006/relationships/image" Target="../media/image7.png"/><Relationship Id="rId7" Type="http://schemas.openxmlformats.org/officeDocument/2006/relationships/image" Target="../media/image10.png"/><Relationship Id="rId12" Type="http://schemas.microsoft.com/office/2007/relationships/hdphoto" Target="../media/hdphoto4.wdp"/><Relationship Id="rId2" Type="http://schemas.openxmlformats.org/officeDocument/2006/relationships/image" Target="../media/image6.jpg"/><Relationship Id="rId1" Type="http://schemas.openxmlformats.org/officeDocument/2006/relationships/slideLayout" Target="../slideLayouts/slideLayout14.xml"/><Relationship Id="rId6" Type="http://schemas.openxmlformats.org/officeDocument/2006/relationships/image" Target="../media/image9.svg"/><Relationship Id="rId11" Type="http://schemas.openxmlformats.org/officeDocument/2006/relationships/image" Target="../media/image12.png"/><Relationship Id="rId5" Type="http://schemas.openxmlformats.org/officeDocument/2006/relationships/image" Target="../media/image8.png"/><Relationship Id="rId10" Type="http://schemas.microsoft.com/office/2007/relationships/hdphoto" Target="../media/hdphoto3.wdp"/><Relationship Id="rId4" Type="http://schemas.microsoft.com/office/2007/relationships/hdphoto" Target="../media/hdphoto1.wdp"/><Relationship Id="rId9" Type="http://schemas.openxmlformats.org/officeDocument/2006/relationships/image" Target="../media/image11.png"/><Relationship Id="rId14" Type="http://schemas.microsoft.com/office/2007/relationships/hdphoto" Target="../media/hdphoto5.wdp"/></Relationships>
</file>

<file path=ppt/slides/_rels/slide6.xml.rels><?xml version="1.0" encoding="UTF-8" standalone="yes"?>
<Relationships xmlns="http://schemas.openxmlformats.org/package/2006/relationships"><Relationship Id="rId8" Type="http://schemas.openxmlformats.org/officeDocument/2006/relationships/image" Target="../media/image20.svg"/><Relationship Id="rId3" Type="http://schemas.openxmlformats.org/officeDocument/2006/relationships/image" Target="../media/image15.png"/><Relationship Id="rId7" Type="http://schemas.openxmlformats.org/officeDocument/2006/relationships/image" Target="../media/image19.png"/><Relationship Id="rId2" Type="http://schemas.openxmlformats.org/officeDocument/2006/relationships/image" Target="../media/image14.jpeg"/><Relationship Id="rId1" Type="http://schemas.openxmlformats.org/officeDocument/2006/relationships/slideLayout" Target="../slideLayouts/slideLayout15.xml"/><Relationship Id="rId6" Type="http://schemas.openxmlformats.org/officeDocument/2006/relationships/image" Target="../media/image18.svg"/><Relationship Id="rId5" Type="http://schemas.openxmlformats.org/officeDocument/2006/relationships/image" Target="../media/image17.png"/><Relationship Id="rId10" Type="http://schemas.openxmlformats.org/officeDocument/2006/relationships/image" Target="../media/image22.svg"/><Relationship Id="rId4" Type="http://schemas.openxmlformats.org/officeDocument/2006/relationships/image" Target="../media/image16.svg"/><Relationship Id="rId9" Type="http://schemas.openxmlformats.org/officeDocument/2006/relationships/image" Target="../media/image21.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Freeform: Shape 47">
            <a:extLst>
              <a:ext uri="{FF2B5EF4-FFF2-40B4-BE49-F238E27FC236}">
                <a16:creationId xmlns:a16="http://schemas.microsoft.com/office/drawing/2014/main" id="{AD9CAEC2-8327-418C-AF2D-083979811107}"/>
              </a:ext>
            </a:extLst>
          </p:cNvPr>
          <p:cNvSpPr/>
          <p:nvPr/>
        </p:nvSpPr>
        <p:spPr>
          <a:xfrm>
            <a:off x="0" y="1"/>
            <a:ext cx="3182707" cy="6857998"/>
          </a:xfrm>
          <a:custGeom>
            <a:avLst/>
            <a:gdLst>
              <a:gd name="connsiteX0" fmla="*/ 0 w 3182707"/>
              <a:gd name="connsiteY0" fmla="*/ 0 h 6857998"/>
              <a:gd name="connsiteX1" fmla="*/ 3182707 w 3182707"/>
              <a:gd name="connsiteY1" fmla="*/ 0 h 6857998"/>
              <a:gd name="connsiteX2" fmla="*/ 3100641 w 3182707"/>
              <a:gd name="connsiteY2" fmla="*/ 42032 h 6857998"/>
              <a:gd name="connsiteX3" fmla="*/ 1084802 w 3182707"/>
              <a:gd name="connsiteY3" fmla="*/ 3429000 h 6857998"/>
              <a:gd name="connsiteX4" fmla="*/ 3100641 w 3182707"/>
              <a:gd name="connsiteY4" fmla="*/ 6815968 h 6857998"/>
              <a:gd name="connsiteX5" fmla="*/ 3182703 w 3182707"/>
              <a:gd name="connsiteY5" fmla="*/ 6857998 h 6857998"/>
              <a:gd name="connsiteX6" fmla="*/ 0 w 3182707"/>
              <a:gd name="connsiteY6" fmla="*/ 6857998 h 6857998"/>
              <a:gd name="connsiteX7" fmla="*/ 0 w 3182707"/>
              <a:gd name="connsiteY7" fmla="*/ 0 h 68579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182707" h="6857998">
                <a:moveTo>
                  <a:pt x="0" y="0"/>
                </a:moveTo>
                <a:lnTo>
                  <a:pt x="3182707" y="0"/>
                </a:lnTo>
                <a:lnTo>
                  <a:pt x="3100641" y="42032"/>
                </a:lnTo>
                <a:cubicBezTo>
                  <a:pt x="1899917" y="694304"/>
                  <a:pt x="1084802" y="1966462"/>
                  <a:pt x="1084802" y="3429000"/>
                </a:cubicBezTo>
                <a:cubicBezTo>
                  <a:pt x="1084802" y="4891538"/>
                  <a:pt x="1899917" y="6163696"/>
                  <a:pt x="3100641" y="6815968"/>
                </a:cubicBezTo>
                <a:lnTo>
                  <a:pt x="3182703" y="6857998"/>
                </a:lnTo>
                <a:lnTo>
                  <a:pt x="0" y="6857998"/>
                </a:lnTo>
                <a:lnTo>
                  <a:pt x="0" y="0"/>
                </a:lnTo>
                <a:close/>
              </a:path>
            </a:pathLst>
          </a:custGeom>
          <a:gradFill>
            <a:gsLst>
              <a:gs pos="0">
                <a:schemeClr val="accent1">
                  <a:alpha val="85000"/>
                </a:schemeClr>
              </a:gs>
              <a:gs pos="100000">
                <a:schemeClr val="accent2">
                  <a:alpha val="85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Oval 44">
            <a:extLst>
              <a:ext uri="{FF2B5EF4-FFF2-40B4-BE49-F238E27FC236}">
                <a16:creationId xmlns:a16="http://schemas.microsoft.com/office/drawing/2014/main" id="{CB335C50-0D7E-496B-AE3A-5AE4A67750DF}"/>
              </a:ext>
            </a:extLst>
          </p:cNvPr>
          <p:cNvSpPr/>
          <p:nvPr/>
        </p:nvSpPr>
        <p:spPr>
          <a:xfrm>
            <a:off x="1870482" y="495300"/>
            <a:ext cx="5867402" cy="5867400"/>
          </a:xfrm>
          <a:prstGeom prst="ellipse">
            <a:avLst/>
          </a:prstGeom>
          <a:gradFill>
            <a:gsLst>
              <a:gs pos="0">
                <a:schemeClr val="accent1">
                  <a:alpha val="85000"/>
                </a:schemeClr>
              </a:gs>
              <a:gs pos="100000">
                <a:schemeClr val="accent2">
                  <a:alpha val="85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aseline="-25000" dirty="0"/>
          </a:p>
        </p:txBody>
      </p:sp>
      <p:sp>
        <p:nvSpPr>
          <p:cNvPr id="82" name="TextBox 81">
            <a:extLst>
              <a:ext uri="{FF2B5EF4-FFF2-40B4-BE49-F238E27FC236}">
                <a16:creationId xmlns:a16="http://schemas.microsoft.com/office/drawing/2014/main" id="{30AD49D6-D8A6-4AC4-BC7A-A25607285C70}"/>
              </a:ext>
            </a:extLst>
          </p:cNvPr>
          <p:cNvSpPr txBox="1"/>
          <p:nvPr/>
        </p:nvSpPr>
        <p:spPr bwMode="auto">
          <a:xfrm>
            <a:off x="2145676" y="3361224"/>
            <a:ext cx="5317013" cy="769441"/>
          </a:xfrm>
          <a:prstGeom prst="rect">
            <a:avLst/>
          </a:prstGeom>
          <a:noFill/>
        </p:spPr>
        <p:txBody>
          <a:bodyPr wrap="square">
            <a:spAutoFit/>
          </a:bodyPr>
          <a:lstStyle/>
          <a:p>
            <a:pPr algn="ctr" eaLnBrk="1" fontAlgn="auto" hangingPunct="1">
              <a:spcBef>
                <a:spcPts val="0"/>
              </a:spcBef>
              <a:spcAft>
                <a:spcPts val="0"/>
              </a:spcAft>
              <a:defRPr/>
            </a:pPr>
            <a:r>
              <a:rPr lang="en-US" sz="4400" spc="100" dirty="0">
                <a:solidFill>
                  <a:schemeClr val="bg1"/>
                </a:solidFill>
                <a:latin typeface="+mj-lt"/>
              </a:rPr>
              <a:t>New Co</a:t>
            </a:r>
          </a:p>
        </p:txBody>
      </p:sp>
      <p:sp>
        <p:nvSpPr>
          <p:cNvPr id="26" name="Text Box 2">
            <a:extLst>
              <a:ext uri="{FF2B5EF4-FFF2-40B4-BE49-F238E27FC236}">
                <a16:creationId xmlns:a16="http://schemas.microsoft.com/office/drawing/2014/main" id="{9CFF0E3F-9031-4BF3-BD27-8DB72AED9B40}"/>
              </a:ext>
            </a:extLst>
          </p:cNvPr>
          <p:cNvSpPr txBox="1">
            <a:spLocks noChangeArrowheads="1"/>
          </p:cNvSpPr>
          <p:nvPr/>
        </p:nvSpPr>
        <p:spPr bwMode="auto">
          <a:xfrm>
            <a:off x="3365907" y="4130665"/>
            <a:ext cx="2876550" cy="1990725"/>
          </a:xfrm>
          <a:prstGeom prst="rect">
            <a:avLst/>
          </a:prstGeom>
          <a:noFill/>
          <a:ln w="9525">
            <a:noFill/>
            <a:miter lim="800000"/>
            <a:headEnd/>
            <a:tailEnd/>
          </a:ln>
        </p:spPr>
        <p:txBody>
          <a:bodyPr rot="0" vert="horz" wrap="square" lIns="91440" tIns="45720" rIns="91440" bIns="45720" anchor="t" anchorCtr="0">
            <a:spAutoFit/>
          </a:bodyPr>
          <a:lstStyle/>
          <a:p>
            <a:pPr marL="0" marR="0" algn="ctr">
              <a:lnSpc>
                <a:spcPct val="107000"/>
              </a:lnSpc>
              <a:spcBef>
                <a:spcPts val="0"/>
              </a:spcBef>
              <a:spcAft>
                <a:spcPts val="300"/>
              </a:spcAft>
            </a:pPr>
            <a:r>
              <a:rPr lang="en-US" sz="1400" dirty="0">
                <a:solidFill>
                  <a:schemeClr val="bg1"/>
                </a:solidFill>
                <a:effectLst/>
                <a:latin typeface="Avenir Next LT Pro" panose="020B0504020202020204" pitchFamily="34" charset="0"/>
                <a:ea typeface="Calibri" panose="020F0502020204030204" pitchFamily="34" charset="0"/>
                <a:cs typeface="Times New Roman" panose="02020603050405020304" pitchFamily="18" charset="0"/>
              </a:rPr>
              <a:t>John Doe</a:t>
            </a:r>
            <a:endParaRPr lang="en-US" sz="11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p>
            <a:pPr marL="0" marR="0" algn="ctr">
              <a:lnSpc>
                <a:spcPct val="107000"/>
              </a:lnSpc>
              <a:spcBef>
                <a:spcPts val="0"/>
              </a:spcBef>
              <a:spcAft>
                <a:spcPts val="300"/>
              </a:spcAft>
            </a:pPr>
            <a:r>
              <a:rPr lang="en-US" sz="1400" dirty="0">
                <a:solidFill>
                  <a:schemeClr val="bg1"/>
                </a:solidFill>
                <a:effectLst/>
                <a:latin typeface="Avenir Next LT Pro" panose="020B0504020202020204" pitchFamily="34" charset="0"/>
                <a:ea typeface="Calibri" panose="020F0502020204030204" pitchFamily="34" charset="0"/>
                <a:cs typeface="Times New Roman" panose="02020603050405020304" pitchFamily="18" charset="0"/>
              </a:rPr>
              <a:t>CEO | NewCo, Inc.</a:t>
            </a:r>
            <a:endParaRPr lang="en-US" sz="11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p>
            <a:pPr marL="0" marR="0" algn="ctr">
              <a:lnSpc>
                <a:spcPct val="107000"/>
              </a:lnSpc>
              <a:spcBef>
                <a:spcPts val="0"/>
              </a:spcBef>
              <a:spcAft>
                <a:spcPts val="300"/>
              </a:spcAft>
            </a:pPr>
            <a:r>
              <a:rPr lang="en-US" sz="1400" dirty="0">
                <a:solidFill>
                  <a:schemeClr val="bg1"/>
                </a:solidFill>
                <a:effectLst/>
                <a:latin typeface="Avenir Next LT Pro" panose="020B0504020202020204" pitchFamily="34" charset="0"/>
                <a:ea typeface="Calibri" panose="020F0502020204030204" pitchFamily="34" charset="0"/>
                <a:cs typeface="Times New Roman" panose="02020603050405020304" pitchFamily="18" charset="0"/>
              </a:rPr>
              <a:t>1234 Anylane Dr.</a:t>
            </a:r>
            <a:endParaRPr lang="en-US" sz="11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p>
            <a:pPr marL="0" marR="0" algn="ctr">
              <a:lnSpc>
                <a:spcPct val="107000"/>
              </a:lnSpc>
              <a:spcBef>
                <a:spcPts val="0"/>
              </a:spcBef>
              <a:spcAft>
                <a:spcPts val="300"/>
              </a:spcAft>
            </a:pPr>
            <a:r>
              <a:rPr lang="en-US" sz="1400" dirty="0">
                <a:solidFill>
                  <a:schemeClr val="bg1"/>
                </a:solidFill>
                <a:effectLst/>
                <a:latin typeface="Avenir Next LT Pro" panose="020B0504020202020204" pitchFamily="34" charset="0"/>
                <a:ea typeface="Calibri" panose="020F0502020204030204" pitchFamily="34" charset="0"/>
                <a:cs typeface="Times New Roman" panose="02020603050405020304" pitchFamily="18" charset="0"/>
              </a:rPr>
              <a:t>Anywhere, Anystate, 55505</a:t>
            </a:r>
            <a:endParaRPr lang="en-US" sz="11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p>
            <a:pPr marL="0" marR="0" algn="ctr">
              <a:lnSpc>
                <a:spcPct val="107000"/>
              </a:lnSpc>
              <a:spcBef>
                <a:spcPts val="0"/>
              </a:spcBef>
              <a:spcAft>
                <a:spcPts val="300"/>
              </a:spcAft>
            </a:pPr>
            <a:r>
              <a:rPr lang="en-US" sz="1400" dirty="0">
                <a:solidFill>
                  <a:schemeClr val="bg1"/>
                </a:solidFill>
                <a:effectLst/>
                <a:latin typeface="Avenir Next LT Pro" panose="020B0504020202020204" pitchFamily="34" charset="0"/>
                <a:ea typeface="Calibri" panose="020F0502020204030204" pitchFamily="34" charset="0"/>
                <a:cs typeface="Times New Roman" panose="02020603050405020304" pitchFamily="18" charset="0"/>
              </a:rPr>
              <a:t>john.doe@newco.com</a:t>
            </a:r>
            <a:endParaRPr lang="en-US" sz="11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p>
            <a:pPr marL="0" marR="0" algn="ctr">
              <a:lnSpc>
                <a:spcPct val="107000"/>
              </a:lnSpc>
              <a:spcBef>
                <a:spcPts val="0"/>
              </a:spcBef>
              <a:spcAft>
                <a:spcPts val="300"/>
              </a:spcAft>
            </a:pPr>
            <a:r>
              <a:rPr lang="en-US" sz="1400" dirty="0">
                <a:solidFill>
                  <a:schemeClr val="bg1"/>
                </a:solidFill>
                <a:effectLst/>
                <a:latin typeface="Avenir Next LT Pro" panose="020B0504020202020204" pitchFamily="34" charset="0"/>
                <a:ea typeface="Calibri" panose="020F0502020204030204" pitchFamily="34" charset="0"/>
                <a:cs typeface="Times New Roman" panose="02020603050405020304" pitchFamily="18" charset="0"/>
              </a:rPr>
              <a:t>888.555.1212</a:t>
            </a:r>
            <a:endParaRPr lang="en-US" sz="11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p>
            <a:pPr marL="0" marR="0" algn="ctr">
              <a:lnSpc>
                <a:spcPct val="107000"/>
              </a:lnSpc>
              <a:spcBef>
                <a:spcPts val="0"/>
              </a:spcBef>
              <a:spcAft>
                <a:spcPts val="800"/>
              </a:spcAft>
            </a:pPr>
            <a:r>
              <a:rPr lang="en-US" sz="1600" dirty="0">
                <a:solidFill>
                  <a:schemeClr val="bg1"/>
                </a:solidFill>
                <a:effectLst/>
                <a:latin typeface="Avenir Next LT Pro" panose="020B0504020202020204" pitchFamily="34" charset="0"/>
                <a:ea typeface="Calibri" panose="020F0502020204030204" pitchFamily="34" charset="0"/>
                <a:cs typeface="Times New Roman" panose="02020603050405020304" pitchFamily="18" charset="0"/>
              </a:rPr>
              <a:t> </a:t>
            </a:r>
            <a:endParaRPr lang="en-US" sz="11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593253943"/>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45"/>
                                        </p:tgtEl>
                                        <p:attrNameLst>
                                          <p:attrName>style.visibility</p:attrName>
                                        </p:attrNameLst>
                                      </p:cBhvr>
                                      <p:to>
                                        <p:strVal val="visible"/>
                                      </p:to>
                                    </p:set>
                                    <p:anim calcmode="lin" valueType="num">
                                      <p:cBhvr>
                                        <p:cTn id="7" dur="500" fill="hold"/>
                                        <p:tgtEl>
                                          <p:spTgt spid="45"/>
                                        </p:tgtEl>
                                        <p:attrNameLst>
                                          <p:attrName>ppt_w</p:attrName>
                                        </p:attrNameLst>
                                      </p:cBhvr>
                                      <p:tavLst>
                                        <p:tav tm="0">
                                          <p:val>
                                            <p:fltVal val="0"/>
                                          </p:val>
                                        </p:tav>
                                        <p:tav tm="100000">
                                          <p:val>
                                            <p:strVal val="#ppt_w"/>
                                          </p:val>
                                        </p:tav>
                                      </p:tavLst>
                                    </p:anim>
                                    <p:anim calcmode="lin" valueType="num">
                                      <p:cBhvr>
                                        <p:cTn id="8" dur="500" fill="hold"/>
                                        <p:tgtEl>
                                          <p:spTgt spid="45"/>
                                        </p:tgtEl>
                                        <p:attrNameLst>
                                          <p:attrName>ppt_h</p:attrName>
                                        </p:attrNameLst>
                                      </p:cBhvr>
                                      <p:tavLst>
                                        <p:tav tm="0">
                                          <p:val>
                                            <p:fltVal val="0"/>
                                          </p:val>
                                        </p:tav>
                                        <p:tav tm="100000">
                                          <p:val>
                                            <p:strVal val="#ppt_h"/>
                                          </p:val>
                                        </p:tav>
                                      </p:tavLst>
                                    </p:anim>
                                    <p:animEffect transition="in" filter="fade">
                                      <p:cBhvr>
                                        <p:cTn id="9"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9" name="Group 38">
            <a:extLst>
              <a:ext uri="{FF2B5EF4-FFF2-40B4-BE49-F238E27FC236}">
                <a16:creationId xmlns:a16="http://schemas.microsoft.com/office/drawing/2014/main" id="{7AB0B9F5-ABE1-4A99-B483-19806785C1FF}"/>
              </a:ext>
            </a:extLst>
          </p:cNvPr>
          <p:cNvGrpSpPr>
            <a:grpSpLocks/>
          </p:cNvGrpSpPr>
          <p:nvPr/>
        </p:nvGrpSpPr>
        <p:grpSpPr bwMode="auto">
          <a:xfrm>
            <a:off x="2116576" y="498849"/>
            <a:ext cx="7864859" cy="712211"/>
            <a:chOff x="2116158" y="542818"/>
            <a:chExt cx="7865686" cy="711718"/>
          </a:xfrm>
        </p:grpSpPr>
        <p:sp>
          <p:nvSpPr>
            <p:cNvPr id="40" name="TextBox 39">
              <a:extLst>
                <a:ext uri="{FF2B5EF4-FFF2-40B4-BE49-F238E27FC236}">
                  <a16:creationId xmlns:a16="http://schemas.microsoft.com/office/drawing/2014/main" id="{536D986C-43E5-4DDF-BF97-AB185CA7539F}"/>
                </a:ext>
              </a:extLst>
            </p:cNvPr>
            <p:cNvSpPr txBox="1"/>
            <p:nvPr/>
          </p:nvSpPr>
          <p:spPr>
            <a:xfrm>
              <a:off x="2116158" y="542818"/>
              <a:ext cx="7865686" cy="584370"/>
            </a:xfrm>
            <a:prstGeom prst="rect">
              <a:avLst/>
            </a:prstGeom>
            <a:noFill/>
          </p:spPr>
          <p:txBody>
            <a:bodyPr wrap="square">
              <a:spAutoFit/>
            </a:bodyPr>
            <a:lstStyle/>
            <a:p>
              <a:pPr algn="ctr">
                <a:defRPr/>
              </a:pPr>
              <a:r>
                <a:rPr lang="en-US" sz="3200" dirty="0">
                  <a:solidFill>
                    <a:schemeClr val="tx2"/>
                  </a:solidFill>
                  <a:latin typeface="+mj-lt"/>
                </a:rPr>
                <a:t>Financial Projections and Key Metrics</a:t>
              </a:r>
            </a:p>
          </p:txBody>
        </p:sp>
        <p:cxnSp>
          <p:nvCxnSpPr>
            <p:cNvPr id="42" name="Straight Connector 41">
              <a:extLst>
                <a:ext uri="{FF2B5EF4-FFF2-40B4-BE49-F238E27FC236}">
                  <a16:creationId xmlns:a16="http://schemas.microsoft.com/office/drawing/2014/main" id="{EEA20A29-C930-478C-95B5-2EE62753D81F}"/>
                </a:ext>
              </a:extLst>
            </p:cNvPr>
            <p:cNvCxnSpPr>
              <a:cxnSpLocks/>
            </p:cNvCxnSpPr>
            <p:nvPr/>
          </p:nvCxnSpPr>
          <p:spPr>
            <a:xfrm flipH="1">
              <a:off x="5762590" y="1254536"/>
              <a:ext cx="666820" cy="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grpSp>
      <p:graphicFrame>
        <p:nvGraphicFramePr>
          <p:cNvPr id="7" name="Table 6">
            <a:extLst>
              <a:ext uri="{FF2B5EF4-FFF2-40B4-BE49-F238E27FC236}">
                <a16:creationId xmlns:a16="http://schemas.microsoft.com/office/drawing/2014/main" id="{89B41B43-F34E-4E1E-8383-943BD838EEB5}"/>
              </a:ext>
            </a:extLst>
          </p:cNvPr>
          <p:cNvGraphicFramePr>
            <a:graphicFrameLocks noGrp="1"/>
          </p:cNvGraphicFramePr>
          <p:nvPr/>
        </p:nvGraphicFramePr>
        <p:xfrm>
          <a:off x="5762626" y="1385455"/>
          <a:ext cx="5800285" cy="4973696"/>
        </p:xfrm>
        <a:graphic>
          <a:graphicData uri="http://schemas.openxmlformats.org/drawingml/2006/table">
            <a:tbl>
              <a:tblPr>
                <a:tableStyleId>{2D5ABB26-0587-4C30-8999-92F81FD0307C}</a:tableStyleId>
              </a:tblPr>
              <a:tblGrid>
                <a:gridCol w="1461673">
                  <a:extLst>
                    <a:ext uri="{9D8B030D-6E8A-4147-A177-3AD203B41FA5}">
                      <a16:colId xmlns:a16="http://schemas.microsoft.com/office/drawing/2014/main" val="20000"/>
                    </a:ext>
                  </a:extLst>
                </a:gridCol>
                <a:gridCol w="812040">
                  <a:extLst>
                    <a:ext uri="{9D8B030D-6E8A-4147-A177-3AD203B41FA5}">
                      <a16:colId xmlns:a16="http://schemas.microsoft.com/office/drawing/2014/main" val="20001"/>
                    </a:ext>
                  </a:extLst>
                </a:gridCol>
                <a:gridCol w="881643">
                  <a:extLst>
                    <a:ext uri="{9D8B030D-6E8A-4147-A177-3AD203B41FA5}">
                      <a16:colId xmlns:a16="http://schemas.microsoft.com/office/drawing/2014/main" val="20002"/>
                    </a:ext>
                  </a:extLst>
                </a:gridCol>
                <a:gridCol w="881643">
                  <a:extLst>
                    <a:ext uri="{9D8B030D-6E8A-4147-A177-3AD203B41FA5}">
                      <a16:colId xmlns:a16="http://schemas.microsoft.com/office/drawing/2014/main" val="20003"/>
                    </a:ext>
                  </a:extLst>
                </a:gridCol>
                <a:gridCol w="881643">
                  <a:extLst>
                    <a:ext uri="{9D8B030D-6E8A-4147-A177-3AD203B41FA5}">
                      <a16:colId xmlns:a16="http://schemas.microsoft.com/office/drawing/2014/main" val="20004"/>
                    </a:ext>
                  </a:extLst>
                </a:gridCol>
                <a:gridCol w="881643">
                  <a:extLst>
                    <a:ext uri="{9D8B030D-6E8A-4147-A177-3AD203B41FA5}">
                      <a16:colId xmlns:a16="http://schemas.microsoft.com/office/drawing/2014/main" val="20005"/>
                    </a:ext>
                  </a:extLst>
                </a:gridCol>
              </a:tblGrid>
              <a:tr h="176372">
                <a:tc>
                  <a:txBody>
                    <a:bodyPr/>
                    <a:lstStyle/>
                    <a:p>
                      <a:pPr algn="l" fontAlgn="b"/>
                      <a:r>
                        <a:rPr lang="en-US" sz="900" u="none" strike="noStrike" dirty="0">
                          <a:solidFill>
                            <a:schemeClr val="tx1"/>
                          </a:solidFill>
                          <a:effectLst/>
                        </a:rPr>
                        <a:t> </a:t>
                      </a:r>
                      <a:endParaRPr lang="en-US" sz="900" b="0" i="0" u="none" strike="noStrike" dirty="0">
                        <a:solidFill>
                          <a:schemeClr val="tx1"/>
                        </a:solidFill>
                        <a:effectLst/>
                        <a:latin typeface="Calibri Light" panose="020F0302020204030204" pitchFamily="34" charset="0"/>
                      </a:endParaRPr>
                    </a:p>
                  </a:txBody>
                  <a:tcPr marL="0" marR="0" marT="0" marB="0" anchor="b">
                    <a:lnL w="12700" cap="flat" cmpd="sng" algn="ctr">
                      <a:noFill/>
                      <a:prstDash val="solid"/>
                      <a:round/>
                      <a:headEnd type="none" w="med" len="med"/>
                      <a:tailEnd type="none" w="med" len="med"/>
                    </a:lnL>
                    <a:lnR>
                      <a:noFill/>
                    </a:lnR>
                    <a:lnT w="12700" cap="flat" cmpd="sng" algn="ctr">
                      <a:noFill/>
                      <a:prstDash val="solid"/>
                      <a:round/>
                      <a:headEnd type="none" w="med" len="med"/>
                      <a:tailEnd type="none" w="med" len="med"/>
                    </a:lnT>
                    <a:lnB>
                      <a:noFill/>
                    </a:lnB>
                    <a:lnTlToBr w="12700" cmpd="sng">
                      <a:noFill/>
                      <a:prstDash val="solid"/>
                    </a:lnTlToBr>
                    <a:lnBlToTr w="12700" cmpd="sng">
                      <a:noFill/>
                      <a:prstDash val="solid"/>
                    </a:lnBlToTr>
                  </a:tcPr>
                </a:tc>
                <a:tc>
                  <a:txBody>
                    <a:bodyPr/>
                    <a:lstStyle/>
                    <a:p>
                      <a:pPr marL="0" algn="ctr" defTabSz="914400" rtl="0" eaLnBrk="1" fontAlgn="ctr" latinLnBrk="0" hangingPunct="1"/>
                      <a:r>
                        <a:rPr lang="en-US" sz="1000" b="1" u="none" strike="noStrike" kern="1200" dirty="0">
                          <a:solidFill>
                            <a:schemeClr val="bg1"/>
                          </a:solidFill>
                          <a:effectLst/>
                          <a:latin typeface="+mj-lt"/>
                          <a:ea typeface="+mn-ea"/>
                          <a:cs typeface="+mn-cs"/>
                        </a:rPr>
                        <a:t>Year 1</a:t>
                      </a:r>
                    </a:p>
                  </a:txBody>
                  <a:tcPr marL="0" marR="0" marT="0" marB="0" anchor="ctr">
                    <a:lnL>
                      <a:noFill/>
                    </a:lnL>
                    <a:lnR>
                      <a:noFill/>
                    </a:lnR>
                    <a:lnT w="12700" cap="flat" cmpd="sng" algn="ctr">
                      <a:noFill/>
                      <a:prstDash val="solid"/>
                      <a:round/>
                      <a:headEnd type="none" w="med" len="med"/>
                      <a:tailEnd type="none" w="med" len="med"/>
                    </a:lnT>
                    <a:lnB>
                      <a:noFill/>
                    </a:lnB>
                    <a:lnTlToBr w="12700" cmpd="sng">
                      <a:noFill/>
                      <a:prstDash val="solid"/>
                    </a:lnTlToBr>
                    <a:lnBlToTr w="12700" cmpd="sng">
                      <a:noFill/>
                      <a:prstDash val="solid"/>
                    </a:lnBlToTr>
                    <a:solidFill>
                      <a:schemeClr val="tx2"/>
                    </a:solidFill>
                  </a:tcPr>
                </a:tc>
                <a:tc>
                  <a:txBody>
                    <a:bodyPr/>
                    <a:lstStyle/>
                    <a:p>
                      <a:pPr marL="0" algn="ctr" defTabSz="914400" rtl="0" eaLnBrk="1" fontAlgn="ctr" latinLnBrk="0" hangingPunct="1"/>
                      <a:r>
                        <a:rPr lang="en-US" sz="1000" b="1" u="none" strike="noStrike" kern="1200" dirty="0">
                          <a:solidFill>
                            <a:schemeClr val="bg1"/>
                          </a:solidFill>
                          <a:effectLst/>
                          <a:latin typeface="+mj-lt"/>
                          <a:ea typeface="+mn-ea"/>
                          <a:cs typeface="+mn-cs"/>
                        </a:rPr>
                        <a:t>Year 2</a:t>
                      </a:r>
                    </a:p>
                  </a:txBody>
                  <a:tcPr marL="0" marR="0" marT="0" marB="0" anchor="ctr">
                    <a:lnL>
                      <a:noFill/>
                    </a:lnL>
                    <a:lnR>
                      <a:noFill/>
                    </a:lnR>
                    <a:lnT w="12700" cap="flat" cmpd="sng" algn="ctr">
                      <a:noFill/>
                      <a:prstDash val="solid"/>
                      <a:round/>
                      <a:headEnd type="none" w="med" len="med"/>
                      <a:tailEnd type="none" w="med" len="med"/>
                    </a:lnT>
                    <a:lnB>
                      <a:noFill/>
                    </a:lnB>
                    <a:lnTlToBr w="12700" cmpd="sng">
                      <a:noFill/>
                      <a:prstDash val="solid"/>
                    </a:lnTlToBr>
                    <a:lnBlToTr w="12700" cmpd="sng">
                      <a:noFill/>
                      <a:prstDash val="solid"/>
                    </a:lnBlToTr>
                    <a:solidFill>
                      <a:schemeClr val="tx2"/>
                    </a:solidFill>
                  </a:tcPr>
                </a:tc>
                <a:tc>
                  <a:txBody>
                    <a:bodyPr/>
                    <a:lstStyle/>
                    <a:p>
                      <a:pPr marL="0" algn="ctr" defTabSz="914400" rtl="0" eaLnBrk="1" fontAlgn="ctr" latinLnBrk="0" hangingPunct="1"/>
                      <a:r>
                        <a:rPr lang="en-US" sz="1000" b="1" u="none" strike="noStrike" kern="1200" dirty="0">
                          <a:solidFill>
                            <a:schemeClr val="bg1"/>
                          </a:solidFill>
                          <a:effectLst/>
                          <a:latin typeface="+mj-lt"/>
                          <a:ea typeface="+mn-ea"/>
                          <a:cs typeface="+mn-cs"/>
                        </a:rPr>
                        <a:t>Year 3</a:t>
                      </a:r>
                    </a:p>
                  </a:txBody>
                  <a:tcPr marL="0" marR="0" marT="0" marB="0" anchor="ctr">
                    <a:lnL>
                      <a:noFill/>
                    </a:lnL>
                    <a:lnR>
                      <a:noFill/>
                    </a:lnR>
                    <a:lnT w="12700" cap="flat" cmpd="sng" algn="ctr">
                      <a:noFill/>
                      <a:prstDash val="solid"/>
                      <a:round/>
                      <a:headEnd type="none" w="med" len="med"/>
                      <a:tailEnd type="none" w="med" len="med"/>
                    </a:lnT>
                    <a:lnB>
                      <a:noFill/>
                    </a:lnB>
                    <a:lnTlToBr w="12700" cmpd="sng">
                      <a:noFill/>
                      <a:prstDash val="solid"/>
                    </a:lnTlToBr>
                    <a:lnBlToTr w="12700" cmpd="sng">
                      <a:noFill/>
                      <a:prstDash val="solid"/>
                    </a:lnBlToTr>
                    <a:solidFill>
                      <a:schemeClr val="tx2"/>
                    </a:solidFill>
                  </a:tcPr>
                </a:tc>
                <a:tc>
                  <a:txBody>
                    <a:bodyPr/>
                    <a:lstStyle/>
                    <a:p>
                      <a:pPr marL="0" algn="ctr" defTabSz="914400" rtl="0" eaLnBrk="1" fontAlgn="ctr" latinLnBrk="0" hangingPunct="1"/>
                      <a:r>
                        <a:rPr lang="en-US" sz="1000" b="1" u="none" strike="noStrike" kern="1200" dirty="0">
                          <a:solidFill>
                            <a:schemeClr val="bg1"/>
                          </a:solidFill>
                          <a:effectLst/>
                          <a:latin typeface="+mj-lt"/>
                          <a:ea typeface="+mn-ea"/>
                          <a:cs typeface="+mn-cs"/>
                        </a:rPr>
                        <a:t>Year 4</a:t>
                      </a:r>
                    </a:p>
                  </a:txBody>
                  <a:tcPr marL="0" marR="0" marT="0" marB="0" anchor="ctr">
                    <a:lnL>
                      <a:noFill/>
                    </a:lnL>
                    <a:lnR>
                      <a:noFill/>
                    </a:lnR>
                    <a:lnT w="12700" cap="flat" cmpd="sng" algn="ctr">
                      <a:noFill/>
                      <a:prstDash val="solid"/>
                      <a:round/>
                      <a:headEnd type="none" w="med" len="med"/>
                      <a:tailEnd type="none" w="med" len="med"/>
                    </a:lnT>
                    <a:lnB>
                      <a:noFill/>
                    </a:lnB>
                    <a:lnTlToBr w="12700" cmpd="sng">
                      <a:noFill/>
                      <a:prstDash val="solid"/>
                    </a:lnTlToBr>
                    <a:lnBlToTr w="12700" cmpd="sng">
                      <a:noFill/>
                      <a:prstDash val="solid"/>
                    </a:lnBlToTr>
                    <a:solidFill>
                      <a:schemeClr val="tx2"/>
                    </a:solidFill>
                  </a:tcPr>
                </a:tc>
                <a:tc>
                  <a:txBody>
                    <a:bodyPr/>
                    <a:lstStyle/>
                    <a:p>
                      <a:pPr marL="0" algn="ctr" defTabSz="914400" rtl="0" eaLnBrk="1" fontAlgn="ctr" latinLnBrk="0" hangingPunct="1"/>
                      <a:r>
                        <a:rPr lang="en-US" sz="1000" b="1" u="none" strike="noStrike" kern="1200" dirty="0">
                          <a:solidFill>
                            <a:schemeClr val="bg1"/>
                          </a:solidFill>
                          <a:effectLst/>
                          <a:latin typeface="+mj-lt"/>
                          <a:ea typeface="+mn-ea"/>
                          <a:cs typeface="+mn-cs"/>
                        </a:rPr>
                        <a:t>Year 5</a:t>
                      </a:r>
                    </a:p>
                  </a:txBody>
                  <a:tcPr marL="0" marR="0" marT="0" marB="0" anchor="ctr">
                    <a:lnL>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a:noFill/>
                    </a:lnB>
                    <a:lnTlToBr w="12700" cmpd="sng">
                      <a:noFill/>
                      <a:prstDash val="solid"/>
                    </a:lnTlToBr>
                    <a:lnBlToTr w="12700" cmpd="sng">
                      <a:noFill/>
                      <a:prstDash val="solid"/>
                    </a:lnBlToTr>
                    <a:solidFill>
                      <a:schemeClr val="tx2"/>
                    </a:solidFill>
                  </a:tcPr>
                </a:tc>
                <a:extLst>
                  <a:ext uri="{0D108BD9-81ED-4DB2-BD59-A6C34878D82A}">
                    <a16:rowId xmlns:a16="http://schemas.microsoft.com/office/drawing/2014/main" val="10000"/>
                  </a:ext>
                </a:extLst>
              </a:tr>
              <a:tr h="158735">
                <a:tc>
                  <a:txBody>
                    <a:bodyPr/>
                    <a:lstStyle/>
                    <a:p>
                      <a:pPr algn="l" fontAlgn="ctr"/>
                      <a:r>
                        <a:rPr lang="en-US" sz="900" u="none" strike="noStrike" dirty="0">
                          <a:solidFill>
                            <a:schemeClr val="tx1"/>
                          </a:solidFill>
                          <a:effectLst/>
                        </a:rPr>
                        <a:t>Revenue</a:t>
                      </a:r>
                      <a:endParaRPr lang="en-US" sz="900" b="0" i="0" u="none" strike="noStrike" dirty="0">
                        <a:solidFill>
                          <a:schemeClr val="tx1"/>
                        </a:solidFill>
                        <a:effectLst/>
                        <a:latin typeface="Calibri Light" panose="020F0302020204030204" pitchFamily="34" charset="0"/>
                      </a:endParaRPr>
                    </a:p>
                  </a:txBody>
                  <a:tcPr marL="0" marR="0" marT="0" marB="0" anchor="ctr">
                    <a:lnL w="12700" cap="flat" cmpd="sng" algn="ctr">
                      <a:noFill/>
                      <a:prstDash val="solid"/>
                      <a:round/>
                      <a:headEnd type="none" w="med" len="med"/>
                      <a:tailEnd type="none" w="med" len="med"/>
                    </a:lnL>
                    <a:lnR>
                      <a:noFill/>
                    </a:lnR>
                    <a:lnT>
                      <a:noFill/>
                    </a:lnT>
                    <a:lnB>
                      <a:noFill/>
                    </a:lnB>
                    <a:lnTlToBr w="12700" cmpd="sng">
                      <a:noFill/>
                      <a:prstDash val="solid"/>
                    </a:lnTlToBr>
                    <a:lnBlToTr w="12700" cmpd="sng">
                      <a:noFill/>
                      <a:prstDash val="solid"/>
                    </a:lnBlToTr>
                  </a:tcPr>
                </a:tc>
                <a:tc>
                  <a:txBody>
                    <a:bodyPr/>
                    <a:lstStyle/>
                    <a:p>
                      <a:pPr algn="ctr" fontAlgn="ctr"/>
                      <a:r>
                        <a:rPr lang="en-US" sz="900" u="none" strike="noStrike" dirty="0">
                          <a:solidFill>
                            <a:schemeClr val="tx1"/>
                          </a:solidFill>
                          <a:effectLst/>
                        </a:rPr>
                        <a:t>$28,840,000 </a:t>
                      </a:r>
                      <a:endParaRPr lang="en-US" sz="900" b="0" i="0" u="none" strike="noStrike" dirty="0">
                        <a:solidFill>
                          <a:schemeClr val="tx1"/>
                        </a:solidFill>
                        <a:effectLst/>
                        <a:latin typeface="Calibri Light" panose="020F0302020204030204" pitchFamily="34" charset="0"/>
                      </a:endParaRPr>
                    </a:p>
                  </a:txBody>
                  <a:tcPr marL="0" marR="0" marT="0"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900" u="none" strike="noStrike" dirty="0">
                          <a:solidFill>
                            <a:schemeClr val="tx1"/>
                          </a:solidFill>
                          <a:effectLst/>
                        </a:rPr>
                        <a:t>$153,580,000 </a:t>
                      </a:r>
                      <a:endParaRPr lang="en-US" sz="900" b="0" i="0" u="none" strike="noStrike" dirty="0">
                        <a:solidFill>
                          <a:schemeClr val="tx1"/>
                        </a:solidFill>
                        <a:effectLst/>
                        <a:latin typeface="Calibri Light" panose="020F0302020204030204" pitchFamily="34" charset="0"/>
                      </a:endParaRPr>
                    </a:p>
                  </a:txBody>
                  <a:tcPr marL="0" marR="0" marT="0"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900" u="none" strike="noStrike" dirty="0">
                          <a:solidFill>
                            <a:schemeClr val="tx1"/>
                          </a:solidFill>
                          <a:effectLst/>
                        </a:rPr>
                        <a:t>$215,124,000 </a:t>
                      </a:r>
                      <a:endParaRPr lang="en-US" sz="900" b="0" i="0" u="none" strike="noStrike" dirty="0">
                        <a:solidFill>
                          <a:schemeClr val="tx1"/>
                        </a:solidFill>
                        <a:effectLst/>
                        <a:latin typeface="Calibri Light" panose="020F0302020204030204" pitchFamily="34" charset="0"/>
                      </a:endParaRPr>
                    </a:p>
                  </a:txBody>
                  <a:tcPr marL="0" marR="0" marT="0"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900" u="none" strike="noStrike" dirty="0">
                          <a:solidFill>
                            <a:schemeClr val="tx1"/>
                          </a:solidFill>
                          <a:effectLst/>
                        </a:rPr>
                        <a:t>$248,640,000 </a:t>
                      </a:r>
                      <a:endParaRPr lang="en-US" sz="900" b="0" i="0" u="none" strike="noStrike" dirty="0">
                        <a:solidFill>
                          <a:schemeClr val="tx1"/>
                        </a:solidFill>
                        <a:effectLst/>
                        <a:latin typeface="Calibri Light" panose="020F0302020204030204" pitchFamily="34" charset="0"/>
                      </a:endParaRPr>
                    </a:p>
                  </a:txBody>
                  <a:tcPr marL="0" marR="0" marT="0"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900" u="none" strike="noStrike" dirty="0">
                          <a:solidFill>
                            <a:schemeClr val="tx1"/>
                          </a:solidFill>
                          <a:effectLst/>
                        </a:rPr>
                        <a:t>$283,164,000 </a:t>
                      </a:r>
                      <a:endParaRPr lang="en-US" sz="900" b="0" i="0" u="none" strike="noStrike" dirty="0">
                        <a:solidFill>
                          <a:schemeClr val="tx1"/>
                        </a:solidFill>
                        <a:effectLst/>
                        <a:latin typeface="Calibri Light" panose="020F0302020204030204" pitchFamily="34" charset="0"/>
                      </a:endParaRPr>
                    </a:p>
                  </a:txBody>
                  <a:tcPr marL="0" marR="0" marT="0" marB="0" anchor="ctr">
                    <a:lnL>
                      <a:noFill/>
                    </a:lnL>
                    <a:lnR w="12700" cap="flat" cmpd="sng" algn="ctr">
                      <a:noFill/>
                      <a:prstDash val="solid"/>
                      <a:round/>
                      <a:headEnd type="none" w="med" len="med"/>
                      <a:tailEnd type="none" w="med" len="med"/>
                    </a:lnR>
                    <a:lnT>
                      <a:noFill/>
                    </a:lnT>
                    <a:lnB>
                      <a:noFill/>
                    </a:lnB>
                    <a:lnTlToBr w="12700" cmpd="sng">
                      <a:noFill/>
                      <a:prstDash val="solid"/>
                    </a:lnTlToBr>
                    <a:lnBlToTr w="12700" cmpd="sng">
                      <a:noFill/>
                      <a:prstDash val="solid"/>
                    </a:lnBlToTr>
                  </a:tcPr>
                </a:tc>
                <a:extLst>
                  <a:ext uri="{0D108BD9-81ED-4DB2-BD59-A6C34878D82A}">
                    <a16:rowId xmlns:a16="http://schemas.microsoft.com/office/drawing/2014/main" val="10001"/>
                  </a:ext>
                </a:extLst>
              </a:tr>
              <a:tr h="158735">
                <a:tc>
                  <a:txBody>
                    <a:bodyPr/>
                    <a:lstStyle/>
                    <a:p>
                      <a:pPr algn="l" fontAlgn="ctr"/>
                      <a:r>
                        <a:rPr lang="en-US" sz="900" u="none" strike="noStrike" dirty="0">
                          <a:solidFill>
                            <a:schemeClr val="tx1"/>
                          </a:solidFill>
                          <a:effectLst/>
                        </a:rPr>
                        <a:t>Subtotal Cost of Revenue</a:t>
                      </a:r>
                      <a:endParaRPr lang="en-US" sz="900" b="0" i="0" u="none" strike="noStrike" dirty="0">
                        <a:solidFill>
                          <a:schemeClr val="tx1"/>
                        </a:solidFill>
                        <a:effectLst/>
                        <a:latin typeface="Calibri Light" panose="020F0302020204030204" pitchFamily="34" charset="0"/>
                      </a:endParaRPr>
                    </a:p>
                  </a:txBody>
                  <a:tcPr marL="0" marR="0" marT="0" marB="0" anchor="ctr">
                    <a:lnL w="12700" cap="flat" cmpd="sng" algn="ctr">
                      <a:noFill/>
                      <a:prstDash val="solid"/>
                      <a:round/>
                      <a:headEnd type="none" w="med" len="med"/>
                      <a:tailEnd type="none" w="med" len="med"/>
                    </a:lnL>
                    <a:lnR>
                      <a:noFill/>
                    </a:lnR>
                    <a:lnT>
                      <a:noFill/>
                    </a:lnT>
                    <a:lnB>
                      <a:noFill/>
                    </a:lnB>
                    <a:lnTlToBr w="12700" cmpd="sng">
                      <a:noFill/>
                      <a:prstDash val="solid"/>
                    </a:lnTlToBr>
                    <a:lnBlToTr w="12700" cmpd="sng">
                      <a:noFill/>
                      <a:prstDash val="solid"/>
                    </a:lnBlToTr>
                  </a:tcPr>
                </a:tc>
                <a:tc>
                  <a:txBody>
                    <a:bodyPr/>
                    <a:lstStyle/>
                    <a:p>
                      <a:pPr algn="ctr" fontAlgn="ctr"/>
                      <a:r>
                        <a:rPr lang="en-US" sz="900" u="none" strike="noStrike" dirty="0">
                          <a:solidFill>
                            <a:schemeClr val="tx1"/>
                          </a:solidFill>
                          <a:effectLst/>
                        </a:rPr>
                        <a:t>$9,189,000 </a:t>
                      </a:r>
                      <a:endParaRPr lang="en-US" sz="900" b="0" i="0" u="none" strike="noStrike" dirty="0">
                        <a:solidFill>
                          <a:schemeClr val="tx1"/>
                        </a:solidFill>
                        <a:effectLst/>
                        <a:latin typeface="Calibri Light" panose="020F0302020204030204" pitchFamily="34" charset="0"/>
                      </a:endParaRPr>
                    </a:p>
                  </a:txBody>
                  <a:tcPr marL="0" marR="0" marT="0"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900" u="none" strike="noStrike" dirty="0">
                          <a:solidFill>
                            <a:schemeClr val="tx1"/>
                          </a:solidFill>
                          <a:effectLst/>
                        </a:rPr>
                        <a:t>$21,308,000 </a:t>
                      </a:r>
                      <a:endParaRPr lang="en-US" sz="900" b="0" i="0" u="none" strike="noStrike" dirty="0">
                        <a:solidFill>
                          <a:schemeClr val="tx1"/>
                        </a:solidFill>
                        <a:effectLst/>
                        <a:latin typeface="Calibri Light" panose="020F0302020204030204" pitchFamily="34" charset="0"/>
                      </a:endParaRPr>
                    </a:p>
                  </a:txBody>
                  <a:tcPr marL="0" marR="0" marT="0"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900" u="none" strike="noStrike" dirty="0">
                          <a:solidFill>
                            <a:schemeClr val="tx1"/>
                          </a:solidFill>
                          <a:effectLst/>
                        </a:rPr>
                        <a:t>$26,972,400 </a:t>
                      </a:r>
                      <a:endParaRPr lang="en-US" sz="900" b="0" i="0" u="none" strike="noStrike" dirty="0">
                        <a:solidFill>
                          <a:schemeClr val="tx1"/>
                        </a:solidFill>
                        <a:effectLst/>
                        <a:latin typeface="Calibri Light" panose="020F0302020204030204" pitchFamily="34" charset="0"/>
                      </a:endParaRPr>
                    </a:p>
                  </a:txBody>
                  <a:tcPr marL="0" marR="0" marT="0"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900" u="none" strike="noStrike" dirty="0">
                          <a:solidFill>
                            <a:schemeClr val="tx1"/>
                          </a:solidFill>
                          <a:effectLst/>
                        </a:rPr>
                        <a:t>$31,426,500 </a:t>
                      </a:r>
                      <a:endParaRPr lang="en-US" sz="900" b="0" i="0" u="none" strike="noStrike" dirty="0">
                        <a:solidFill>
                          <a:schemeClr val="tx1"/>
                        </a:solidFill>
                        <a:effectLst/>
                        <a:latin typeface="Calibri Light" panose="020F0302020204030204" pitchFamily="34" charset="0"/>
                      </a:endParaRPr>
                    </a:p>
                  </a:txBody>
                  <a:tcPr marL="0" marR="0" marT="0"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900" u="none" strike="noStrike" dirty="0">
                          <a:solidFill>
                            <a:schemeClr val="tx1"/>
                          </a:solidFill>
                          <a:effectLst/>
                        </a:rPr>
                        <a:t>$35,233,275 </a:t>
                      </a:r>
                      <a:endParaRPr lang="en-US" sz="900" b="0" i="0" u="none" strike="noStrike" dirty="0">
                        <a:solidFill>
                          <a:schemeClr val="tx1"/>
                        </a:solidFill>
                        <a:effectLst/>
                        <a:latin typeface="Calibri Light" panose="020F0302020204030204" pitchFamily="34" charset="0"/>
                      </a:endParaRPr>
                    </a:p>
                  </a:txBody>
                  <a:tcPr marL="0" marR="0" marT="0" marB="0" anchor="ctr">
                    <a:lnL>
                      <a:noFill/>
                    </a:lnL>
                    <a:lnR w="12700" cap="flat" cmpd="sng" algn="ctr">
                      <a:noFill/>
                      <a:prstDash val="solid"/>
                      <a:round/>
                      <a:headEnd type="none" w="med" len="med"/>
                      <a:tailEnd type="none" w="med" len="med"/>
                    </a:lnR>
                    <a:lnT>
                      <a:noFill/>
                    </a:lnT>
                    <a:lnB>
                      <a:noFill/>
                    </a:lnB>
                    <a:lnTlToBr w="12700" cmpd="sng">
                      <a:noFill/>
                      <a:prstDash val="solid"/>
                    </a:lnTlToBr>
                    <a:lnBlToTr w="12700" cmpd="sng">
                      <a:noFill/>
                      <a:prstDash val="solid"/>
                    </a:lnBlToTr>
                  </a:tcPr>
                </a:tc>
                <a:extLst>
                  <a:ext uri="{0D108BD9-81ED-4DB2-BD59-A6C34878D82A}">
                    <a16:rowId xmlns:a16="http://schemas.microsoft.com/office/drawing/2014/main" val="10002"/>
                  </a:ext>
                </a:extLst>
              </a:tr>
              <a:tr h="158735">
                <a:tc>
                  <a:txBody>
                    <a:bodyPr/>
                    <a:lstStyle/>
                    <a:p>
                      <a:pPr algn="l" fontAlgn="ctr"/>
                      <a:r>
                        <a:rPr lang="en-US" sz="900" u="none" strike="noStrike" dirty="0">
                          <a:solidFill>
                            <a:schemeClr val="tx1"/>
                          </a:solidFill>
                          <a:effectLst/>
                        </a:rPr>
                        <a:t> </a:t>
                      </a:r>
                      <a:endParaRPr lang="en-US" sz="900" b="0" i="0" u="none" strike="noStrike" dirty="0">
                        <a:solidFill>
                          <a:schemeClr val="tx1"/>
                        </a:solidFill>
                        <a:effectLst/>
                        <a:latin typeface="Calibri Light" panose="020F0302020204030204" pitchFamily="34" charset="0"/>
                      </a:endParaRPr>
                    </a:p>
                  </a:txBody>
                  <a:tcPr marL="0" marR="0" marT="0" marB="0" anchor="ctr">
                    <a:lnL w="12700" cap="flat" cmpd="sng" algn="ctr">
                      <a:noFill/>
                      <a:prstDash val="solid"/>
                      <a:round/>
                      <a:headEnd type="none" w="med" len="med"/>
                      <a:tailEnd type="none" w="med" len="med"/>
                    </a:lnL>
                    <a:lnR>
                      <a:noFill/>
                    </a:lnR>
                    <a:lnT>
                      <a:noFill/>
                    </a:lnT>
                    <a:lnB>
                      <a:noFill/>
                    </a:lnB>
                    <a:lnTlToBr w="12700" cmpd="sng">
                      <a:noFill/>
                      <a:prstDash val="solid"/>
                    </a:lnTlToBr>
                    <a:lnBlToTr w="12700" cmpd="sng">
                      <a:noFill/>
                      <a:prstDash val="solid"/>
                    </a:lnBlToTr>
                  </a:tcPr>
                </a:tc>
                <a:tc>
                  <a:txBody>
                    <a:bodyPr/>
                    <a:lstStyle/>
                    <a:p>
                      <a:pPr algn="ctr" fontAlgn="ctr"/>
                      <a:r>
                        <a:rPr lang="en-US" sz="900" u="none" strike="noStrike" dirty="0">
                          <a:solidFill>
                            <a:schemeClr val="tx1"/>
                          </a:solidFill>
                          <a:effectLst/>
                        </a:rPr>
                        <a:t> </a:t>
                      </a:r>
                      <a:endParaRPr lang="en-US" sz="900" b="0" i="0" u="none" strike="noStrike" dirty="0">
                        <a:solidFill>
                          <a:schemeClr val="tx1"/>
                        </a:solidFill>
                        <a:effectLst/>
                        <a:latin typeface="Calibri Light" panose="020F0302020204030204" pitchFamily="34" charset="0"/>
                      </a:endParaRPr>
                    </a:p>
                  </a:txBody>
                  <a:tcPr marL="0" marR="0" marT="0"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900" u="none" strike="noStrike" dirty="0">
                          <a:solidFill>
                            <a:schemeClr val="tx1"/>
                          </a:solidFill>
                          <a:effectLst/>
                        </a:rPr>
                        <a:t> </a:t>
                      </a:r>
                      <a:endParaRPr lang="en-US" sz="900" b="0" i="0" u="none" strike="noStrike" dirty="0">
                        <a:solidFill>
                          <a:schemeClr val="tx1"/>
                        </a:solidFill>
                        <a:effectLst/>
                        <a:latin typeface="Calibri Light" panose="020F0302020204030204" pitchFamily="34" charset="0"/>
                      </a:endParaRPr>
                    </a:p>
                  </a:txBody>
                  <a:tcPr marL="0" marR="0" marT="0"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900" u="none" strike="noStrike" dirty="0">
                          <a:solidFill>
                            <a:schemeClr val="tx1"/>
                          </a:solidFill>
                          <a:effectLst/>
                        </a:rPr>
                        <a:t> </a:t>
                      </a:r>
                      <a:endParaRPr lang="en-US" sz="900" b="0" i="0" u="none" strike="noStrike" dirty="0">
                        <a:solidFill>
                          <a:schemeClr val="tx1"/>
                        </a:solidFill>
                        <a:effectLst/>
                        <a:latin typeface="Calibri Light" panose="020F0302020204030204" pitchFamily="34" charset="0"/>
                      </a:endParaRPr>
                    </a:p>
                  </a:txBody>
                  <a:tcPr marL="0" marR="0" marT="0"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900" u="none" strike="noStrike" dirty="0">
                          <a:solidFill>
                            <a:schemeClr val="tx1"/>
                          </a:solidFill>
                          <a:effectLst/>
                        </a:rPr>
                        <a:t> </a:t>
                      </a:r>
                      <a:endParaRPr lang="en-US" sz="900" b="0" i="0" u="none" strike="noStrike" dirty="0">
                        <a:solidFill>
                          <a:schemeClr val="tx1"/>
                        </a:solidFill>
                        <a:effectLst/>
                        <a:latin typeface="Calibri Light" panose="020F0302020204030204" pitchFamily="34" charset="0"/>
                      </a:endParaRPr>
                    </a:p>
                  </a:txBody>
                  <a:tcPr marL="0" marR="0" marT="0"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900" u="none" strike="noStrike" dirty="0">
                          <a:solidFill>
                            <a:schemeClr val="tx1"/>
                          </a:solidFill>
                          <a:effectLst/>
                        </a:rPr>
                        <a:t> </a:t>
                      </a:r>
                      <a:endParaRPr lang="en-US" sz="900" b="0" i="0" u="none" strike="noStrike" dirty="0">
                        <a:solidFill>
                          <a:schemeClr val="tx1"/>
                        </a:solidFill>
                        <a:effectLst/>
                        <a:latin typeface="Calibri Light" panose="020F0302020204030204" pitchFamily="34" charset="0"/>
                      </a:endParaRPr>
                    </a:p>
                  </a:txBody>
                  <a:tcPr marL="0" marR="0" marT="0" marB="0" anchor="ctr">
                    <a:lnL>
                      <a:noFill/>
                    </a:lnL>
                    <a:lnR w="12700" cap="flat" cmpd="sng" algn="ctr">
                      <a:noFill/>
                      <a:prstDash val="solid"/>
                      <a:round/>
                      <a:headEnd type="none" w="med" len="med"/>
                      <a:tailEnd type="none" w="med" len="med"/>
                    </a:lnR>
                    <a:lnT>
                      <a:noFill/>
                    </a:lnT>
                    <a:lnB>
                      <a:noFill/>
                    </a:lnB>
                    <a:lnTlToBr w="12700" cmpd="sng">
                      <a:noFill/>
                      <a:prstDash val="solid"/>
                    </a:lnTlToBr>
                    <a:lnBlToTr w="12700" cmpd="sng">
                      <a:noFill/>
                      <a:prstDash val="solid"/>
                    </a:lnBlToTr>
                  </a:tcPr>
                </a:tc>
                <a:extLst>
                  <a:ext uri="{0D108BD9-81ED-4DB2-BD59-A6C34878D82A}">
                    <a16:rowId xmlns:a16="http://schemas.microsoft.com/office/drawing/2014/main" val="10003"/>
                  </a:ext>
                </a:extLst>
              </a:tr>
              <a:tr h="176372">
                <a:tc>
                  <a:txBody>
                    <a:bodyPr/>
                    <a:lstStyle/>
                    <a:p>
                      <a:pPr marL="0" algn="l" defTabSz="914400" rtl="0" eaLnBrk="1" fontAlgn="ctr" latinLnBrk="0" hangingPunct="1"/>
                      <a:r>
                        <a:rPr lang="en-US" sz="900" b="1" u="none" strike="noStrike" kern="1200" dirty="0">
                          <a:solidFill>
                            <a:schemeClr val="tx1"/>
                          </a:solidFill>
                          <a:effectLst/>
                          <a:latin typeface="+mj-lt"/>
                          <a:ea typeface="+mn-ea"/>
                          <a:cs typeface="+mn-cs"/>
                        </a:rPr>
                        <a:t>Gross Margin</a:t>
                      </a:r>
                    </a:p>
                  </a:txBody>
                  <a:tcPr marL="0" marR="0" marT="0" marB="0" anchor="ctr">
                    <a:lnL w="12700" cap="flat" cmpd="sng" algn="ctr">
                      <a:noFill/>
                      <a:prstDash val="solid"/>
                      <a:round/>
                      <a:headEnd type="none" w="med" len="med"/>
                      <a:tailEnd type="none" w="med" len="med"/>
                    </a:lnL>
                    <a:lnR>
                      <a:noFill/>
                    </a:lnR>
                    <a:lnT>
                      <a:noFill/>
                    </a:lnT>
                    <a:lnB>
                      <a:noFill/>
                    </a:lnB>
                    <a:lnTlToBr w="12700" cmpd="sng">
                      <a:noFill/>
                      <a:prstDash val="solid"/>
                    </a:lnTlToBr>
                    <a:lnBlToTr w="12700" cmpd="sng">
                      <a:noFill/>
                      <a:prstDash val="solid"/>
                    </a:lnBlToTr>
                    <a:noFill/>
                  </a:tcPr>
                </a:tc>
                <a:tc>
                  <a:txBody>
                    <a:bodyPr/>
                    <a:lstStyle/>
                    <a:p>
                      <a:pPr marL="0" algn="ctr" defTabSz="914400" rtl="0" eaLnBrk="1" fontAlgn="ctr" latinLnBrk="0" hangingPunct="1"/>
                      <a:r>
                        <a:rPr lang="en-US" sz="900" b="1" u="none" strike="noStrike" kern="1200" dirty="0">
                          <a:solidFill>
                            <a:schemeClr val="tx1"/>
                          </a:solidFill>
                          <a:effectLst/>
                          <a:latin typeface="+mj-lt"/>
                          <a:ea typeface="+mn-ea"/>
                          <a:cs typeface="+mn-cs"/>
                        </a:rPr>
                        <a:t>$19,651,000 </a:t>
                      </a:r>
                    </a:p>
                  </a:txBody>
                  <a:tcPr marL="0" marR="0" marT="0" marB="0" anchor="ctr">
                    <a:lnL>
                      <a:noFill/>
                    </a:lnL>
                    <a:lnR>
                      <a:noFill/>
                    </a:lnR>
                    <a:lnT>
                      <a:noFill/>
                    </a:lnT>
                    <a:lnB>
                      <a:noFill/>
                    </a:lnB>
                    <a:lnTlToBr w="12700" cmpd="sng">
                      <a:noFill/>
                      <a:prstDash val="solid"/>
                    </a:lnTlToBr>
                    <a:lnBlToTr w="12700" cmpd="sng">
                      <a:noFill/>
                      <a:prstDash val="solid"/>
                    </a:lnBlToTr>
                    <a:noFill/>
                  </a:tcPr>
                </a:tc>
                <a:tc>
                  <a:txBody>
                    <a:bodyPr/>
                    <a:lstStyle/>
                    <a:p>
                      <a:pPr marL="0" algn="ctr" defTabSz="914400" rtl="0" eaLnBrk="1" fontAlgn="ctr" latinLnBrk="0" hangingPunct="1"/>
                      <a:r>
                        <a:rPr lang="en-US" sz="900" b="1" u="none" strike="noStrike" kern="1200" dirty="0">
                          <a:solidFill>
                            <a:schemeClr val="tx1"/>
                          </a:solidFill>
                          <a:effectLst/>
                          <a:latin typeface="+mj-lt"/>
                          <a:ea typeface="+mn-ea"/>
                          <a:cs typeface="+mn-cs"/>
                        </a:rPr>
                        <a:t>$132,272,000 </a:t>
                      </a:r>
                    </a:p>
                  </a:txBody>
                  <a:tcPr marL="0" marR="0" marT="0" marB="0" anchor="ctr">
                    <a:lnL>
                      <a:noFill/>
                    </a:lnL>
                    <a:lnR>
                      <a:noFill/>
                    </a:lnR>
                    <a:lnT>
                      <a:noFill/>
                    </a:lnT>
                    <a:lnB>
                      <a:noFill/>
                    </a:lnB>
                    <a:lnTlToBr w="12700" cmpd="sng">
                      <a:noFill/>
                      <a:prstDash val="solid"/>
                    </a:lnTlToBr>
                    <a:lnBlToTr w="12700" cmpd="sng">
                      <a:noFill/>
                      <a:prstDash val="solid"/>
                    </a:lnBlToTr>
                    <a:noFill/>
                  </a:tcPr>
                </a:tc>
                <a:tc>
                  <a:txBody>
                    <a:bodyPr/>
                    <a:lstStyle/>
                    <a:p>
                      <a:pPr marL="0" algn="ctr" defTabSz="914400" rtl="0" eaLnBrk="1" fontAlgn="ctr" latinLnBrk="0" hangingPunct="1"/>
                      <a:r>
                        <a:rPr lang="en-US" sz="900" b="1" u="none" strike="noStrike" kern="1200" dirty="0">
                          <a:solidFill>
                            <a:schemeClr val="tx1"/>
                          </a:solidFill>
                          <a:effectLst/>
                          <a:latin typeface="+mj-lt"/>
                          <a:ea typeface="+mn-ea"/>
                          <a:cs typeface="+mn-cs"/>
                        </a:rPr>
                        <a:t>$188,151,600 </a:t>
                      </a:r>
                    </a:p>
                  </a:txBody>
                  <a:tcPr marL="0" marR="0" marT="0" marB="0" anchor="ctr">
                    <a:lnL>
                      <a:noFill/>
                    </a:lnL>
                    <a:lnR>
                      <a:noFill/>
                    </a:lnR>
                    <a:lnT>
                      <a:noFill/>
                    </a:lnT>
                    <a:lnB>
                      <a:noFill/>
                    </a:lnB>
                    <a:lnTlToBr w="12700" cmpd="sng">
                      <a:noFill/>
                      <a:prstDash val="solid"/>
                    </a:lnTlToBr>
                    <a:lnBlToTr w="12700" cmpd="sng">
                      <a:noFill/>
                      <a:prstDash val="solid"/>
                    </a:lnBlToTr>
                    <a:noFill/>
                  </a:tcPr>
                </a:tc>
                <a:tc>
                  <a:txBody>
                    <a:bodyPr/>
                    <a:lstStyle/>
                    <a:p>
                      <a:pPr marL="0" algn="ctr" defTabSz="914400" rtl="0" eaLnBrk="1" fontAlgn="ctr" latinLnBrk="0" hangingPunct="1"/>
                      <a:r>
                        <a:rPr lang="en-US" sz="900" b="1" u="none" strike="noStrike" kern="1200" dirty="0">
                          <a:solidFill>
                            <a:schemeClr val="tx1"/>
                          </a:solidFill>
                          <a:effectLst/>
                          <a:latin typeface="+mj-lt"/>
                          <a:ea typeface="+mn-ea"/>
                          <a:cs typeface="+mn-cs"/>
                        </a:rPr>
                        <a:t>$217,213,500 </a:t>
                      </a:r>
                    </a:p>
                  </a:txBody>
                  <a:tcPr marL="0" marR="0" marT="0" marB="0" anchor="ctr">
                    <a:lnL>
                      <a:noFill/>
                    </a:lnL>
                    <a:lnR>
                      <a:noFill/>
                    </a:lnR>
                    <a:lnT>
                      <a:noFill/>
                    </a:lnT>
                    <a:lnB>
                      <a:noFill/>
                    </a:lnB>
                    <a:lnTlToBr w="12700" cmpd="sng">
                      <a:noFill/>
                      <a:prstDash val="solid"/>
                    </a:lnTlToBr>
                    <a:lnBlToTr w="12700" cmpd="sng">
                      <a:noFill/>
                      <a:prstDash val="solid"/>
                    </a:lnBlToTr>
                    <a:noFill/>
                  </a:tcPr>
                </a:tc>
                <a:tc>
                  <a:txBody>
                    <a:bodyPr/>
                    <a:lstStyle/>
                    <a:p>
                      <a:pPr marL="0" algn="ctr" defTabSz="914400" rtl="0" eaLnBrk="1" fontAlgn="ctr" latinLnBrk="0" hangingPunct="1"/>
                      <a:r>
                        <a:rPr lang="en-US" sz="900" b="1" u="none" strike="noStrike" kern="1200" dirty="0">
                          <a:solidFill>
                            <a:schemeClr val="tx1"/>
                          </a:solidFill>
                          <a:effectLst/>
                          <a:latin typeface="+mj-lt"/>
                          <a:ea typeface="+mn-ea"/>
                          <a:cs typeface="+mn-cs"/>
                        </a:rPr>
                        <a:t>$247,930,725 </a:t>
                      </a:r>
                    </a:p>
                  </a:txBody>
                  <a:tcPr marL="0" marR="0" marT="0" marB="0" anchor="ctr">
                    <a:lnL>
                      <a:noFill/>
                    </a:lnL>
                    <a:lnR w="12700" cap="flat" cmpd="sng" algn="ctr">
                      <a:noFill/>
                      <a:prstDash val="solid"/>
                      <a:round/>
                      <a:headEnd type="none" w="med" len="med"/>
                      <a:tailEnd type="none" w="med" len="med"/>
                    </a:lnR>
                    <a:lnT>
                      <a:noFill/>
                    </a:lnT>
                    <a:lnB>
                      <a:noFill/>
                    </a:lnB>
                    <a:lnTlToBr w="12700" cmpd="sng">
                      <a:noFill/>
                      <a:prstDash val="solid"/>
                    </a:lnTlToBr>
                    <a:lnBlToTr w="12700" cmpd="sng">
                      <a:noFill/>
                      <a:prstDash val="solid"/>
                    </a:lnBlToTr>
                    <a:noFill/>
                  </a:tcPr>
                </a:tc>
                <a:extLst>
                  <a:ext uri="{0D108BD9-81ED-4DB2-BD59-A6C34878D82A}">
                    <a16:rowId xmlns:a16="http://schemas.microsoft.com/office/drawing/2014/main" val="10004"/>
                  </a:ext>
                </a:extLst>
              </a:tr>
              <a:tr h="158735">
                <a:tc>
                  <a:txBody>
                    <a:bodyPr/>
                    <a:lstStyle/>
                    <a:p>
                      <a:pPr algn="l" fontAlgn="ctr"/>
                      <a:r>
                        <a:rPr lang="en-US" sz="900" u="none" strike="noStrike" dirty="0">
                          <a:solidFill>
                            <a:schemeClr val="tx1"/>
                          </a:solidFill>
                          <a:effectLst/>
                        </a:rPr>
                        <a:t>Gross Margin/Revenue</a:t>
                      </a:r>
                      <a:endParaRPr lang="en-US" sz="900" b="0" i="0" u="none" strike="noStrike" dirty="0">
                        <a:solidFill>
                          <a:schemeClr val="tx1"/>
                        </a:solidFill>
                        <a:effectLst/>
                        <a:latin typeface="Calibri Light" panose="020F0302020204030204" pitchFamily="34" charset="0"/>
                      </a:endParaRPr>
                    </a:p>
                  </a:txBody>
                  <a:tcPr marL="0" marR="0" marT="0" marB="0" anchor="ctr">
                    <a:lnL w="12700" cap="flat" cmpd="sng" algn="ctr">
                      <a:noFill/>
                      <a:prstDash val="solid"/>
                      <a:round/>
                      <a:headEnd type="none" w="med" len="med"/>
                      <a:tailEnd type="none" w="med" len="med"/>
                    </a:lnL>
                    <a:lnR>
                      <a:noFill/>
                    </a:lnR>
                    <a:lnT>
                      <a:noFill/>
                    </a:lnT>
                    <a:lnB>
                      <a:noFill/>
                    </a:lnB>
                    <a:lnTlToBr w="12700" cmpd="sng">
                      <a:noFill/>
                      <a:prstDash val="solid"/>
                    </a:lnTlToBr>
                    <a:lnBlToTr w="12700" cmpd="sng">
                      <a:noFill/>
                      <a:prstDash val="solid"/>
                    </a:lnBlToTr>
                  </a:tcPr>
                </a:tc>
                <a:tc>
                  <a:txBody>
                    <a:bodyPr/>
                    <a:lstStyle/>
                    <a:p>
                      <a:pPr algn="ctr" fontAlgn="ctr"/>
                      <a:r>
                        <a:rPr lang="en-US" sz="900" u="none" strike="noStrike" dirty="0">
                          <a:solidFill>
                            <a:schemeClr val="tx1"/>
                          </a:solidFill>
                          <a:effectLst/>
                        </a:rPr>
                        <a:t>68.14%</a:t>
                      </a:r>
                      <a:endParaRPr lang="en-US" sz="900" b="0" i="0" u="none" strike="noStrike" dirty="0">
                        <a:solidFill>
                          <a:schemeClr val="tx1"/>
                        </a:solidFill>
                        <a:effectLst/>
                        <a:latin typeface="Calibri Light" panose="020F0302020204030204" pitchFamily="34" charset="0"/>
                      </a:endParaRPr>
                    </a:p>
                  </a:txBody>
                  <a:tcPr marL="0" marR="0" marT="0"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900" u="none" strike="noStrike" dirty="0">
                          <a:solidFill>
                            <a:schemeClr val="tx1"/>
                          </a:solidFill>
                          <a:effectLst/>
                        </a:rPr>
                        <a:t>86.13%</a:t>
                      </a:r>
                      <a:endParaRPr lang="en-US" sz="900" b="0" i="0" u="none" strike="noStrike" dirty="0">
                        <a:solidFill>
                          <a:schemeClr val="tx1"/>
                        </a:solidFill>
                        <a:effectLst/>
                        <a:latin typeface="Calibri Light" panose="020F0302020204030204" pitchFamily="34" charset="0"/>
                      </a:endParaRPr>
                    </a:p>
                  </a:txBody>
                  <a:tcPr marL="0" marR="0" marT="0"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900" u="none" strike="noStrike" dirty="0">
                          <a:solidFill>
                            <a:schemeClr val="tx1"/>
                          </a:solidFill>
                          <a:effectLst/>
                        </a:rPr>
                        <a:t>87.46%</a:t>
                      </a:r>
                      <a:endParaRPr lang="en-US" sz="900" b="0" i="0" u="none" strike="noStrike" dirty="0">
                        <a:solidFill>
                          <a:schemeClr val="tx1"/>
                        </a:solidFill>
                        <a:effectLst/>
                        <a:latin typeface="Calibri Light" panose="020F0302020204030204" pitchFamily="34" charset="0"/>
                      </a:endParaRPr>
                    </a:p>
                  </a:txBody>
                  <a:tcPr marL="0" marR="0" marT="0"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900" u="none" strike="noStrike" dirty="0">
                          <a:solidFill>
                            <a:schemeClr val="tx1"/>
                          </a:solidFill>
                          <a:effectLst/>
                        </a:rPr>
                        <a:t>87.36%</a:t>
                      </a:r>
                      <a:endParaRPr lang="en-US" sz="900" b="0" i="0" u="none" strike="noStrike" dirty="0">
                        <a:solidFill>
                          <a:schemeClr val="tx1"/>
                        </a:solidFill>
                        <a:effectLst/>
                        <a:latin typeface="Calibri Light" panose="020F0302020204030204" pitchFamily="34" charset="0"/>
                      </a:endParaRPr>
                    </a:p>
                  </a:txBody>
                  <a:tcPr marL="0" marR="0" marT="0"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900" u="none" strike="noStrike" dirty="0">
                          <a:solidFill>
                            <a:schemeClr val="tx1"/>
                          </a:solidFill>
                          <a:effectLst/>
                        </a:rPr>
                        <a:t>87.56%</a:t>
                      </a:r>
                      <a:endParaRPr lang="en-US" sz="900" b="0" i="0" u="none" strike="noStrike" dirty="0">
                        <a:solidFill>
                          <a:schemeClr val="tx1"/>
                        </a:solidFill>
                        <a:effectLst/>
                        <a:latin typeface="Calibri Light" panose="020F0302020204030204" pitchFamily="34" charset="0"/>
                      </a:endParaRPr>
                    </a:p>
                  </a:txBody>
                  <a:tcPr marL="0" marR="0" marT="0" marB="0" anchor="ctr">
                    <a:lnL>
                      <a:noFill/>
                    </a:lnL>
                    <a:lnR w="12700" cap="flat" cmpd="sng" algn="ctr">
                      <a:noFill/>
                      <a:prstDash val="solid"/>
                      <a:round/>
                      <a:headEnd type="none" w="med" len="med"/>
                      <a:tailEnd type="none" w="med" len="med"/>
                    </a:lnR>
                    <a:lnT>
                      <a:noFill/>
                    </a:lnT>
                    <a:lnB>
                      <a:noFill/>
                    </a:lnB>
                    <a:lnTlToBr w="12700" cmpd="sng">
                      <a:noFill/>
                      <a:prstDash val="solid"/>
                    </a:lnTlToBr>
                    <a:lnBlToTr w="12700" cmpd="sng">
                      <a:noFill/>
                      <a:prstDash val="solid"/>
                    </a:lnBlToTr>
                  </a:tcPr>
                </a:tc>
                <a:extLst>
                  <a:ext uri="{0D108BD9-81ED-4DB2-BD59-A6C34878D82A}">
                    <a16:rowId xmlns:a16="http://schemas.microsoft.com/office/drawing/2014/main" val="10005"/>
                  </a:ext>
                </a:extLst>
              </a:tr>
              <a:tr h="158735">
                <a:tc>
                  <a:txBody>
                    <a:bodyPr/>
                    <a:lstStyle/>
                    <a:p>
                      <a:pPr algn="l" fontAlgn="ctr"/>
                      <a:r>
                        <a:rPr lang="en-US" sz="900" u="none" strike="noStrike" dirty="0">
                          <a:solidFill>
                            <a:schemeClr val="tx1"/>
                          </a:solidFill>
                          <a:effectLst/>
                        </a:rPr>
                        <a:t> </a:t>
                      </a:r>
                      <a:endParaRPr lang="en-US" sz="900" b="0" i="0" u="none" strike="noStrike" dirty="0">
                        <a:solidFill>
                          <a:schemeClr val="tx1"/>
                        </a:solidFill>
                        <a:effectLst/>
                        <a:latin typeface="Calibri Light" panose="020F0302020204030204" pitchFamily="34" charset="0"/>
                      </a:endParaRPr>
                    </a:p>
                  </a:txBody>
                  <a:tcPr marL="0" marR="0" marT="0" marB="0" anchor="ctr">
                    <a:lnL w="12700" cap="flat" cmpd="sng" algn="ctr">
                      <a:noFill/>
                      <a:prstDash val="solid"/>
                      <a:round/>
                      <a:headEnd type="none" w="med" len="med"/>
                      <a:tailEnd type="none" w="med" len="med"/>
                    </a:lnL>
                    <a:lnR>
                      <a:noFill/>
                    </a:lnR>
                    <a:lnT>
                      <a:noFill/>
                    </a:lnT>
                    <a:lnB>
                      <a:noFill/>
                    </a:lnB>
                    <a:lnTlToBr w="12700" cmpd="sng">
                      <a:noFill/>
                      <a:prstDash val="solid"/>
                    </a:lnTlToBr>
                    <a:lnBlToTr w="12700" cmpd="sng">
                      <a:noFill/>
                      <a:prstDash val="solid"/>
                    </a:lnBlToTr>
                  </a:tcPr>
                </a:tc>
                <a:tc>
                  <a:txBody>
                    <a:bodyPr/>
                    <a:lstStyle/>
                    <a:p>
                      <a:pPr algn="ctr" fontAlgn="ctr"/>
                      <a:r>
                        <a:rPr lang="en-US" sz="900" u="none" strike="noStrike" dirty="0">
                          <a:solidFill>
                            <a:schemeClr val="tx1"/>
                          </a:solidFill>
                          <a:effectLst/>
                        </a:rPr>
                        <a:t> </a:t>
                      </a:r>
                      <a:endParaRPr lang="en-US" sz="900" b="0" i="0" u="none" strike="noStrike" dirty="0">
                        <a:solidFill>
                          <a:schemeClr val="tx1"/>
                        </a:solidFill>
                        <a:effectLst/>
                        <a:latin typeface="Calibri Light" panose="020F0302020204030204" pitchFamily="34" charset="0"/>
                      </a:endParaRPr>
                    </a:p>
                  </a:txBody>
                  <a:tcPr marL="0" marR="0" marT="0"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900" u="none" strike="noStrike" dirty="0">
                          <a:solidFill>
                            <a:schemeClr val="tx1"/>
                          </a:solidFill>
                          <a:effectLst/>
                        </a:rPr>
                        <a:t> </a:t>
                      </a:r>
                      <a:endParaRPr lang="en-US" sz="900" b="0" i="0" u="none" strike="noStrike" dirty="0">
                        <a:solidFill>
                          <a:schemeClr val="tx1"/>
                        </a:solidFill>
                        <a:effectLst/>
                        <a:latin typeface="Calibri Light" panose="020F0302020204030204" pitchFamily="34" charset="0"/>
                      </a:endParaRPr>
                    </a:p>
                  </a:txBody>
                  <a:tcPr marL="0" marR="0" marT="0"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900" u="none" strike="noStrike" dirty="0">
                          <a:solidFill>
                            <a:schemeClr val="tx1"/>
                          </a:solidFill>
                          <a:effectLst/>
                        </a:rPr>
                        <a:t> </a:t>
                      </a:r>
                      <a:endParaRPr lang="en-US" sz="900" b="0" i="0" u="none" strike="noStrike" dirty="0">
                        <a:solidFill>
                          <a:schemeClr val="tx1"/>
                        </a:solidFill>
                        <a:effectLst/>
                        <a:latin typeface="Calibri Light" panose="020F0302020204030204" pitchFamily="34" charset="0"/>
                      </a:endParaRPr>
                    </a:p>
                  </a:txBody>
                  <a:tcPr marL="0" marR="0" marT="0"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900" u="none" strike="noStrike" dirty="0">
                          <a:solidFill>
                            <a:schemeClr val="tx1"/>
                          </a:solidFill>
                          <a:effectLst/>
                        </a:rPr>
                        <a:t> </a:t>
                      </a:r>
                      <a:endParaRPr lang="en-US" sz="900" b="0" i="0" u="none" strike="noStrike" dirty="0">
                        <a:solidFill>
                          <a:schemeClr val="tx1"/>
                        </a:solidFill>
                        <a:effectLst/>
                        <a:latin typeface="Calibri Light" panose="020F0302020204030204" pitchFamily="34" charset="0"/>
                      </a:endParaRPr>
                    </a:p>
                  </a:txBody>
                  <a:tcPr marL="0" marR="0" marT="0"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900" u="none" strike="noStrike" dirty="0">
                          <a:solidFill>
                            <a:schemeClr val="tx1"/>
                          </a:solidFill>
                          <a:effectLst/>
                        </a:rPr>
                        <a:t> </a:t>
                      </a:r>
                      <a:endParaRPr lang="en-US" sz="900" b="0" i="0" u="none" strike="noStrike" dirty="0">
                        <a:solidFill>
                          <a:schemeClr val="tx1"/>
                        </a:solidFill>
                        <a:effectLst/>
                        <a:latin typeface="Calibri Light" panose="020F0302020204030204" pitchFamily="34" charset="0"/>
                      </a:endParaRPr>
                    </a:p>
                  </a:txBody>
                  <a:tcPr marL="0" marR="0" marT="0" marB="0" anchor="ctr">
                    <a:lnL>
                      <a:noFill/>
                    </a:lnL>
                    <a:lnR w="12700" cap="flat" cmpd="sng" algn="ctr">
                      <a:noFill/>
                      <a:prstDash val="solid"/>
                      <a:round/>
                      <a:headEnd type="none" w="med" len="med"/>
                      <a:tailEnd type="none" w="med" len="med"/>
                    </a:lnR>
                    <a:lnT>
                      <a:noFill/>
                    </a:lnT>
                    <a:lnB>
                      <a:noFill/>
                    </a:lnB>
                    <a:lnTlToBr w="12700" cmpd="sng">
                      <a:noFill/>
                      <a:prstDash val="solid"/>
                    </a:lnTlToBr>
                    <a:lnBlToTr w="12700" cmpd="sng">
                      <a:noFill/>
                      <a:prstDash val="solid"/>
                    </a:lnBlToTr>
                  </a:tcPr>
                </a:tc>
                <a:extLst>
                  <a:ext uri="{0D108BD9-81ED-4DB2-BD59-A6C34878D82A}">
                    <a16:rowId xmlns:a16="http://schemas.microsoft.com/office/drawing/2014/main" val="10006"/>
                  </a:ext>
                </a:extLst>
              </a:tr>
              <a:tr h="176372">
                <a:tc>
                  <a:txBody>
                    <a:bodyPr/>
                    <a:lstStyle/>
                    <a:p>
                      <a:pPr algn="l" fontAlgn="ctr"/>
                      <a:r>
                        <a:rPr lang="en-US" sz="1000" u="none" strike="noStrike" dirty="0">
                          <a:solidFill>
                            <a:schemeClr val="accent2"/>
                          </a:solidFill>
                          <a:effectLst/>
                          <a:latin typeface="+mj-lt"/>
                        </a:rPr>
                        <a:t>Expenses</a:t>
                      </a:r>
                      <a:endParaRPr lang="en-US" sz="1000" b="0" i="0" u="none" strike="noStrike" dirty="0">
                        <a:solidFill>
                          <a:schemeClr val="accent2"/>
                        </a:solidFill>
                        <a:effectLst/>
                        <a:latin typeface="+mj-lt"/>
                      </a:endParaRPr>
                    </a:p>
                  </a:txBody>
                  <a:tcPr marL="0" marR="0" marT="0" marB="0" anchor="ctr">
                    <a:lnL w="12700" cap="flat" cmpd="sng" algn="ctr">
                      <a:noFill/>
                      <a:prstDash val="solid"/>
                      <a:round/>
                      <a:headEnd type="none" w="med" len="med"/>
                      <a:tailEnd type="none" w="med" len="med"/>
                    </a:lnL>
                    <a:lnR>
                      <a:noFill/>
                    </a:lnR>
                    <a:lnT>
                      <a:noFill/>
                    </a:lnT>
                    <a:lnB>
                      <a:noFill/>
                    </a:lnB>
                    <a:lnTlToBr w="12700" cmpd="sng">
                      <a:noFill/>
                      <a:prstDash val="solid"/>
                    </a:lnTlToBr>
                    <a:lnBlToTr w="12700" cmpd="sng">
                      <a:noFill/>
                      <a:prstDash val="solid"/>
                    </a:lnBlToTr>
                  </a:tcPr>
                </a:tc>
                <a:tc>
                  <a:txBody>
                    <a:bodyPr/>
                    <a:lstStyle/>
                    <a:p>
                      <a:pPr algn="ctr" fontAlgn="ctr"/>
                      <a:r>
                        <a:rPr lang="en-US" sz="900" u="none" strike="noStrike" dirty="0">
                          <a:solidFill>
                            <a:schemeClr val="tx1"/>
                          </a:solidFill>
                          <a:effectLst/>
                        </a:rPr>
                        <a:t> </a:t>
                      </a:r>
                      <a:endParaRPr lang="en-US" sz="900" b="0" i="0" u="none" strike="noStrike" dirty="0">
                        <a:solidFill>
                          <a:schemeClr val="tx1"/>
                        </a:solidFill>
                        <a:effectLst/>
                        <a:latin typeface="Calibri Light" panose="020F0302020204030204" pitchFamily="34" charset="0"/>
                      </a:endParaRPr>
                    </a:p>
                  </a:txBody>
                  <a:tcPr marL="0" marR="0" marT="0"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900" u="none" strike="noStrike" dirty="0">
                          <a:solidFill>
                            <a:schemeClr val="tx1"/>
                          </a:solidFill>
                          <a:effectLst/>
                        </a:rPr>
                        <a:t> </a:t>
                      </a:r>
                      <a:endParaRPr lang="en-US" sz="900" b="0" i="0" u="none" strike="noStrike" dirty="0">
                        <a:solidFill>
                          <a:schemeClr val="tx1"/>
                        </a:solidFill>
                        <a:effectLst/>
                        <a:latin typeface="Calibri Light" panose="020F0302020204030204" pitchFamily="34" charset="0"/>
                      </a:endParaRPr>
                    </a:p>
                  </a:txBody>
                  <a:tcPr marL="0" marR="0" marT="0"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900" u="none" strike="noStrike" dirty="0">
                          <a:solidFill>
                            <a:schemeClr val="tx1"/>
                          </a:solidFill>
                          <a:effectLst/>
                        </a:rPr>
                        <a:t> </a:t>
                      </a:r>
                      <a:endParaRPr lang="en-US" sz="900" b="0" i="0" u="none" strike="noStrike" dirty="0">
                        <a:solidFill>
                          <a:schemeClr val="tx1"/>
                        </a:solidFill>
                        <a:effectLst/>
                        <a:latin typeface="Calibri Light" panose="020F0302020204030204" pitchFamily="34" charset="0"/>
                      </a:endParaRPr>
                    </a:p>
                  </a:txBody>
                  <a:tcPr marL="0" marR="0" marT="0"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900" u="none" strike="noStrike" dirty="0">
                          <a:solidFill>
                            <a:schemeClr val="tx1"/>
                          </a:solidFill>
                          <a:effectLst/>
                        </a:rPr>
                        <a:t> </a:t>
                      </a:r>
                      <a:endParaRPr lang="en-US" sz="900" b="0" i="0" u="none" strike="noStrike" dirty="0">
                        <a:solidFill>
                          <a:schemeClr val="tx1"/>
                        </a:solidFill>
                        <a:effectLst/>
                        <a:latin typeface="Calibri Light" panose="020F0302020204030204" pitchFamily="34" charset="0"/>
                      </a:endParaRPr>
                    </a:p>
                  </a:txBody>
                  <a:tcPr marL="0" marR="0" marT="0"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900" u="none" strike="noStrike" dirty="0">
                          <a:solidFill>
                            <a:schemeClr val="tx1"/>
                          </a:solidFill>
                          <a:effectLst/>
                        </a:rPr>
                        <a:t> </a:t>
                      </a:r>
                      <a:endParaRPr lang="en-US" sz="900" b="0" i="0" u="none" strike="noStrike" dirty="0">
                        <a:solidFill>
                          <a:schemeClr val="tx1"/>
                        </a:solidFill>
                        <a:effectLst/>
                        <a:latin typeface="Calibri Light" panose="020F0302020204030204" pitchFamily="34" charset="0"/>
                      </a:endParaRPr>
                    </a:p>
                  </a:txBody>
                  <a:tcPr marL="0" marR="0" marT="0" marB="0" anchor="ctr">
                    <a:lnL>
                      <a:noFill/>
                    </a:lnL>
                    <a:lnR w="12700" cap="flat" cmpd="sng" algn="ctr">
                      <a:noFill/>
                      <a:prstDash val="solid"/>
                      <a:round/>
                      <a:headEnd type="none" w="med" len="med"/>
                      <a:tailEnd type="none" w="med" len="med"/>
                    </a:lnR>
                    <a:lnT>
                      <a:noFill/>
                    </a:lnT>
                    <a:lnB>
                      <a:noFill/>
                    </a:lnB>
                    <a:lnTlToBr w="12700" cmpd="sng">
                      <a:noFill/>
                      <a:prstDash val="solid"/>
                    </a:lnTlToBr>
                    <a:lnBlToTr w="12700" cmpd="sng">
                      <a:noFill/>
                      <a:prstDash val="solid"/>
                    </a:lnBlToTr>
                  </a:tcPr>
                </a:tc>
                <a:extLst>
                  <a:ext uri="{0D108BD9-81ED-4DB2-BD59-A6C34878D82A}">
                    <a16:rowId xmlns:a16="http://schemas.microsoft.com/office/drawing/2014/main" val="10007"/>
                  </a:ext>
                </a:extLst>
              </a:tr>
              <a:tr h="158735">
                <a:tc>
                  <a:txBody>
                    <a:bodyPr/>
                    <a:lstStyle/>
                    <a:p>
                      <a:pPr algn="l" fontAlgn="ctr"/>
                      <a:r>
                        <a:rPr lang="en-US" sz="900" u="none" strike="noStrike" dirty="0">
                          <a:solidFill>
                            <a:schemeClr val="tx1"/>
                          </a:solidFill>
                          <a:effectLst/>
                        </a:rPr>
                        <a:t>General &amp; Administrative</a:t>
                      </a:r>
                      <a:endParaRPr lang="en-US" sz="900" b="0" i="0" u="none" strike="noStrike" dirty="0">
                        <a:solidFill>
                          <a:schemeClr val="tx1"/>
                        </a:solidFill>
                        <a:effectLst/>
                        <a:latin typeface="Calibri Light" panose="020F0302020204030204" pitchFamily="34" charset="0"/>
                      </a:endParaRPr>
                    </a:p>
                  </a:txBody>
                  <a:tcPr marL="0" marR="0" marT="0" marB="0" anchor="ctr">
                    <a:lnL w="12700" cap="flat" cmpd="sng" algn="ctr">
                      <a:noFill/>
                      <a:prstDash val="solid"/>
                      <a:round/>
                      <a:headEnd type="none" w="med" len="med"/>
                      <a:tailEnd type="none" w="med" len="med"/>
                    </a:lnL>
                    <a:lnR>
                      <a:noFill/>
                    </a:lnR>
                    <a:lnT>
                      <a:noFill/>
                    </a:lnT>
                    <a:lnB>
                      <a:noFill/>
                    </a:lnB>
                    <a:lnTlToBr w="12700" cmpd="sng">
                      <a:noFill/>
                      <a:prstDash val="solid"/>
                    </a:lnTlToBr>
                    <a:lnBlToTr w="12700" cmpd="sng">
                      <a:noFill/>
                      <a:prstDash val="solid"/>
                    </a:lnBlToTr>
                  </a:tcPr>
                </a:tc>
                <a:tc>
                  <a:txBody>
                    <a:bodyPr/>
                    <a:lstStyle/>
                    <a:p>
                      <a:pPr algn="ctr" fontAlgn="ctr"/>
                      <a:r>
                        <a:rPr lang="en-US" sz="900" u="none" strike="noStrike" dirty="0">
                          <a:solidFill>
                            <a:schemeClr val="tx1"/>
                          </a:solidFill>
                          <a:effectLst/>
                        </a:rPr>
                        <a:t>$1,442,000</a:t>
                      </a:r>
                      <a:endParaRPr lang="en-US" sz="900" b="0" i="0" u="none" strike="noStrike" dirty="0">
                        <a:solidFill>
                          <a:schemeClr val="tx1"/>
                        </a:solidFill>
                        <a:effectLst/>
                        <a:latin typeface="Calibri Light" panose="020F0302020204030204" pitchFamily="34" charset="0"/>
                      </a:endParaRPr>
                    </a:p>
                  </a:txBody>
                  <a:tcPr marL="0" marR="0" marT="0"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900" u="none" strike="noStrike" dirty="0">
                          <a:solidFill>
                            <a:schemeClr val="tx1"/>
                          </a:solidFill>
                          <a:effectLst/>
                        </a:rPr>
                        <a:t>$7,679,000</a:t>
                      </a:r>
                      <a:endParaRPr lang="en-US" sz="900" b="0" i="0" u="none" strike="noStrike" dirty="0">
                        <a:solidFill>
                          <a:schemeClr val="tx1"/>
                        </a:solidFill>
                        <a:effectLst/>
                        <a:latin typeface="Calibri Light" panose="020F0302020204030204" pitchFamily="34" charset="0"/>
                      </a:endParaRPr>
                    </a:p>
                  </a:txBody>
                  <a:tcPr marL="0" marR="0" marT="0"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900" u="none" strike="noStrike" dirty="0">
                          <a:solidFill>
                            <a:schemeClr val="tx1"/>
                          </a:solidFill>
                          <a:effectLst/>
                        </a:rPr>
                        <a:t>$10,756,200</a:t>
                      </a:r>
                      <a:endParaRPr lang="en-US" sz="900" b="0" i="0" u="none" strike="noStrike" dirty="0">
                        <a:solidFill>
                          <a:schemeClr val="tx1"/>
                        </a:solidFill>
                        <a:effectLst/>
                        <a:latin typeface="Calibri Light" panose="020F0302020204030204" pitchFamily="34" charset="0"/>
                      </a:endParaRPr>
                    </a:p>
                  </a:txBody>
                  <a:tcPr marL="0" marR="0" marT="0"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900" u="none" strike="noStrike" dirty="0">
                          <a:solidFill>
                            <a:schemeClr val="tx1"/>
                          </a:solidFill>
                          <a:effectLst/>
                        </a:rPr>
                        <a:t>$12,432,000</a:t>
                      </a:r>
                      <a:endParaRPr lang="en-US" sz="900" b="0" i="0" u="none" strike="noStrike" dirty="0">
                        <a:solidFill>
                          <a:schemeClr val="tx1"/>
                        </a:solidFill>
                        <a:effectLst/>
                        <a:latin typeface="Calibri Light" panose="020F0302020204030204" pitchFamily="34" charset="0"/>
                      </a:endParaRPr>
                    </a:p>
                  </a:txBody>
                  <a:tcPr marL="0" marR="0" marT="0"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900" u="none" strike="noStrike" dirty="0">
                          <a:solidFill>
                            <a:schemeClr val="tx1"/>
                          </a:solidFill>
                          <a:effectLst/>
                        </a:rPr>
                        <a:t>$14,158,200</a:t>
                      </a:r>
                      <a:endParaRPr lang="en-US" sz="900" b="0" i="0" u="none" strike="noStrike" dirty="0">
                        <a:solidFill>
                          <a:schemeClr val="tx1"/>
                        </a:solidFill>
                        <a:effectLst/>
                        <a:latin typeface="Calibri Light" panose="020F0302020204030204" pitchFamily="34" charset="0"/>
                      </a:endParaRPr>
                    </a:p>
                  </a:txBody>
                  <a:tcPr marL="0" marR="0" marT="0" marB="0" anchor="ctr">
                    <a:lnL>
                      <a:noFill/>
                    </a:lnL>
                    <a:lnR w="12700" cap="flat" cmpd="sng" algn="ctr">
                      <a:noFill/>
                      <a:prstDash val="solid"/>
                      <a:round/>
                      <a:headEnd type="none" w="med" len="med"/>
                      <a:tailEnd type="none" w="med" len="med"/>
                    </a:lnR>
                    <a:lnT>
                      <a:noFill/>
                    </a:lnT>
                    <a:lnB>
                      <a:noFill/>
                    </a:lnB>
                    <a:lnTlToBr w="12700" cmpd="sng">
                      <a:noFill/>
                      <a:prstDash val="solid"/>
                    </a:lnTlToBr>
                    <a:lnBlToTr w="12700" cmpd="sng">
                      <a:noFill/>
                      <a:prstDash val="solid"/>
                    </a:lnBlToTr>
                  </a:tcPr>
                </a:tc>
                <a:extLst>
                  <a:ext uri="{0D108BD9-81ED-4DB2-BD59-A6C34878D82A}">
                    <a16:rowId xmlns:a16="http://schemas.microsoft.com/office/drawing/2014/main" val="10008"/>
                  </a:ext>
                </a:extLst>
              </a:tr>
              <a:tr h="158735">
                <a:tc>
                  <a:txBody>
                    <a:bodyPr/>
                    <a:lstStyle/>
                    <a:p>
                      <a:pPr algn="l" fontAlgn="ctr"/>
                      <a:r>
                        <a:rPr lang="en-US" sz="900" u="none" strike="noStrike" dirty="0">
                          <a:solidFill>
                            <a:schemeClr val="tx1"/>
                          </a:solidFill>
                          <a:effectLst/>
                        </a:rPr>
                        <a:t>Business Insurance</a:t>
                      </a:r>
                      <a:endParaRPr lang="en-US" sz="900" b="0" i="0" u="none" strike="noStrike" dirty="0">
                        <a:solidFill>
                          <a:schemeClr val="tx1"/>
                        </a:solidFill>
                        <a:effectLst/>
                        <a:latin typeface="Calibri Light" panose="020F0302020204030204" pitchFamily="34" charset="0"/>
                      </a:endParaRPr>
                    </a:p>
                  </a:txBody>
                  <a:tcPr marL="0" marR="0" marT="0" marB="0" anchor="ctr">
                    <a:lnL w="12700" cap="flat" cmpd="sng" algn="ctr">
                      <a:noFill/>
                      <a:prstDash val="solid"/>
                      <a:round/>
                      <a:headEnd type="none" w="med" len="med"/>
                      <a:tailEnd type="none" w="med" len="med"/>
                    </a:lnL>
                    <a:lnR>
                      <a:noFill/>
                    </a:lnR>
                    <a:lnT>
                      <a:noFill/>
                    </a:lnT>
                    <a:lnB>
                      <a:noFill/>
                    </a:lnB>
                    <a:lnTlToBr w="12700" cmpd="sng">
                      <a:noFill/>
                      <a:prstDash val="solid"/>
                    </a:lnTlToBr>
                    <a:lnBlToTr w="12700" cmpd="sng">
                      <a:noFill/>
                      <a:prstDash val="solid"/>
                    </a:lnBlToTr>
                  </a:tcPr>
                </a:tc>
                <a:tc>
                  <a:txBody>
                    <a:bodyPr/>
                    <a:lstStyle/>
                    <a:p>
                      <a:pPr algn="ctr" fontAlgn="ctr"/>
                      <a:r>
                        <a:rPr lang="en-US" sz="900" u="none" strike="noStrike" dirty="0">
                          <a:solidFill>
                            <a:schemeClr val="tx1"/>
                          </a:solidFill>
                          <a:effectLst/>
                        </a:rPr>
                        <a:t>$144,200</a:t>
                      </a:r>
                      <a:endParaRPr lang="en-US" sz="900" b="0" i="0" u="none" strike="noStrike" dirty="0">
                        <a:solidFill>
                          <a:schemeClr val="tx1"/>
                        </a:solidFill>
                        <a:effectLst/>
                        <a:latin typeface="Calibri Light" panose="020F0302020204030204" pitchFamily="34" charset="0"/>
                      </a:endParaRPr>
                    </a:p>
                  </a:txBody>
                  <a:tcPr marL="0" marR="0" marT="0"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900" u="none" strike="noStrike" dirty="0">
                          <a:solidFill>
                            <a:schemeClr val="tx1"/>
                          </a:solidFill>
                          <a:effectLst/>
                        </a:rPr>
                        <a:t>$767,900</a:t>
                      </a:r>
                      <a:endParaRPr lang="en-US" sz="900" b="0" i="0" u="none" strike="noStrike" dirty="0">
                        <a:solidFill>
                          <a:schemeClr val="tx1"/>
                        </a:solidFill>
                        <a:effectLst/>
                        <a:latin typeface="Calibri Light" panose="020F0302020204030204" pitchFamily="34" charset="0"/>
                      </a:endParaRPr>
                    </a:p>
                  </a:txBody>
                  <a:tcPr marL="0" marR="0" marT="0"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900" u="none" strike="noStrike" dirty="0">
                          <a:solidFill>
                            <a:schemeClr val="tx1"/>
                          </a:solidFill>
                          <a:effectLst/>
                        </a:rPr>
                        <a:t>$1,075,620</a:t>
                      </a:r>
                      <a:endParaRPr lang="en-US" sz="900" b="0" i="0" u="none" strike="noStrike" dirty="0">
                        <a:solidFill>
                          <a:schemeClr val="tx1"/>
                        </a:solidFill>
                        <a:effectLst/>
                        <a:latin typeface="Calibri Light" panose="020F0302020204030204" pitchFamily="34" charset="0"/>
                      </a:endParaRPr>
                    </a:p>
                  </a:txBody>
                  <a:tcPr marL="0" marR="0" marT="0"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900" u="none" strike="noStrike" dirty="0">
                          <a:solidFill>
                            <a:schemeClr val="tx1"/>
                          </a:solidFill>
                          <a:effectLst/>
                        </a:rPr>
                        <a:t>$1,243,200</a:t>
                      </a:r>
                      <a:endParaRPr lang="en-US" sz="900" b="0" i="0" u="none" strike="noStrike" dirty="0">
                        <a:solidFill>
                          <a:schemeClr val="tx1"/>
                        </a:solidFill>
                        <a:effectLst/>
                        <a:latin typeface="Calibri Light" panose="020F0302020204030204" pitchFamily="34" charset="0"/>
                      </a:endParaRPr>
                    </a:p>
                  </a:txBody>
                  <a:tcPr marL="0" marR="0" marT="0"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900" u="none" strike="noStrike" dirty="0">
                          <a:solidFill>
                            <a:schemeClr val="tx1"/>
                          </a:solidFill>
                          <a:effectLst/>
                        </a:rPr>
                        <a:t>$1,415,820</a:t>
                      </a:r>
                      <a:endParaRPr lang="en-US" sz="900" b="0" i="0" u="none" strike="noStrike" dirty="0">
                        <a:solidFill>
                          <a:schemeClr val="tx1"/>
                        </a:solidFill>
                        <a:effectLst/>
                        <a:latin typeface="Calibri Light" panose="020F0302020204030204" pitchFamily="34" charset="0"/>
                      </a:endParaRPr>
                    </a:p>
                  </a:txBody>
                  <a:tcPr marL="0" marR="0" marT="0" marB="0" anchor="ctr">
                    <a:lnL>
                      <a:noFill/>
                    </a:lnL>
                    <a:lnR w="12700" cap="flat" cmpd="sng" algn="ctr">
                      <a:noFill/>
                      <a:prstDash val="solid"/>
                      <a:round/>
                      <a:headEnd type="none" w="med" len="med"/>
                      <a:tailEnd type="none" w="med" len="med"/>
                    </a:lnR>
                    <a:lnT>
                      <a:noFill/>
                    </a:lnT>
                    <a:lnB>
                      <a:noFill/>
                    </a:lnB>
                    <a:lnTlToBr w="12700" cmpd="sng">
                      <a:noFill/>
                      <a:prstDash val="solid"/>
                    </a:lnTlToBr>
                    <a:lnBlToTr w="12700" cmpd="sng">
                      <a:noFill/>
                      <a:prstDash val="solid"/>
                    </a:lnBlToTr>
                  </a:tcPr>
                </a:tc>
                <a:extLst>
                  <a:ext uri="{0D108BD9-81ED-4DB2-BD59-A6C34878D82A}">
                    <a16:rowId xmlns:a16="http://schemas.microsoft.com/office/drawing/2014/main" val="10009"/>
                  </a:ext>
                </a:extLst>
              </a:tr>
              <a:tr h="158735">
                <a:tc>
                  <a:txBody>
                    <a:bodyPr/>
                    <a:lstStyle/>
                    <a:p>
                      <a:pPr algn="l" fontAlgn="ctr"/>
                      <a:r>
                        <a:rPr lang="en-US" sz="900" u="none" strike="noStrike" dirty="0">
                          <a:solidFill>
                            <a:schemeClr val="tx1"/>
                          </a:solidFill>
                          <a:effectLst/>
                        </a:rPr>
                        <a:t>Business License/Permits</a:t>
                      </a:r>
                      <a:endParaRPr lang="en-US" sz="900" b="0" i="0" u="none" strike="noStrike" dirty="0">
                        <a:solidFill>
                          <a:schemeClr val="tx1"/>
                        </a:solidFill>
                        <a:effectLst/>
                        <a:latin typeface="Calibri Light" panose="020F0302020204030204" pitchFamily="34" charset="0"/>
                      </a:endParaRPr>
                    </a:p>
                  </a:txBody>
                  <a:tcPr marL="0" marR="0" marT="0" marB="0" anchor="ctr">
                    <a:lnL w="12700" cap="flat" cmpd="sng" algn="ctr">
                      <a:noFill/>
                      <a:prstDash val="solid"/>
                      <a:round/>
                      <a:headEnd type="none" w="med" len="med"/>
                      <a:tailEnd type="none" w="med" len="med"/>
                    </a:lnL>
                    <a:lnR>
                      <a:noFill/>
                    </a:lnR>
                    <a:lnT>
                      <a:noFill/>
                    </a:lnT>
                    <a:lnB>
                      <a:noFill/>
                    </a:lnB>
                    <a:lnTlToBr w="12700" cmpd="sng">
                      <a:noFill/>
                      <a:prstDash val="solid"/>
                    </a:lnTlToBr>
                    <a:lnBlToTr w="12700" cmpd="sng">
                      <a:noFill/>
                      <a:prstDash val="solid"/>
                    </a:lnBlToTr>
                  </a:tcPr>
                </a:tc>
                <a:tc>
                  <a:txBody>
                    <a:bodyPr/>
                    <a:lstStyle/>
                    <a:p>
                      <a:pPr algn="ctr" fontAlgn="ctr"/>
                      <a:r>
                        <a:rPr lang="en-US" sz="900" u="none" strike="noStrike" dirty="0">
                          <a:solidFill>
                            <a:schemeClr val="tx1"/>
                          </a:solidFill>
                          <a:effectLst/>
                        </a:rPr>
                        <a:t>$18,000</a:t>
                      </a:r>
                      <a:endParaRPr lang="en-US" sz="900" b="0" i="0" u="none" strike="noStrike" dirty="0">
                        <a:solidFill>
                          <a:schemeClr val="tx1"/>
                        </a:solidFill>
                        <a:effectLst/>
                        <a:latin typeface="Calibri Light" panose="020F0302020204030204" pitchFamily="34" charset="0"/>
                      </a:endParaRPr>
                    </a:p>
                  </a:txBody>
                  <a:tcPr marL="0" marR="0" marT="0"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900" u="none" strike="noStrike" dirty="0">
                          <a:solidFill>
                            <a:schemeClr val="tx1"/>
                          </a:solidFill>
                          <a:effectLst/>
                        </a:rPr>
                        <a:t>$18,450</a:t>
                      </a:r>
                      <a:endParaRPr lang="en-US" sz="900" b="0" i="0" u="none" strike="noStrike" dirty="0">
                        <a:solidFill>
                          <a:schemeClr val="tx1"/>
                        </a:solidFill>
                        <a:effectLst/>
                        <a:latin typeface="Calibri Light" panose="020F0302020204030204" pitchFamily="34" charset="0"/>
                      </a:endParaRPr>
                    </a:p>
                  </a:txBody>
                  <a:tcPr marL="0" marR="0" marT="0"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900" u="none" strike="noStrike" dirty="0">
                          <a:solidFill>
                            <a:schemeClr val="tx1"/>
                          </a:solidFill>
                          <a:effectLst/>
                        </a:rPr>
                        <a:t>$18,911</a:t>
                      </a:r>
                      <a:endParaRPr lang="en-US" sz="900" b="0" i="0" u="none" strike="noStrike" dirty="0">
                        <a:solidFill>
                          <a:schemeClr val="tx1"/>
                        </a:solidFill>
                        <a:effectLst/>
                        <a:latin typeface="Calibri Light" panose="020F0302020204030204" pitchFamily="34" charset="0"/>
                      </a:endParaRPr>
                    </a:p>
                  </a:txBody>
                  <a:tcPr marL="0" marR="0" marT="0"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900" u="none" strike="noStrike" dirty="0">
                          <a:solidFill>
                            <a:schemeClr val="tx1"/>
                          </a:solidFill>
                          <a:effectLst/>
                        </a:rPr>
                        <a:t>$19,384</a:t>
                      </a:r>
                      <a:endParaRPr lang="en-US" sz="900" b="0" i="0" u="none" strike="noStrike" dirty="0">
                        <a:solidFill>
                          <a:schemeClr val="tx1"/>
                        </a:solidFill>
                        <a:effectLst/>
                        <a:latin typeface="Calibri Light" panose="020F0302020204030204" pitchFamily="34" charset="0"/>
                      </a:endParaRPr>
                    </a:p>
                  </a:txBody>
                  <a:tcPr marL="0" marR="0" marT="0"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900" u="none" strike="noStrike" dirty="0">
                          <a:solidFill>
                            <a:schemeClr val="tx1"/>
                          </a:solidFill>
                          <a:effectLst/>
                        </a:rPr>
                        <a:t>$19,869</a:t>
                      </a:r>
                      <a:endParaRPr lang="en-US" sz="900" b="0" i="0" u="none" strike="noStrike" dirty="0">
                        <a:solidFill>
                          <a:schemeClr val="tx1"/>
                        </a:solidFill>
                        <a:effectLst/>
                        <a:latin typeface="Calibri Light" panose="020F0302020204030204" pitchFamily="34" charset="0"/>
                      </a:endParaRPr>
                    </a:p>
                  </a:txBody>
                  <a:tcPr marL="0" marR="0" marT="0" marB="0" anchor="ctr">
                    <a:lnL>
                      <a:noFill/>
                    </a:lnL>
                    <a:lnR w="12700" cap="flat" cmpd="sng" algn="ctr">
                      <a:noFill/>
                      <a:prstDash val="solid"/>
                      <a:round/>
                      <a:headEnd type="none" w="med" len="med"/>
                      <a:tailEnd type="none" w="med" len="med"/>
                    </a:lnR>
                    <a:lnT>
                      <a:noFill/>
                    </a:lnT>
                    <a:lnB>
                      <a:noFill/>
                    </a:lnB>
                    <a:lnTlToBr w="12700" cmpd="sng">
                      <a:noFill/>
                      <a:prstDash val="solid"/>
                    </a:lnTlToBr>
                    <a:lnBlToTr w="12700" cmpd="sng">
                      <a:noFill/>
                      <a:prstDash val="solid"/>
                    </a:lnBlToTr>
                  </a:tcPr>
                </a:tc>
                <a:extLst>
                  <a:ext uri="{0D108BD9-81ED-4DB2-BD59-A6C34878D82A}">
                    <a16:rowId xmlns:a16="http://schemas.microsoft.com/office/drawing/2014/main" val="10010"/>
                  </a:ext>
                </a:extLst>
              </a:tr>
              <a:tr h="158735">
                <a:tc>
                  <a:txBody>
                    <a:bodyPr/>
                    <a:lstStyle/>
                    <a:p>
                      <a:pPr algn="l" fontAlgn="ctr"/>
                      <a:r>
                        <a:rPr lang="en-US" sz="900" u="none" strike="noStrike" dirty="0">
                          <a:solidFill>
                            <a:schemeClr val="tx1"/>
                          </a:solidFill>
                          <a:effectLst/>
                        </a:rPr>
                        <a:t>Website Hosting/Updates</a:t>
                      </a:r>
                      <a:endParaRPr lang="en-US" sz="900" b="0" i="0" u="none" strike="noStrike" dirty="0">
                        <a:solidFill>
                          <a:schemeClr val="tx1"/>
                        </a:solidFill>
                        <a:effectLst/>
                        <a:latin typeface="Calibri Light" panose="020F0302020204030204" pitchFamily="34" charset="0"/>
                      </a:endParaRPr>
                    </a:p>
                  </a:txBody>
                  <a:tcPr marL="0" marR="0" marT="0" marB="0" anchor="ctr">
                    <a:lnL w="12700" cap="flat" cmpd="sng" algn="ctr">
                      <a:noFill/>
                      <a:prstDash val="solid"/>
                      <a:round/>
                      <a:headEnd type="none" w="med" len="med"/>
                      <a:tailEnd type="none" w="med" len="med"/>
                    </a:lnL>
                    <a:lnR>
                      <a:noFill/>
                    </a:lnR>
                    <a:lnT>
                      <a:noFill/>
                    </a:lnT>
                    <a:lnB>
                      <a:noFill/>
                    </a:lnB>
                    <a:lnTlToBr w="12700" cmpd="sng">
                      <a:noFill/>
                      <a:prstDash val="solid"/>
                    </a:lnTlToBr>
                    <a:lnBlToTr w="12700" cmpd="sng">
                      <a:noFill/>
                      <a:prstDash val="solid"/>
                    </a:lnBlToTr>
                  </a:tcPr>
                </a:tc>
                <a:tc>
                  <a:txBody>
                    <a:bodyPr/>
                    <a:lstStyle/>
                    <a:p>
                      <a:pPr algn="ctr" fontAlgn="ctr"/>
                      <a:r>
                        <a:rPr lang="en-US" sz="900" u="none" strike="noStrike" dirty="0">
                          <a:solidFill>
                            <a:schemeClr val="tx1"/>
                          </a:solidFill>
                          <a:effectLst/>
                        </a:rPr>
                        <a:t>$6,900</a:t>
                      </a:r>
                      <a:endParaRPr lang="en-US" sz="900" b="0" i="0" u="none" strike="noStrike" dirty="0">
                        <a:solidFill>
                          <a:schemeClr val="tx1"/>
                        </a:solidFill>
                        <a:effectLst/>
                        <a:latin typeface="Calibri Light" panose="020F0302020204030204" pitchFamily="34" charset="0"/>
                      </a:endParaRPr>
                    </a:p>
                  </a:txBody>
                  <a:tcPr marL="0" marR="0" marT="0"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900" u="none" strike="noStrike" dirty="0">
                          <a:solidFill>
                            <a:schemeClr val="tx1"/>
                          </a:solidFill>
                          <a:effectLst/>
                        </a:rPr>
                        <a:t>$7,073</a:t>
                      </a:r>
                      <a:endParaRPr lang="en-US" sz="900" b="0" i="0" u="none" strike="noStrike" dirty="0">
                        <a:solidFill>
                          <a:schemeClr val="tx1"/>
                        </a:solidFill>
                        <a:effectLst/>
                        <a:latin typeface="Calibri Light" panose="020F0302020204030204" pitchFamily="34" charset="0"/>
                      </a:endParaRPr>
                    </a:p>
                  </a:txBody>
                  <a:tcPr marL="0" marR="0" marT="0"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900" u="none" strike="noStrike" dirty="0">
                          <a:solidFill>
                            <a:schemeClr val="tx1"/>
                          </a:solidFill>
                          <a:effectLst/>
                        </a:rPr>
                        <a:t>$7,249</a:t>
                      </a:r>
                      <a:endParaRPr lang="en-US" sz="900" b="0" i="0" u="none" strike="noStrike" dirty="0">
                        <a:solidFill>
                          <a:schemeClr val="tx1"/>
                        </a:solidFill>
                        <a:effectLst/>
                        <a:latin typeface="Calibri Light" panose="020F0302020204030204" pitchFamily="34" charset="0"/>
                      </a:endParaRPr>
                    </a:p>
                  </a:txBody>
                  <a:tcPr marL="0" marR="0" marT="0"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900" u="none" strike="noStrike" dirty="0">
                          <a:solidFill>
                            <a:schemeClr val="tx1"/>
                          </a:solidFill>
                          <a:effectLst/>
                        </a:rPr>
                        <a:t>$7,431</a:t>
                      </a:r>
                      <a:endParaRPr lang="en-US" sz="900" b="0" i="0" u="none" strike="noStrike" dirty="0">
                        <a:solidFill>
                          <a:schemeClr val="tx1"/>
                        </a:solidFill>
                        <a:effectLst/>
                        <a:latin typeface="Calibri Light" panose="020F0302020204030204" pitchFamily="34" charset="0"/>
                      </a:endParaRPr>
                    </a:p>
                  </a:txBody>
                  <a:tcPr marL="0" marR="0" marT="0"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900" u="none" strike="noStrike" dirty="0">
                          <a:solidFill>
                            <a:schemeClr val="tx1"/>
                          </a:solidFill>
                          <a:effectLst/>
                        </a:rPr>
                        <a:t>$7,616</a:t>
                      </a:r>
                      <a:endParaRPr lang="en-US" sz="900" b="0" i="0" u="none" strike="noStrike" dirty="0">
                        <a:solidFill>
                          <a:schemeClr val="tx1"/>
                        </a:solidFill>
                        <a:effectLst/>
                        <a:latin typeface="Calibri Light" panose="020F0302020204030204" pitchFamily="34" charset="0"/>
                      </a:endParaRPr>
                    </a:p>
                  </a:txBody>
                  <a:tcPr marL="0" marR="0" marT="0" marB="0" anchor="ctr">
                    <a:lnL>
                      <a:noFill/>
                    </a:lnL>
                    <a:lnR w="12700" cap="flat" cmpd="sng" algn="ctr">
                      <a:noFill/>
                      <a:prstDash val="solid"/>
                      <a:round/>
                      <a:headEnd type="none" w="med" len="med"/>
                      <a:tailEnd type="none" w="med" len="med"/>
                    </a:lnR>
                    <a:lnT>
                      <a:noFill/>
                    </a:lnT>
                    <a:lnB>
                      <a:noFill/>
                    </a:lnB>
                    <a:lnTlToBr w="12700" cmpd="sng">
                      <a:noFill/>
                      <a:prstDash val="solid"/>
                    </a:lnTlToBr>
                    <a:lnBlToTr w="12700" cmpd="sng">
                      <a:noFill/>
                      <a:prstDash val="solid"/>
                    </a:lnBlToTr>
                  </a:tcPr>
                </a:tc>
                <a:extLst>
                  <a:ext uri="{0D108BD9-81ED-4DB2-BD59-A6C34878D82A}">
                    <a16:rowId xmlns:a16="http://schemas.microsoft.com/office/drawing/2014/main" val="10011"/>
                  </a:ext>
                </a:extLst>
              </a:tr>
              <a:tr h="158735">
                <a:tc>
                  <a:txBody>
                    <a:bodyPr/>
                    <a:lstStyle/>
                    <a:p>
                      <a:pPr algn="l" fontAlgn="ctr"/>
                      <a:r>
                        <a:rPr lang="en-US" sz="900" u="none" strike="noStrike" dirty="0">
                          <a:solidFill>
                            <a:schemeClr val="tx1"/>
                          </a:solidFill>
                          <a:effectLst/>
                        </a:rPr>
                        <a:t>Marketing &amp; Advertising</a:t>
                      </a:r>
                      <a:endParaRPr lang="en-US" sz="900" b="0" i="0" u="none" strike="noStrike" dirty="0">
                        <a:solidFill>
                          <a:schemeClr val="tx1"/>
                        </a:solidFill>
                        <a:effectLst/>
                        <a:latin typeface="Calibri Light" panose="020F0302020204030204" pitchFamily="34" charset="0"/>
                      </a:endParaRPr>
                    </a:p>
                  </a:txBody>
                  <a:tcPr marL="0" marR="0" marT="0" marB="0" anchor="ctr">
                    <a:lnL w="12700" cap="flat" cmpd="sng" algn="ctr">
                      <a:noFill/>
                      <a:prstDash val="solid"/>
                      <a:round/>
                      <a:headEnd type="none" w="med" len="med"/>
                      <a:tailEnd type="none" w="med" len="med"/>
                    </a:lnL>
                    <a:lnR>
                      <a:noFill/>
                    </a:lnR>
                    <a:lnT>
                      <a:noFill/>
                    </a:lnT>
                    <a:lnB>
                      <a:noFill/>
                    </a:lnB>
                    <a:lnTlToBr w="12700" cmpd="sng">
                      <a:noFill/>
                      <a:prstDash val="solid"/>
                    </a:lnTlToBr>
                    <a:lnBlToTr w="12700" cmpd="sng">
                      <a:noFill/>
                      <a:prstDash val="solid"/>
                    </a:lnBlToTr>
                  </a:tcPr>
                </a:tc>
                <a:tc>
                  <a:txBody>
                    <a:bodyPr/>
                    <a:lstStyle/>
                    <a:p>
                      <a:pPr algn="ctr" fontAlgn="ctr"/>
                      <a:r>
                        <a:rPr lang="en-US" sz="900" u="none" strike="noStrike" dirty="0">
                          <a:solidFill>
                            <a:schemeClr val="tx1"/>
                          </a:solidFill>
                          <a:effectLst/>
                        </a:rPr>
                        <a:t>$865,200</a:t>
                      </a:r>
                      <a:endParaRPr lang="en-US" sz="900" b="0" i="0" u="none" strike="noStrike" dirty="0">
                        <a:solidFill>
                          <a:schemeClr val="tx1"/>
                        </a:solidFill>
                        <a:effectLst/>
                        <a:latin typeface="Calibri Light" panose="020F0302020204030204" pitchFamily="34" charset="0"/>
                      </a:endParaRPr>
                    </a:p>
                  </a:txBody>
                  <a:tcPr marL="0" marR="0" marT="0"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900" u="none" strike="noStrike" dirty="0">
                          <a:solidFill>
                            <a:schemeClr val="tx1"/>
                          </a:solidFill>
                          <a:effectLst/>
                        </a:rPr>
                        <a:t>$4,607,400</a:t>
                      </a:r>
                      <a:endParaRPr lang="en-US" sz="900" b="0" i="0" u="none" strike="noStrike" dirty="0">
                        <a:solidFill>
                          <a:schemeClr val="tx1"/>
                        </a:solidFill>
                        <a:effectLst/>
                        <a:latin typeface="Calibri Light" panose="020F0302020204030204" pitchFamily="34" charset="0"/>
                      </a:endParaRPr>
                    </a:p>
                  </a:txBody>
                  <a:tcPr marL="0" marR="0" marT="0"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900" u="none" strike="noStrike" dirty="0">
                          <a:solidFill>
                            <a:schemeClr val="tx1"/>
                          </a:solidFill>
                          <a:effectLst/>
                        </a:rPr>
                        <a:t>$6,453,720</a:t>
                      </a:r>
                      <a:endParaRPr lang="en-US" sz="900" b="0" i="0" u="none" strike="noStrike" dirty="0">
                        <a:solidFill>
                          <a:schemeClr val="tx1"/>
                        </a:solidFill>
                        <a:effectLst/>
                        <a:latin typeface="Calibri Light" panose="020F0302020204030204" pitchFamily="34" charset="0"/>
                      </a:endParaRPr>
                    </a:p>
                  </a:txBody>
                  <a:tcPr marL="0" marR="0" marT="0"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900" u="none" strike="noStrike" dirty="0">
                          <a:solidFill>
                            <a:schemeClr val="tx1"/>
                          </a:solidFill>
                          <a:effectLst/>
                        </a:rPr>
                        <a:t>$7,459,200</a:t>
                      </a:r>
                      <a:endParaRPr lang="en-US" sz="900" b="0" i="0" u="none" strike="noStrike" dirty="0">
                        <a:solidFill>
                          <a:schemeClr val="tx1"/>
                        </a:solidFill>
                        <a:effectLst/>
                        <a:latin typeface="Calibri Light" panose="020F0302020204030204" pitchFamily="34" charset="0"/>
                      </a:endParaRPr>
                    </a:p>
                  </a:txBody>
                  <a:tcPr marL="0" marR="0" marT="0"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900" u="none" strike="noStrike" dirty="0">
                          <a:solidFill>
                            <a:schemeClr val="tx1"/>
                          </a:solidFill>
                          <a:effectLst/>
                        </a:rPr>
                        <a:t>$8,494,920</a:t>
                      </a:r>
                      <a:endParaRPr lang="en-US" sz="900" b="0" i="0" u="none" strike="noStrike" dirty="0">
                        <a:solidFill>
                          <a:schemeClr val="tx1"/>
                        </a:solidFill>
                        <a:effectLst/>
                        <a:latin typeface="Calibri Light" panose="020F0302020204030204" pitchFamily="34" charset="0"/>
                      </a:endParaRPr>
                    </a:p>
                  </a:txBody>
                  <a:tcPr marL="0" marR="0" marT="0" marB="0" anchor="ctr">
                    <a:lnL>
                      <a:noFill/>
                    </a:lnL>
                    <a:lnR w="12700" cap="flat" cmpd="sng" algn="ctr">
                      <a:noFill/>
                      <a:prstDash val="solid"/>
                      <a:round/>
                      <a:headEnd type="none" w="med" len="med"/>
                      <a:tailEnd type="none" w="med" len="med"/>
                    </a:lnR>
                    <a:lnT>
                      <a:noFill/>
                    </a:lnT>
                    <a:lnB>
                      <a:noFill/>
                    </a:lnB>
                    <a:lnTlToBr w="12700" cmpd="sng">
                      <a:noFill/>
                      <a:prstDash val="solid"/>
                    </a:lnTlToBr>
                    <a:lnBlToTr w="12700" cmpd="sng">
                      <a:noFill/>
                      <a:prstDash val="solid"/>
                    </a:lnBlToTr>
                  </a:tcPr>
                </a:tc>
                <a:extLst>
                  <a:ext uri="{0D108BD9-81ED-4DB2-BD59-A6C34878D82A}">
                    <a16:rowId xmlns:a16="http://schemas.microsoft.com/office/drawing/2014/main" val="10012"/>
                  </a:ext>
                </a:extLst>
              </a:tr>
              <a:tr h="158735">
                <a:tc>
                  <a:txBody>
                    <a:bodyPr/>
                    <a:lstStyle/>
                    <a:p>
                      <a:pPr algn="l" fontAlgn="ctr"/>
                      <a:r>
                        <a:rPr lang="en-US" sz="900" u="none" strike="noStrike" dirty="0">
                          <a:solidFill>
                            <a:schemeClr val="tx1"/>
                          </a:solidFill>
                          <a:effectLst/>
                        </a:rPr>
                        <a:t>Professional Services</a:t>
                      </a:r>
                      <a:endParaRPr lang="en-US" sz="900" b="0" i="0" u="none" strike="noStrike" dirty="0">
                        <a:solidFill>
                          <a:schemeClr val="tx1"/>
                        </a:solidFill>
                        <a:effectLst/>
                        <a:latin typeface="Calibri Light" panose="020F0302020204030204" pitchFamily="34" charset="0"/>
                      </a:endParaRPr>
                    </a:p>
                  </a:txBody>
                  <a:tcPr marL="0" marR="0" marT="0" marB="0" anchor="ctr">
                    <a:lnL w="12700" cap="flat" cmpd="sng" algn="ctr">
                      <a:noFill/>
                      <a:prstDash val="solid"/>
                      <a:round/>
                      <a:headEnd type="none" w="med" len="med"/>
                      <a:tailEnd type="none" w="med" len="med"/>
                    </a:lnL>
                    <a:lnR>
                      <a:noFill/>
                    </a:lnR>
                    <a:lnT>
                      <a:noFill/>
                    </a:lnT>
                    <a:lnB>
                      <a:noFill/>
                    </a:lnB>
                    <a:lnTlToBr w="12700" cmpd="sng">
                      <a:noFill/>
                      <a:prstDash val="solid"/>
                    </a:lnTlToBr>
                    <a:lnBlToTr w="12700" cmpd="sng">
                      <a:noFill/>
                      <a:prstDash val="solid"/>
                    </a:lnBlToTr>
                  </a:tcPr>
                </a:tc>
                <a:tc>
                  <a:txBody>
                    <a:bodyPr/>
                    <a:lstStyle/>
                    <a:p>
                      <a:pPr algn="ctr" fontAlgn="ctr"/>
                      <a:r>
                        <a:rPr lang="en-US" sz="900" u="none" strike="noStrike" dirty="0">
                          <a:solidFill>
                            <a:schemeClr val="tx1"/>
                          </a:solidFill>
                          <a:effectLst/>
                        </a:rPr>
                        <a:t>$48,000</a:t>
                      </a:r>
                      <a:endParaRPr lang="en-US" sz="900" b="0" i="0" u="none" strike="noStrike" dirty="0">
                        <a:solidFill>
                          <a:schemeClr val="tx1"/>
                        </a:solidFill>
                        <a:effectLst/>
                        <a:latin typeface="Calibri Light" panose="020F0302020204030204" pitchFamily="34" charset="0"/>
                      </a:endParaRPr>
                    </a:p>
                  </a:txBody>
                  <a:tcPr marL="0" marR="0" marT="0"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900" u="none" strike="noStrike" dirty="0">
                          <a:solidFill>
                            <a:schemeClr val="tx1"/>
                          </a:solidFill>
                          <a:effectLst/>
                        </a:rPr>
                        <a:t>$49,200</a:t>
                      </a:r>
                      <a:endParaRPr lang="en-US" sz="900" b="0" i="0" u="none" strike="noStrike" dirty="0">
                        <a:solidFill>
                          <a:schemeClr val="tx1"/>
                        </a:solidFill>
                        <a:effectLst/>
                        <a:latin typeface="Calibri Light" panose="020F0302020204030204" pitchFamily="34" charset="0"/>
                      </a:endParaRPr>
                    </a:p>
                  </a:txBody>
                  <a:tcPr marL="0" marR="0" marT="0"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900" u="none" strike="noStrike" dirty="0">
                          <a:solidFill>
                            <a:schemeClr val="tx1"/>
                          </a:solidFill>
                          <a:effectLst/>
                        </a:rPr>
                        <a:t>$50,430</a:t>
                      </a:r>
                      <a:endParaRPr lang="en-US" sz="900" b="0" i="0" u="none" strike="noStrike" dirty="0">
                        <a:solidFill>
                          <a:schemeClr val="tx1"/>
                        </a:solidFill>
                        <a:effectLst/>
                        <a:latin typeface="Calibri Light" panose="020F0302020204030204" pitchFamily="34" charset="0"/>
                      </a:endParaRPr>
                    </a:p>
                  </a:txBody>
                  <a:tcPr marL="0" marR="0" marT="0"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900" u="none" strike="noStrike" dirty="0">
                          <a:solidFill>
                            <a:schemeClr val="tx1"/>
                          </a:solidFill>
                          <a:effectLst/>
                        </a:rPr>
                        <a:t>$51,691</a:t>
                      </a:r>
                      <a:endParaRPr lang="en-US" sz="900" b="0" i="0" u="none" strike="noStrike" dirty="0">
                        <a:solidFill>
                          <a:schemeClr val="tx1"/>
                        </a:solidFill>
                        <a:effectLst/>
                        <a:latin typeface="Calibri Light" panose="020F0302020204030204" pitchFamily="34" charset="0"/>
                      </a:endParaRPr>
                    </a:p>
                  </a:txBody>
                  <a:tcPr marL="0" marR="0" marT="0"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900" u="none" strike="noStrike" dirty="0">
                          <a:solidFill>
                            <a:schemeClr val="tx1"/>
                          </a:solidFill>
                          <a:effectLst/>
                        </a:rPr>
                        <a:t>$52,983</a:t>
                      </a:r>
                      <a:endParaRPr lang="en-US" sz="900" b="0" i="0" u="none" strike="noStrike" dirty="0">
                        <a:solidFill>
                          <a:schemeClr val="tx1"/>
                        </a:solidFill>
                        <a:effectLst/>
                        <a:latin typeface="Calibri Light" panose="020F0302020204030204" pitchFamily="34" charset="0"/>
                      </a:endParaRPr>
                    </a:p>
                  </a:txBody>
                  <a:tcPr marL="0" marR="0" marT="0" marB="0" anchor="ctr">
                    <a:lnL>
                      <a:noFill/>
                    </a:lnL>
                    <a:lnR w="12700" cap="flat" cmpd="sng" algn="ctr">
                      <a:noFill/>
                      <a:prstDash val="solid"/>
                      <a:round/>
                      <a:headEnd type="none" w="med" len="med"/>
                      <a:tailEnd type="none" w="med" len="med"/>
                    </a:lnR>
                    <a:lnT>
                      <a:noFill/>
                    </a:lnT>
                    <a:lnB>
                      <a:noFill/>
                    </a:lnB>
                    <a:lnTlToBr w="12700" cmpd="sng">
                      <a:noFill/>
                      <a:prstDash val="solid"/>
                    </a:lnTlToBr>
                    <a:lnBlToTr w="12700" cmpd="sng">
                      <a:noFill/>
                      <a:prstDash val="solid"/>
                    </a:lnBlToTr>
                  </a:tcPr>
                </a:tc>
                <a:extLst>
                  <a:ext uri="{0D108BD9-81ED-4DB2-BD59-A6C34878D82A}">
                    <a16:rowId xmlns:a16="http://schemas.microsoft.com/office/drawing/2014/main" val="10013"/>
                  </a:ext>
                </a:extLst>
              </a:tr>
              <a:tr h="158735">
                <a:tc>
                  <a:txBody>
                    <a:bodyPr/>
                    <a:lstStyle/>
                    <a:p>
                      <a:pPr algn="l" fontAlgn="ctr"/>
                      <a:r>
                        <a:rPr lang="en-US" sz="900" u="none" strike="noStrike" dirty="0">
                          <a:solidFill>
                            <a:schemeClr val="tx1"/>
                          </a:solidFill>
                          <a:effectLst/>
                        </a:rPr>
                        <a:t>Travel &amp; Fuel</a:t>
                      </a:r>
                      <a:endParaRPr lang="en-US" sz="900" b="0" i="0" u="none" strike="noStrike" dirty="0">
                        <a:solidFill>
                          <a:schemeClr val="tx1"/>
                        </a:solidFill>
                        <a:effectLst/>
                        <a:latin typeface="Calibri Light" panose="020F0302020204030204" pitchFamily="34" charset="0"/>
                      </a:endParaRPr>
                    </a:p>
                  </a:txBody>
                  <a:tcPr marL="0" marR="0" marT="0" marB="0" anchor="ctr">
                    <a:lnL w="12700" cap="flat" cmpd="sng" algn="ctr">
                      <a:noFill/>
                      <a:prstDash val="solid"/>
                      <a:round/>
                      <a:headEnd type="none" w="med" len="med"/>
                      <a:tailEnd type="none" w="med" len="med"/>
                    </a:lnL>
                    <a:lnR>
                      <a:noFill/>
                    </a:lnR>
                    <a:lnT>
                      <a:noFill/>
                    </a:lnT>
                    <a:lnB>
                      <a:noFill/>
                    </a:lnB>
                    <a:lnTlToBr w="12700" cmpd="sng">
                      <a:noFill/>
                      <a:prstDash val="solid"/>
                    </a:lnTlToBr>
                    <a:lnBlToTr w="12700" cmpd="sng">
                      <a:noFill/>
                      <a:prstDash val="solid"/>
                    </a:lnBlToTr>
                  </a:tcPr>
                </a:tc>
                <a:tc>
                  <a:txBody>
                    <a:bodyPr/>
                    <a:lstStyle/>
                    <a:p>
                      <a:pPr algn="ctr" fontAlgn="ctr"/>
                      <a:r>
                        <a:rPr lang="en-US" sz="900" u="none" strike="noStrike" dirty="0">
                          <a:solidFill>
                            <a:schemeClr val="tx1"/>
                          </a:solidFill>
                          <a:effectLst/>
                        </a:rPr>
                        <a:t>$300,000</a:t>
                      </a:r>
                      <a:endParaRPr lang="en-US" sz="900" b="0" i="0" u="none" strike="noStrike" dirty="0">
                        <a:solidFill>
                          <a:schemeClr val="tx1"/>
                        </a:solidFill>
                        <a:effectLst/>
                        <a:latin typeface="Calibri Light" panose="020F0302020204030204" pitchFamily="34" charset="0"/>
                      </a:endParaRPr>
                    </a:p>
                  </a:txBody>
                  <a:tcPr marL="0" marR="0" marT="0"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900" u="none" strike="noStrike" dirty="0">
                          <a:solidFill>
                            <a:schemeClr val="tx1"/>
                          </a:solidFill>
                          <a:effectLst/>
                        </a:rPr>
                        <a:t>$600,000</a:t>
                      </a:r>
                      <a:endParaRPr lang="en-US" sz="900" b="0" i="0" u="none" strike="noStrike" dirty="0">
                        <a:solidFill>
                          <a:schemeClr val="tx1"/>
                        </a:solidFill>
                        <a:effectLst/>
                        <a:latin typeface="Calibri Light" panose="020F0302020204030204" pitchFamily="34" charset="0"/>
                      </a:endParaRPr>
                    </a:p>
                  </a:txBody>
                  <a:tcPr marL="0" marR="0" marT="0"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900" u="none" strike="noStrike" dirty="0">
                          <a:solidFill>
                            <a:schemeClr val="tx1"/>
                          </a:solidFill>
                          <a:effectLst/>
                        </a:rPr>
                        <a:t>$1,050,000</a:t>
                      </a:r>
                      <a:endParaRPr lang="en-US" sz="900" b="0" i="0" u="none" strike="noStrike" dirty="0">
                        <a:solidFill>
                          <a:schemeClr val="tx1"/>
                        </a:solidFill>
                        <a:effectLst/>
                        <a:latin typeface="Calibri Light" panose="020F0302020204030204" pitchFamily="34" charset="0"/>
                      </a:endParaRPr>
                    </a:p>
                  </a:txBody>
                  <a:tcPr marL="0" marR="0" marT="0"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900" u="none" strike="noStrike" dirty="0">
                          <a:solidFill>
                            <a:schemeClr val="tx1"/>
                          </a:solidFill>
                          <a:effectLst/>
                        </a:rPr>
                        <a:t>$1,155,000</a:t>
                      </a:r>
                      <a:endParaRPr lang="en-US" sz="900" b="0" i="0" u="none" strike="noStrike" dirty="0">
                        <a:solidFill>
                          <a:schemeClr val="tx1"/>
                        </a:solidFill>
                        <a:effectLst/>
                        <a:latin typeface="Calibri Light" panose="020F0302020204030204" pitchFamily="34" charset="0"/>
                      </a:endParaRPr>
                    </a:p>
                  </a:txBody>
                  <a:tcPr marL="0" marR="0" marT="0"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900" u="none" strike="noStrike" dirty="0">
                          <a:solidFill>
                            <a:schemeClr val="tx1"/>
                          </a:solidFill>
                          <a:effectLst/>
                        </a:rPr>
                        <a:t>$1,270,500</a:t>
                      </a:r>
                      <a:endParaRPr lang="en-US" sz="900" b="0" i="0" u="none" strike="noStrike" dirty="0">
                        <a:solidFill>
                          <a:schemeClr val="tx1"/>
                        </a:solidFill>
                        <a:effectLst/>
                        <a:latin typeface="Calibri Light" panose="020F0302020204030204" pitchFamily="34" charset="0"/>
                      </a:endParaRPr>
                    </a:p>
                  </a:txBody>
                  <a:tcPr marL="0" marR="0" marT="0" marB="0" anchor="ctr">
                    <a:lnL>
                      <a:noFill/>
                    </a:lnL>
                    <a:lnR w="12700" cap="flat" cmpd="sng" algn="ctr">
                      <a:noFill/>
                      <a:prstDash val="solid"/>
                      <a:round/>
                      <a:headEnd type="none" w="med" len="med"/>
                      <a:tailEnd type="none" w="med" len="med"/>
                    </a:lnR>
                    <a:lnT>
                      <a:noFill/>
                    </a:lnT>
                    <a:lnB>
                      <a:noFill/>
                    </a:lnB>
                    <a:lnTlToBr w="12700" cmpd="sng">
                      <a:noFill/>
                      <a:prstDash val="solid"/>
                    </a:lnTlToBr>
                    <a:lnBlToTr w="12700" cmpd="sng">
                      <a:noFill/>
                      <a:prstDash val="solid"/>
                    </a:lnBlToTr>
                  </a:tcPr>
                </a:tc>
                <a:extLst>
                  <a:ext uri="{0D108BD9-81ED-4DB2-BD59-A6C34878D82A}">
                    <a16:rowId xmlns:a16="http://schemas.microsoft.com/office/drawing/2014/main" val="10014"/>
                  </a:ext>
                </a:extLst>
              </a:tr>
              <a:tr h="317470">
                <a:tc>
                  <a:txBody>
                    <a:bodyPr/>
                    <a:lstStyle/>
                    <a:p>
                      <a:pPr algn="l" fontAlgn="ctr"/>
                      <a:r>
                        <a:rPr lang="en-US" sz="900" u="none" strike="noStrike" dirty="0">
                          <a:solidFill>
                            <a:schemeClr val="tx1"/>
                          </a:solidFill>
                          <a:effectLst/>
                        </a:rPr>
                        <a:t>Conventions and Tradeshows</a:t>
                      </a:r>
                      <a:endParaRPr lang="en-US" sz="900" b="0" i="0" u="none" strike="noStrike" dirty="0">
                        <a:solidFill>
                          <a:schemeClr val="tx1"/>
                        </a:solidFill>
                        <a:effectLst/>
                        <a:latin typeface="Calibri Light" panose="020F0302020204030204" pitchFamily="34" charset="0"/>
                      </a:endParaRPr>
                    </a:p>
                  </a:txBody>
                  <a:tcPr marL="0" marR="0" marT="0" marB="0" anchor="ctr">
                    <a:lnL w="12700" cap="flat" cmpd="sng" algn="ctr">
                      <a:noFill/>
                      <a:prstDash val="solid"/>
                      <a:round/>
                      <a:headEnd type="none" w="med" len="med"/>
                      <a:tailEnd type="none" w="med" len="med"/>
                    </a:lnL>
                    <a:lnR>
                      <a:noFill/>
                    </a:lnR>
                    <a:lnT>
                      <a:noFill/>
                    </a:lnT>
                    <a:lnB>
                      <a:noFill/>
                    </a:lnB>
                    <a:lnTlToBr w="12700" cmpd="sng">
                      <a:noFill/>
                      <a:prstDash val="solid"/>
                    </a:lnTlToBr>
                    <a:lnBlToTr w="12700" cmpd="sng">
                      <a:noFill/>
                      <a:prstDash val="solid"/>
                    </a:lnBlToTr>
                  </a:tcPr>
                </a:tc>
                <a:tc>
                  <a:txBody>
                    <a:bodyPr/>
                    <a:lstStyle/>
                    <a:p>
                      <a:pPr algn="ctr" fontAlgn="ctr"/>
                      <a:r>
                        <a:rPr lang="en-US" sz="900" u="none" strike="noStrike" dirty="0">
                          <a:solidFill>
                            <a:schemeClr val="tx1"/>
                          </a:solidFill>
                          <a:effectLst/>
                        </a:rPr>
                        <a:t>$60,000</a:t>
                      </a:r>
                      <a:endParaRPr lang="en-US" sz="900" b="0" i="0" u="none" strike="noStrike" dirty="0">
                        <a:solidFill>
                          <a:schemeClr val="tx1"/>
                        </a:solidFill>
                        <a:effectLst/>
                        <a:latin typeface="Calibri Light" panose="020F0302020204030204" pitchFamily="34" charset="0"/>
                      </a:endParaRPr>
                    </a:p>
                  </a:txBody>
                  <a:tcPr marL="0" marR="0" marT="0"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900" u="none" strike="noStrike" dirty="0">
                          <a:solidFill>
                            <a:schemeClr val="tx1"/>
                          </a:solidFill>
                          <a:effectLst/>
                        </a:rPr>
                        <a:t>$61,500</a:t>
                      </a:r>
                      <a:endParaRPr lang="en-US" sz="900" b="0" i="0" u="none" strike="noStrike" dirty="0">
                        <a:solidFill>
                          <a:schemeClr val="tx1"/>
                        </a:solidFill>
                        <a:effectLst/>
                        <a:latin typeface="Calibri Light" panose="020F0302020204030204" pitchFamily="34" charset="0"/>
                      </a:endParaRPr>
                    </a:p>
                  </a:txBody>
                  <a:tcPr marL="0" marR="0" marT="0"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900" u="none" strike="noStrike" dirty="0">
                          <a:solidFill>
                            <a:schemeClr val="tx1"/>
                          </a:solidFill>
                          <a:effectLst/>
                        </a:rPr>
                        <a:t>$63,038</a:t>
                      </a:r>
                      <a:endParaRPr lang="en-US" sz="900" b="0" i="0" u="none" strike="noStrike" dirty="0">
                        <a:solidFill>
                          <a:schemeClr val="tx1"/>
                        </a:solidFill>
                        <a:effectLst/>
                        <a:latin typeface="Calibri Light" panose="020F0302020204030204" pitchFamily="34" charset="0"/>
                      </a:endParaRPr>
                    </a:p>
                  </a:txBody>
                  <a:tcPr marL="0" marR="0" marT="0"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900" u="none" strike="noStrike" dirty="0">
                          <a:solidFill>
                            <a:schemeClr val="tx1"/>
                          </a:solidFill>
                          <a:effectLst/>
                        </a:rPr>
                        <a:t>$64,613</a:t>
                      </a:r>
                      <a:endParaRPr lang="en-US" sz="900" b="0" i="0" u="none" strike="noStrike" dirty="0">
                        <a:solidFill>
                          <a:schemeClr val="tx1"/>
                        </a:solidFill>
                        <a:effectLst/>
                        <a:latin typeface="Calibri Light" panose="020F0302020204030204" pitchFamily="34" charset="0"/>
                      </a:endParaRPr>
                    </a:p>
                  </a:txBody>
                  <a:tcPr marL="0" marR="0" marT="0"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900" u="none" strike="noStrike" dirty="0">
                          <a:solidFill>
                            <a:schemeClr val="tx1"/>
                          </a:solidFill>
                          <a:effectLst/>
                        </a:rPr>
                        <a:t>$66,229</a:t>
                      </a:r>
                      <a:endParaRPr lang="en-US" sz="900" b="0" i="0" u="none" strike="noStrike" dirty="0">
                        <a:solidFill>
                          <a:schemeClr val="tx1"/>
                        </a:solidFill>
                        <a:effectLst/>
                        <a:latin typeface="Calibri Light" panose="020F0302020204030204" pitchFamily="34" charset="0"/>
                      </a:endParaRPr>
                    </a:p>
                  </a:txBody>
                  <a:tcPr marL="0" marR="0" marT="0" marB="0" anchor="ctr">
                    <a:lnL>
                      <a:noFill/>
                    </a:lnL>
                    <a:lnR w="12700" cap="flat" cmpd="sng" algn="ctr">
                      <a:noFill/>
                      <a:prstDash val="solid"/>
                      <a:round/>
                      <a:headEnd type="none" w="med" len="med"/>
                      <a:tailEnd type="none" w="med" len="med"/>
                    </a:lnR>
                    <a:lnT>
                      <a:noFill/>
                    </a:lnT>
                    <a:lnB>
                      <a:noFill/>
                    </a:lnB>
                    <a:lnTlToBr w="12700" cmpd="sng">
                      <a:noFill/>
                      <a:prstDash val="solid"/>
                    </a:lnTlToBr>
                    <a:lnBlToTr w="12700" cmpd="sng">
                      <a:noFill/>
                      <a:prstDash val="solid"/>
                    </a:lnBlToTr>
                  </a:tcPr>
                </a:tc>
                <a:extLst>
                  <a:ext uri="{0D108BD9-81ED-4DB2-BD59-A6C34878D82A}">
                    <a16:rowId xmlns:a16="http://schemas.microsoft.com/office/drawing/2014/main" val="10015"/>
                  </a:ext>
                </a:extLst>
              </a:tr>
              <a:tr h="158735">
                <a:tc>
                  <a:txBody>
                    <a:bodyPr/>
                    <a:lstStyle/>
                    <a:p>
                      <a:pPr algn="l" fontAlgn="ctr"/>
                      <a:r>
                        <a:rPr lang="en-US" sz="900" u="none" strike="noStrike" dirty="0">
                          <a:solidFill>
                            <a:schemeClr val="tx1"/>
                          </a:solidFill>
                          <a:effectLst/>
                        </a:rPr>
                        <a:t>Product Launch</a:t>
                      </a:r>
                      <a:endParaRPr lang="en-US" sz="900" b="0" i="0" u="none" strike="noStrike" dirty="0">
                        <a:solidFill>
                          <a:schemeClr val="tx1"/>
                        </a:solidFill>
                        <a:effectLst/>
                        <a:latin typeface="Calibri Light" panose="020F0302020204030204" pitchFamily="34" charset="0"/>
                      </a:endParaRPr>
                    </a:p>
                  </a:txBody>
                  <a:tcPr marL="0" marR="0" marT="0" marB="0" anchor="ctr">
                    <a:lnL w="12700" cap="flat" cmpd="sng" algn="ctr">
                      <a:noFill/>
                      <a:prstDash val="solid"/>
                      <a:round/>
                      <a:headEnd type="none" w="med" len="med"/>
                      <a:tailEnd type="none" w="med" len="med"/>
                    </a:lnL>
                    <a:lnR>
                      <a:noFill/>
                    </a:lnR>
                    <a:lnT>
                      <a:noFill/>
                    </a:lnT>
                    <a:lnB>
                      <a:noFill/>
                    </a:lnB>
                    <a:lnTlToBr w="12700" cmpd="sng">
                      <a:noFill/>
                      <a:prstDash val="solid"/>
                    </a:lnTlToBr>
                    <a:lnBlToTr w="12700" cmpd="sng">
                      <a:noFill/>
                      <a:prstDash val="solid"/>
                    </a:lnBlToTr>
                  </a:tcPr>
                </a:tc>
                <a:tc>
                  <a:txBody>
                    <a:bodyPr/>
                    <a:lstStyle/>
                    <a:p>
                      <a:pPr algn="ctr" fontAlgn="ctr"/>
                      <a:r>
                        <a:rPr lang="en-US" sz="900" u="none" strike="noStrike" dirty="0">
                          <a:solidFill>
                            <a:schemeClr val="tx1"/>
                          </a:solidFill>
                          <a:effectLst/>
                        </a:rPr>
                        <a:t>$500,000</a:t>
                      </a:r>
                      <a:endParaRPr lang="en-US" sz="900" b="0" i="0" u="none" strike="noStrike" dirty="0">
                        <a:solidFill>
                          <a:schemeClr val="tx1"/>
                        </a:solidFill>
                        <a:effectLst/>
                        <a:latin typeface="Calibri Light" panose="020F0302020204030204" pitchFamily="34" charset="0"/>
                      </a:endParaRPr>
                    </a:p>
                  </a:txBody>
                  <a:tcPr marL="0" marR="0" marT="0"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900" u="none" strike="noStrike" dirty="0">
                          <a:solidFill>
                            <a:schemeClr val="tx1"/>
                          </a:solidFill>
                          <a:effectLst/>
                        </a:rPr>
                        <a:t>$2,303,700</a:t>
                      </a:r>
                      <a:endParaRPr lang="en-US" sz="900" b="0" i="0" u="none" strike="noStrike" dirty="0">
                        <a:solidFill>
                          <a:schemeClr val="tx1"/>
                        </a:solidFill>
                        <a:effectLst/>
                        <a:latin typeface="Calibri Light" panose="020F0302020204030204" pitchFamily="34" charset="0"/>
                      </a:endParaRPr>
                    </a:p>
                  </a:txBody>
                  <a:tcPr marL="0" marR="0" marT="0"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900" u="none" strike="noStrike" dirty="0">
                          <a:solidFill>
                            <a:schemeClr val="tx1"/>
                          </a:solidFill>
                          <a:effectLst/>
                        </a:rPr>
                        <a:t>$3,226,860</a:t>
                      </a:r>
                      <a:endParaRPr lang="en-US" sz="900" b="0" i="0" u="none" strike="noStrike" dirty="0">
                        <a:solidFill>
                          <a:schemeClr val="tx1"/>
                        </a:solidFill>
                        <a:effectLst/>
                        <a:latin typeface="Calibri Light" panose="020F0302020204030204" pitchFamily="34" charset="0"/>
                      </a:endParaRPr>
                    </a:p>
                  </a:txBody>
                  <a:tcPr marL="0" marR="0" marT="0"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900" u="none" strike="noStrike" dirty="0">
                          <a:solidFill>
                            <a:schemeClr val="tx1"/>
                          </a:solidFill>
                          <a:effectLst/>
                        </a:rPr>
                        <a:t>$3,729,600</a:t>
                      </a:r>
                      <a:endParaRPr lang="en-US" sz="900" b="0" i="0" u="none" strike="noStrike" dirty="0">
                        <a:solidFill>
                          <a:schemeClr val="tx1"/>
                        </a:solidFill>
                        <a:effectLst/>
                        <a:latin typeface="Calibri Light" panose="020F0302020204030204" pitchFamily="34" charset="0"/>
                      </a:endParaRPr>
                    </a:p>
                  </a:txBody>
                  <a:tcPr marL="0" marR="0" marT="0"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900" u="none" strike="noStrike" dirty="0">
                          <a:solidFill>
                            <a:schemeClr val="tx1"/>
                          </a:solidFill>
                          <a:effectLst/>
                        </a:rPr>
                        <a:t>$4,247,460</a:t>
                      </a:r>
                      <a:endParaRPr lang="en-US" sz="900" b="0" i="0" u="none" strike="noStrike" dirty="0">
                        <a:solidFill>
                          <a:schemeClr val="tx1"/>
                        </a:solidFill>
                        <a:effectLst/>
                        <a:latin typeface="Calibri Light" panose="020F0302020204030204" pitchFamily="34" charset="0"/>
                      </a:endParaRPr>
                    </a:p>
                  </a:txBody>
                  <a:tcPr marL="0" marR="0" marT="0" marB="0" anchor="ctr">
                    <a:lnL>
                      <a:noFill/>
                    </a:lnL>
                    <a:lnR w="12700" cap="flat" cmpd="sng" algn="ctr">
                      <a:noFill/>
                      <a:prstDash val="solid"/>
                      <a:round/>
                      <a:headEnd type="none" w="med" len="med"/>
                      <a:tailEnd type="none" w="med" len="med"/>
                    </a:lnR>
                    <a:lnT>
                      <a:noFill/>
                    </a:lnT>
                    <a:lnB>
                      <a:noFill/>
                    </a:lnB>
                    <a:lnTlToBr w="12700" cmpd="sng">
                      <a:noFill/>
                      <a:prstDash val="solid"/>
                    </a:lnTlToBr>
                    <a:lnBlToTr w="12700" cmpd="sng">
                      <a:noFill/>
                      <a:prstDash val="solid"/>
                    </a:lnBlToTr>
                  </a:tcPr>
                </a:tc>
                <a:extLst>
                  <a:ext uri="{0D108BD9-81ED-4DB2-BD59-A6C34878D82A}">
                    <a16:rowId xmlns:a16="http://schemas.microsoft.com/office/drawing/2014/main" val="10016"/>
                  </a:ext>
                </a:extLst>
              </a:tr>
              <a:tr h="158735">
                <a:tc>
                  <a:txBody>
                    <a:bodyPr/>
                    <a:lstStyle/>
                    <a:p>
                      <a:pPr algn="l" fontAlgn="ctr"/>
                      <a:r>
                        <a:rPr lang="en-US" sz="900" u="none" strike="noStrike" dirty="0">
                          <a:solidFill>
                            <a:schemeClr val="tx1"/>
                          </a:solidFill>
                          <a:effectLst/>
                        </a:rPr>
                        <a:t>Startup Cost</a:t>
                      </a:r>
                      <a:endParaRPr lang="en-US" sz="900" b="0" i="0" u="none" strike="noStrike" dirty="0">
                        <a:solidFill>
                          <a:schemeClr val="tx1"/>
                        </a:solidFill>
                        <a:effectLst/>
                        <a:latin typeface="Calibri Light" panose="020F0302020204030204" pitchFamily="34" charset="0"/>
                      </a:endParaRPr>
                    </a:p>
                  </a:txBody>
                  <a:tcPr marL="0" marR="0" marT="0" marB="0" anchor="ctr">
                    <a:lnL w="12700" cap="flat" cmpd="sng" algn="ctr">
                      <a:noFill/>
                      <a:prstDash val="solid"/>
                      <a:round/>
                      <a:headEnd type="none" w="med" len="med"/>
                      <a:tailEnd type="none" w="med" len="med"/>
                    </a:lnL>
                    <a:lnR>
                      <a:noFill/>
                    </a:lnR>
                    <a:lnT>
                      <a:noFill/>
                    </a:lnT>
                    <a:lnB>
                      <a:noFill/>
                    </a:lnB>
                    <a:lnTlToBr w="12700" cmpd="sng">
                      <a:noFill/>
                      <a:prstDash val="solid"/>
                    </a:lnTlToBr>
                    <a:lnBlToTr w="12700" cmpd="sng">
                      <a:noFill/>
                      <a:prstDash val="solid"/>
                    </a:lnBlToTr>
                  </a:tcPr>
                </a:tc>
                <a:tc>
                  <a:txBody>
                    <a:bodyPr/>
                    <a:lstStyle/>
                    <a:p>
                      <a:pPr algn="ctr" fontAlgn="ctr"/>
                      <a:r>
                        <a:rPr lang="en-US" sz="900" u="none" strike="noStrike" dirty="0">
                          <a:solidFill>
                            <a:schemeClr val="tx1"/>
                          </a:solidFill>
                          <a:effectLst/>
                        </a:rPr>
                        <a:t>$5,180,000</a:t>
                      </a:r>
                      <a:endParaRPr lang="en-US" sz="900" b="0" i="0" u="none" strike="noStrike" dirty="0">
                        <a:solidFill>
                          <a:schemeClr val="tx1"/>
                        </a:solidFill>
                        <a:effectLst/>
                        <a:latin typeface="Calibri Light" panose="020F0302020204030204" pitchFamily="34" charset="0"/>
                      </a:endParaRPr>
                    </a:p>
                  </a:txBody>
                  <a:tcPr marL="0" marR="0" marT="0"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900" u="none" strike="noStrike" dirty="0">
                          <a:solidFill>
                            <a:schemeClr val="tx1"/>
                          </a:solidFill>
                          <a:effectLst/>
                        </a:rPr>
                        <a:t>$0</a:t>
                      </a:r>
                      <a:endParaRPr lang="en-US" sz="900" b="0" i="0" u="none" strike="noStrike" dirty="0">
                        <a:solidFill>
                          <a:schemeClr val="tx1"/>
                        </a:solidFill>
                        <a:effectLst/>
                        <a:latin typeface="Calibri Light" panose="020F0302020204030204" pitchFamily="34" charset="0"/>
                      </a:endParaRPr>
                    </a:p>
                  </a:txBody>
                  <a:tcPr marL="0" marR="0" marT="0"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900" u="none" strike="noStrike" dirty="0">
                          <a:solidFill>
                            <a:schemeClr val="tx1"/>
                          </a:solidFill>
                          <a:effectLst/>
                        </a:rPr>
                        <a:t>$0</a:t>
                      </a:r>
                      <a:endParaRPr lang="en-US" sz="900" b="0" i="0" u="none" strike="noStrike" dirty="0">
                        <a:solidFill>
                          <a:schemeClr val="tx1"/>
                        </a:solidFill>
                        <a:effectLst/>
                        <a:latin typeface="Calibri Light" panose="020F0302020204030204" pitchFamily="34" charset="0"/>
                      </a:endParaRPr>
                    </a:p>
                  </a:txBody>
                  <a:tcPr marL="0" marR="0" marT="0"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900" u="none" strike="noStrike" dirty="0">
                          <a:solidFill>
                            <a:schemeClr val="tx1"/>
                          </a:solidFill>
                          <a:effectLst/>
                        </a:rPr>
                        <a:t>$0</a:t>
                      </a:r>
                      <a:endParaRPr lang="en-US" sz="900" b="0" i="0" u="none" strike="noStrike" dirty="0">
                        <a:solidFill>
                          <a:schemeClr val="tx1"/>
                        </a:solidFill>
                        <a:effectLst/>
                        <a:latin typeface="Calibri Light" panose="020F0302020204030204" pitchFamily="34" charset="0"/>
                      </a:endParaRPr>
                    </a:p>
                  </a:txBody>
                  <a:tcPr marL="0" marR="0" marT="0"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900" u="none" strike="noStrike" dirty="0">
                          <a:solidFill>
                            <a:schemeClr val="tx1"/>
                          </a:solidFill>
                          <a:effectLst/>
                        </a:rPr>
                        <a:t>$0</a:t>
                      </a:r>
                      <a:endParaRPr lang="en-US" sz="900" b="0" i="0" u="none" strike="noStrike" dirty="0">
                        <a:solidFill>
                          <a:schemeClr val="tx1"/>
                        </a:solidFill>
                        <a:effectLst/>
                        <a:latin typeface="Calibri Light" panose="020F0302020204030204" pitchFamily="34" charset="0"/>
                      </a:endParaRPr>
                    </a:p>
                  </a:txBody>
                  <a:tcPr marL="0" marR="0" marT="0" marB="0" anchor="ctr">
                    <a:lnL>
                      <a:noFill/>
                    </a:lnL>
                    <a:lnR w="12700" cap="flat" cmpd="sng" algn="ctr">
                      <a:noFill/>
                      <a:prstDash val="solid"/>
                      <a:round/>
                      <a:headEnd type="none" w="med" len="med"/>
                      <a:tailEnd type="none" w="med" len="med"/>
                    </a:lnR>
                    <a:lnT>
                      <a:noFill/>
                    </a:lnT>
                    <a:lnB>
                      <a:noFill/>
                    </a:lnB>
                    <a:lnTlToBr w="12700" cmpd="sng">
                      <a:noFill/>
                      <a:prstDash val="solid"/>
                    </a:lnTlToBr>
                    <a:lnBlToTr w="12700" cmpd="sng">
                      <a:noFill/>
                      <a:prstDash val="solid"/>
                    </a:lnBlToTr>
                  </a:tcPr>
                </a:tc>
                <a:extLst>
                  <a:ext uri="{0D108BD9-81ED-4DB2-BD59-A6C34878D82A}">
                    <a16:rowId xmlns:a16="http://schemas.microsoft.com/office/drawing/2014/main" val="10017"/>
                  </a:ext>
                </a:extLst>
              </a:tr>
              <a:tr h="158735">
                <a:tc>
                  <a:txBody>
                    <a:bodyPr/>
                    <a:lstStyle/>
                    <a:p>
                      <a:pPr algn="l" fontAlgn="ctr"/>
                      <a:r>
                        <a:rPr lang="en-US" sz="900" u="none" strike="noStrike" dirty="0">
                          <a:solidFill>
                            <a:schemeClr val="tx1"/>
                          </a:solidFill>
                          <a:effectLst/>
                        </a:rPr>
                        <a:t>Depreciation</a:t>
                      </a:r>
                      <a:endParaRPr lang="en-US" sz="900" b="0" i="0" u="none" strike="noStrike" dirty="0">
                        <a:solidFill>
                          <a:schemeClr val="tx1"/>
                        </a:solidFill>
                        <a:effectLst/>
                        <a:latin typeface="Calibri Light" panose="020F0302020204030204" pitchFamily="34" charset="0"/>
                      </a:endParaRPr>
                    </a:p>
                  </a:txBody>
                  <a:tcPr marL="0" marR="0" marT="0" marB="0" anchor="ctr">
                    <a:lnL w="12700" cap="flat" cmpd="sng" algn="ctr">
                      <a:noFill/>
                      <a:prstDash val="solid"/>
                      <a:round/>
                      <a:headEnd type="none" w="med" len="med"/>
                      <a:tailEnd type="none" w="med" len="med"/>
                    </a:lnL>
                    <a:lnR>
                      <a:noFill/>
                    </a:lnR>
                    <a:lnT>
                      <a:noFill/>
                    </a:lnT>
                    <a:lnB>
                      <a:noFill/>
                    </a:lnB>
                    <a:lnTlToBr w="12700" cmpd="sng">
                      <a:noFill/>
                      <a:prstDash val="solid"/>
                    </a:lnTlToBr>
                    <a:lnBlToTr w="12700" cmpd="sng">
                      <a:noFill/>
                      <a:prstDash val="solid"/>
                    </a:lnBlToTr>
                  </a:tcPr>
                </a:tc>
                <a:tc>
                  <a:txBody>
                    <a:bodyPr/>
                    <a:lstStyle/>
                    <a:p>
                      <a:pPr algn="ctr" fontAlgn="ctr"/>
                      <a:r>
                        <a:rPr lang="en-US" sz="900" u="none" strike="noStrike" dirty="0">
                          <a:solidFill>
                            <a:schemeClr val="tx1"/>
                          </a:solidFill>
                          <a:effectLst/>
                        </a:rPr>
                        <a:t>$355,000</a:t>
                      </a:r>
                      <a:endParaRPr lang="en-US" sz="900" b="0" i="0" u="none" strike="noStrike" dirty="0">
                        <a:solidFill>
                          <a:schemeClr val="tx1"/>
                        </a:solidFill>
                        <a:effectLst/>
                        <a:latin typeface="Calibri Light" panose="020F0302020204030204" pitchFamily="34" charset="0"/>
                      </a:endParaRPr>
                    </a:p>
                  </a:txBody>
                  <a:tcPr marL="0" marR="0" marT="0"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900" u="none" strike="noStrike" dirty="0">
                          <a:solidFill>
                            <a:schemeClr val="tx1"/>
                          </a:solidFill>
                          <a:effectLst/>
                        </a:rPr>
                        <a:t>$370,000</a:t>
                      </a:r>
                      <a:endParaRPr lang="en-US" sz="900" b="0" i="0" u="none" strike="noStrike" dirty="0">
                        <a:solidFill>
                          <a:schemeClr val="tx1"/>
                        </a:solidFill>
                        <a:effectLst/>
                        <a:latin typeface="Calibri Light" panose="020F0302020204030204" pitchFamily="34" charset="0"/>
                      </a:endParaRPr>
                    </a:p>
                  </a:txBody>
                  <a:tcPr marL="0" marR="0" marT="0"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900" u="none" strike="noStrike" dirty="0">
                          <a:solidFill>
                            <a:schemeClr val="tx1"/>
                          </a:solidFill>
                          <a:effectLst/>
                        </a:rPr>
                        <a:t>$390,000</a:t>
                      </a:r>
                      <a:endParaRPr lang="en-US" sz="900" b="0" i="0" u="none" strike="noStrike" dirty="0">
                        <a:solidFill>
                          <a:schemeClr val="tx1"/>
                        </a:solidFill>
                        <a:effectLst/>
                        <a:latin typeface="Calibri Light" panose="020F0302020204030204" pitchFamily="34" charset="0"/>
                      </a:endParaRPr>
                    </a:p>
                  </a:txBody>
                  <a:tcPr marL="0" marR="0" marT="0"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900" u="none" strike="noStrike" dirty="0">
                          <a:solidFill>
                            <a:schemeClr val="tx1"/>
                          </a:solidFill>
                          <a:effectLst/>
                        </a:rPr>
                        <a:t>$415,000</a:t>
                      </a:r>
                      <a:endParaRPr lang="en-US" sz="900" b="0" i="0" u="none" strike="noStrike" dirty="0">
                        <a:solidFill>
                          <a:schemeClr val="tx1"/>
                        </a:solidFill>
                        <a:effectLst/>
                        <a:latin typeface="Calibri Light" panose="020F0302020204030204" pitchFamily="34" charset="0"/>
                      </a:endParaRPr>
                    </a:p>
                  </a:txBody>
                  <a:tcPr marL="0" marR="0" marT="0"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900" u="none" strike="noStrike" dirty="0">
                          <a:solidFill>
                            <a:schemeClr val="tx1"/>
                          </a:solidFill>
                          <a:effectLst/>
                        </a:rPr>
                        <a:t>$445,000</a:t>
                      </a:r>
                      <a:endParaRPr lang="en-US" sz="900" b="0" i="0" u="none" strike="noStrike" dirty="0">
                        <a:solidFill>
                          <a:schemeClr val="tx1"/>
                        </a:solidFill>
                        <a:effectLst/>
                        <a:latin typeface="Calibri Light" panose="020F0302020204030204" pitchFamily="34" charset="0"/>
                      </a:endParaRPr>
                    </a:p>
                  </a:txBody>
                  <a:tcPr marL="0" marR="0" marT="0" marB="0" anchor="ctr">
                    <a:lnL>
                      <a:noFill/>
                    </a:lnL>
                    <a:lnR w="12700" cap="flat" cmpd="sng" algn="ctr">
                      <a:noFill/>
                      <a:prstDash val="solid"/>
                      <a:round/>
                      <a:headEnd type="none" w="med" len="med"/>
                      <a:tailEnd type="none" w="med" len="med"/>
                    </a:lnR>
                    <a:lnT>
                      <a:noFill/>
                    </a:lnT>
                    <a:lnB>
                      <a:noFill/>
                    </a:lnB>
                    <a:lnTlToBr w="12700" cmpd="sng">
                      <a:noFill/>
                      <a:prstDash val="solid"/>
                    </a:lnTlToBr>
                    <a:lnBlToTr w="12700" cmpd="sng">
                      <a:noFill/>
                      <a:prstDash val="solid"/>
                    </a:lnBlToTr>
                  </a:tcPr>
                </a:tc>
                <a:extLst>
                  <a:ext uri="{0D108BD9-81ED-4DB2-BD59-A6C34878D82A}">
                    <a16:rowId xmlns:a16="http://schemas.microsoft.com/office/drawing/2014/main" val="10018"/>
                  </a:ext>
                </a:extLst>
              </a:tr>
              <a:tr h="158735">
                <a:tc>
                  <a:txBody>
                    <a:bodyPr/>
                    <a:lstStyle/>
                    <a:p>
                      <a:pPr algn="l" fontAlgn="ctr"/>
                      <a:r>
                        <a:rPr lang="en-US" sz="900" u="none" strike="noStrike" dirty="0">
                          <a:solidFill>
                            <a:schemeClr val="tx1"/>
                          </a:solidFill>
                          <a:effectLst/>
                        </a:rPr>
                        <a:t>Payroll Taxes</a:t>
                      </a:r>
                      <a:endParaRPr lang="en-US" sz="900" b="0" i="0" u="none" strike="noStrike" dirty="0">
                        <a:solidFill>
                          <a:schemeClr val="tx1"/>
                        </a:solidFill>
                        <a:effectLst/>
                        <a:latin typeface="Calibri Light" panose="020F0302020204030204" pitchFamily="34" charset="0"/>
                      </a:endParaRPr>
                    </a:p>
                  </a:txBody>
                  <a:tcPr marL="0" marR="0" marT="0" marB="0" anchor="ctr">
                    <a:lnL w="12700" cap="flat" cmpd="sng" algn="ctr">
                      <a:noFill/>
                      <a:prstDash val="solid"/>
                      <a:round/>
                      <a:headEnd type="none" w="med" len="med"/>
                      <a:tailEnd type="none" w="med" len="med"/>
                    </a:lnL>
                    <a:lnR>
                      <a:noFill/>
                    </a:lnR>
                    <a:lnT>
                      <a:noFill/>
                    </a:lnT>
                    <a:lnB>
                      <a:noFill/>
                    </a:lnB>
                    <a:lnTlToBr w="12700" cmpd="sng">
                      <a:noFill/>
                      <a:prstDash val="solid"/>
                    </a:lnTlToBr>
                    <a:lnBlToTr w="12700" cmpd="sng">
                      <a:noFill/>
                      <a:prstDash val="solid"/>
                    </a:lnBlToTr>
                  </a:tcPr>
                </a:tc>
                <a:tc>
                  <a:txBody>
                    <a:bodyPr/>
                    <a:lstStyle/>
                    <a:p>
                      <a:pPr algn="ctr" fontAlgn="ctr"/>
                      <a:r>
                        <a:rPr lang="en-US" sz="900" u="none" strike="noStrike" dirty="0">
                          <a:solidFill>
                            <a:schemeClr val="tx1"/>
                          </a:solidFill>
                          <a:effectLst/>
                        </a:rPr>
                        <a:t>$294,494</a:t>
                      </a:r>
                      <a:endParaRPr lang="en-US" sz="900" b="0" i="0" u="none" strike="noStrike" dirty="0">
                        <a:solidFill>
                          <a:schemeClr val="tx1"/>
                        </a:solidFill>
                        <a:effectLst/>
                        <a:latin typeface="Calibri Light" panose="020F0302020204030204" pitchFamily="34" charset="0"/>
                      </a:endParaRPr>
                    </a:p>
                  </a:txBody>
                  <a:tcPr marL="0" marR="0" marT="0"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900" u="none" strike="noStrike" dirty="0">
                          <a:solidFill>
                            <a:schemeClr val="tx1"/>
                          </a:solidFill>
                          <a:effectLst/>
                        </a:rPr>
                        <a:t>$360,728</a:t>
                      </a:r>
                      <a:endParaRPr lang="en-US" sz="900" b="0" i="0" u="none" strike="noStrike" dirty="0">
                        <a:solidFill>
                          <a:schemeClr val="tx1"/>
                        </a:solidFill>
                        <a:effectLst/>
                        <a:latin typeface="Calibri Light" panose="020F0302020204030204" pitchFamily="34" charset="0"/>
                      </a:endParaRPr>
                    </a:p>
                  </a:txBody>
                  <a:tcPr marL="0" marR="0" marT="0"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900" u="none" strike="noStrike" dirty="0">
                          <a:solidFill>
                            <a:schemeClr val="tx1"/>
                          </a:solidFill>
                          <a:effectLst/>
                        </a:rPr>
                        <a:t>$408,160</a:t>
                      </a:r>
                      <a:endParaRPr lang="en-US" sz="900" b="0" i="0" u="none" strike="noStrike" dirty="0">
                        <a:solidFill>
                          <a:schemeClr val="tx1"/>
                        </a:solidFill>
                        <a:effectLst/>
                        <a:latin typeface="Calibri Light" panose="020F0302020204030204" pitchFamily="34" charset="0"/>
                      </a:endParaRPr>
                    </a:p>
                  </a:txBody>
                  <a:tcPr marL="0" marR="0" marT="0"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900" u="none" strike="noStrike" dirty="0">
                          <a:solidFill>
                            <a:schemeClr val="tx1"/>
                          </a:solidFill>
                          <a:effectLst/>
                        </a:rPr>
                        <a:t>$477,645</a:t>
                      </a:r>
                      <a:endParaRPr lang="en-US" sz="900" b="0" i="0" u="none" strike="noStrike" dirty="0">
                        <a:solidFill>
                          <a:schemeClr val="tx1"/>
                        </a:solidFill>
                        <a:effectLst/>
                        <a:latin typeface="Calibri Light" panose="020F0302020204030204" pitchFamily="34" charset="0"/>
                      </a:endParaRPr>
                    </a:p>
                  </a:txBody>
                  <a:tcPr marL="0" marR="0" marT="0"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900" u="none" strike="noStrike" dirty="0">
                          <a:solidFill>
                            <a:schemeClr val="tx1"/>
                          </a:solidFill>
                          <a:effectLst/>
                        </a:rPr>
                        <a:t>$521,942</a:t>
                      </a:r>
                      <a:endParaRPr lang="en-US" sz="900" b="0" i="0" u="none" strike="noStrike" dirty="0">
                        <a:solidFill>
                          <a:schemeClr val="tx1"/>
                        </a:solidFill>
                        <a:effectLst/>
                        <a:latin typeface="Calibri Light" panose="020F0302020204030204" pitchFamily="34" charset="0"/>
                      </a:endParaRPr>
                    </a:p>
                  </a:txBody>
                  <a:tcPr marL="0" marR="0" marT="0" marB="0" anchor="ctr">
                    <a:lnL>
                      <a:noFill/>
                    </a:lnL>
                    <a:lnR w="12700" cap="flat" cmpd="sng" algn="ctr">
                      <a:noFill/>
                      <a:prstDash val="solid"/>
                      <a:round/>
                      <a:headEnd type="none" w="med" len="med"/>
                      <a:tailEnd type="none" w="med" len="med"/>
                    </a:lnR>
                    <a:lnT>
                      <a:noFill/>
                    </a:lnT>
                    <a:lnB>
                      <a:noFill/>
                    </a:lnB>
                    <a:lnTlToBr w="12700" cmpd="sng">
                      <a:noFill/>
                      <a:prstDash val="solid"/>
                    </a:lnTlToBr>
                    <a:lnBlToTr w="12700" cmpd="sng">
                      <a:noFill/>
                      <a:prstDash val="solid"/>
                    </a:lnBlToTr>
                  </a:tcPr>
                </a:tc>
                <a:extLst>
                  <a:ext uri="{0D108BD9-81ED-4DB2-BD59-A6C34878D82A}">
                    <a16:rowId xmlns:a16="http://schemas.microsoft.com/office/drawing/2014/main" val="10019"/>
                  </a:ext>
                </a:extLst>
              </a:tr>
              <a:tr h="158735">
                <a:tc>
                  <a:txBody>
                    <a:bodyPr/>
                    <a:lstStyle/>
                    <a:p>
                      <a:pPr algn="l" fontAlgn="ctr"/>
                      <a:r>
                        <a:rPr lang="en-US" sz="900" u="none" strike="noStrike" dirty="0">
                          <a:solidFill>
                            <a:schemeClr val="tx1"/>
                          </a:solidFill>
                          <a:effectLst/>
                        </a:rPr>
                        <a:t>Total Personnel</a:t>
                      </a:r>
                      <a:endParaRPr lang="en-US" sz="900" b="0" i="0" u="none" strike="noStrike" dirty="0">
                        <a:solidFill>
                          <a:schemeClr val="tx1"/>
                        </a:solidFill>
                        <a:effectLst/>
                        <a:latin typeface="Calibri Light" panose="020F0302020204030204" pitchFamily="34" charset="0"/>
                      </a:endParaRPr>
                    </a:p>
                  </a:txBody>
                  <a:tcPr marL="0" marR="0" marT="0" marB="0" anchor="ctr">
                    <a:lnL w="12700" cap="flat" cmpd="sng" algn="ctr">
                      <a:noFill/>
                      <a:prstDash val="solid"/>
                      <a:round/>
                      <a:headEnd type="none" w="med" len="med"/>
                      <a:tailEnd type="none" w="med" len="med"/>
                    </a:lnL>
                    <a:lnR>
                      <a:noFill/>
                    </a:lnR>
                    <a:lnT>
                      <a:noFill/>
                    </a:lnT>
                    <a:lnB>
                      <a:noFill/>
                    </a:lnB>
                    <a:lnTlToBr w="12700" cmpd="sng">
                      <a:noFill/>
                      <a:prstDash val="solid"/>
                    </a:lnTlToBr>
                    <a:lnBlToTr w="12700" cmpd="sng">
                      <a:noFill/>
                      <a:prstDash val="solid"/>
                    </a:lnBlToTr>
                  </a:tcPr>
                </a:tc>
                <a:tc>
                  <a:txBody>
                    <a:bodyPr/>
                    <a:lstStyle/>
                    <a:p>
                      <a:pPr algn="ctr" fontAlgn="ctr"/>
                      <a:r>
                        <a:rPr lang="en-US" sz="900" u="none" strike="noStrike" dirty="0">
                          <a:solidFill>
                            <a:schemeClr val="tx1"/>
                          </a:solidFill>
                          <a:effectLst/>
                        </a:rPr>
                        <a:t>$2,641,200</a:t>
                      </a:r>
                      <a:endParaRPr lang="en-US" sz="900" b="0" i="0" u="none" strike="noStrike" dirty="0">
                        <a:solidFill>
                          <a:schemeClr val="tx1"/>
                        </a:solidFill>
                        <a:effectLst/>
                        <a:latin typeface="Calibri Light" panose="020F0302020204030204" pitchFamily="34" charset="0"/>
                      </a:endParaRPr>
                    </a:p>
                  </a:txBody>
                  <a:tcPr marL="0" marR="0" marT="0"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900" u="none" strike="noStrike" dirty="0">
                          <a:solidFill>
                            <a:schemeClr val="tx1"/>
                          </a:solidFill>
                          <a:effectLst/>
                        </a:rPr>
                        <a:t>$3,235,230</a:t>
                      </a:r>
                      <a:endParaRPr lang="en-US" sz="900" b="0" i="0" u="none" strike="noStrike" dirty="0">
                        <a:solidFill>
                          <a:schemeClr val="tx1"/>
                        </a:solidFill>
                        <a:effectLst/>
                        <a:latin typeface="Calibri Light" panose="020F0302020204030204" pitchFamily="34" charset="0"/>
                      </a:endParaRPr>
                    </a:p>
                  </a:txBody>
                  <a:tcPr marL="0" marR="0" marT="0"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900" u="none" strike="noStrike" dirty="0">
                          <a:solidFill>
                            <a:schemeClr val="tx1"/>
                          </a:solidFill>
                          <a:effectLst/>
                        </a:rPr>
                        <a:t>$3,660,630</a:t>
                      </a:r>
                      <a:endParaRPr lang="en-US" sz="900" b="0" i="0" u="none" strike="noStrike" dirty="0">
                        <a:solidFill>
                          <a:schemeClr val="tx1"/>
                        </a:solidFill>
                        <a:effectLst/>
                        <a:latin typeface="Calibri Light" panose="020F0302020204030204" pitchFamily="34" charset="0"/>
                      </a:endParaRPr>
                    </a:p>
                  </a:txBody>
                  <a:tcPr marL="0" marR="0" marT="0"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900" u="none" strike="noStrike" dirty="0">
                          <a:solidFill>
                            <a:schemeClr val="tx1"/>
                          </a:solidFill>
                          <a:effectLst/>
                        </a:rPr>
                        <a:t>$4,283,812</a:t>
                      </a:r>
                      <a:endParaRPr lang="en-US" sz="900" b="0" i="0" u="none" strike="noStrike" dirty="0">
                        <a:solidFill>
                          <a:schemeClr val="tx1"/>
                        </a:solidFill>
                        <a:effectLst/>
                        <a:latin typeface="Calibri Light" panose="020F0302020204030204" pitchFamily="34" charset="0"/>
                      </a:endParaRPr>
                    </a:p>
                  </a:txBody>
                  <a:tcPr marL="0" marR="0" marT="0"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900" u="none" strike="noStrike" dirty="0">
                          <a:solidFill>
                            <a:schemeClr val="tx1"/>
                          </a:solidFill>
                          <a:effectLst/>
                        </a:rPr>
                        <a:t>$4,681,098</a:t>
                      </a:r>
                      <a:endParaRPr lang="en-US" sz="900" b="0" i="0" u="none" strike="noStrike" dirty="0">
                        <a:solidFill>
                          <a:schemeClr val="tx1"/>
                        </a:solidFill>
                        <a:effectLst/>
                        <a:latin typeface="Calibri Light" panose="020F0302020204030204" pitchFamily="34" charset="0"/>
                      </a:endParaRPr>
                    </a:p>
                  </a:txBody>
                  <a:tcPr marL="0" marR="0" marT="0" marB="0" anchor="ctr">
                    <a:lnL>
                      <a:noFill/>
                    </a:lnL>
                    <a:lnR w="12700" cap="flat" cmpd="sng" algn="ctr">
                      <a:noFill/>
                      <a:prstDash val="solid"/>
                      <a:round/>
                      <a:headEnd type="none" w="med" len="med"/>
                      <a:tailEnd type="none" w="med" len="med"/>
                    </a:lnR>
                    <a:lnT>
                      <a:noFill/>
                    </a:lnT>
                    <a:lnB>
                      <a:noFill/>
                    </a:lnB>
                    <a:lnTlToBr w="12700" cmpd="sng">
                      <a:noFill/>
                      <a:prstDash val="solid"/>
                    </a:lnTlToBr>
                    <a:lnBlToTr w="12700" cmpd="sng">
                      <a:noFill/>
                      <a:prstDash val="solid"/>
                    </a:lnBlToTr>
                  </a:tcPr>
                </a:tc>
                <a:extLst>
                  <a:ext uri="{0D108BD9-81ED-4DB2-BD59-A6C34878D82A}">
                    <a16:rowId xmlns:a16="http://schemas.microsoft.com/office/drawing/2014/main" val="10020"/>
                  </a:ext>
                </a:extLst>
              </a:tr>
              <a:tr h="317470">
                <a:tc>
                  <a:txBody>
                    <a:bodyPr/>
                    <a:lstStyle/>
                    <a:p>
                      <a:pPr algn="l" fontAlgn="ctr"/>
                      <a:r>
                        <a:rPr lang="en-US" sz="900" b="1" u="none" strike="noStrike" dirty="0">
                          <a:solidFill>
                            <a:schemeClr val="tx1"/>
                          </a:solidFill>
                          <a:effectLst/>
                          <a:latin typeface="+mj-lt"/>
                        </a:rPr>
                        <a:t>Total Operating Expenses</a:t>
                      </a:r>
                      <a:endParaRPr lang="en-US" sz="900" b="1" i="0" u="none" strike="noStrike" dirty="0">
                        <a:solidFill>
                          <a:schemeClr val="tx1"/>
                        </a:solidFill>
                        <a:effectLst/>
                        <a:latin typeface="+mj-lt"/>
                      </a:endParaRPr>
                    </a:p>
                  </a:txBody>
                  <a:tcPr marL="0" marR="0" marT="0" marB="0" anchor="ctr">
                    <a:lnL w="12700" cap="flat" cmpd="sng" algn="ctr">
                      <a:noFill/>
                      <a:prstDash val="solid"/>
                      <a:round/>
                      <a:headEnd type="none" w="med" len="med"/>
                      <a:tailEnd type="none" w="med" len="med"/>
                    </a:lnL>
                    <a:lnR>
                      <a:noFill/>
                    </a:lnR>
                    <a:lnT>
                      <a:noFill/>
                    </a:lnT>
                    <a:lnB>
                      <a:noFill/>
                    </a:lnB>
                    <a:lnTlToBr w="12700" cmpd="sng">
                      <a:noFill/>
                      <a:prstDash val="solid"/>
                    </a:lnTlToBr>
                    <a:lnBlToTr w="12700" cmpd="sng">
                      <a:noFill/>
                      <a:prstDash val="solid"/>
                    </a:lnBlToTr>
                    <a:noFill/>
                  </a:tcPr>
                </a:tc>
                <a:tc>
                  <a:txBody>
                    <a:bodyPr/>
                    <a:lstStyle/>
                    <a:p>
                      <a:pPr algn="ctr" fontAlgn="ctr"/>
                      <a:r>
                        <a:rPr lang="en-US" sz="900" b="1" u="none" strike="noStrike" dirty="0">
                          <a:solidFill>
                            <a:schemeClr val="tx1"/>
                          </a:solidFill>
                          <a:effectLst/>
                          <a:latin typeface="+mj-lt"/>
                        </a:rPr>
                        <a:t>$11,854,994</a:t>
                      </a:r>
                      <a:endParaRPr lang="en-US" sz="900" b="1" i="0" u="none" strike="noStrike" dirty="0">
                        <a:solidFill>
                          <a:schemeClr val="tx1"/>
                        </a:solidFill>
                        <a:effectLst/>
                        <a:latin typeface="+mj-lt"/>
                      </a:endParaRPr>
                    </a:p>
                  </a:txBody>
                  <a:tcPr marL="0" marR="0" marT="0" marB="0" anchor="ctr">
                    <a:lnL>
                      <a:noFill/>
                    </a:lnL>
                    <a:lnR>
                      <a:noFill/>
                    </a:lnR>
                    <a:lnT>
                      <a:noFill/>
                    </a:lnT>
                    <a:lnB>
                      <a:noFill/>
                    </a:lnB>
                    <a:lnTlToBr w="12700" cmpd="sng">
                      <a:noFill/>
                      <a:prstDash val="solid"/>
                    </a:lnTlToBr>
                    <a:lnBlToTr w="12700" cmpd="sng">
                      <a:noFill/>
                      <a:prstDash val="solid"/>
                    </a:lnBlToTr>
                    <a:noFill/>
                  </a:tcPr>
                </a:tc>
                <a:tc>
                  <a:txBody>
                    <a:bodyPr/>
                    <a:lstStyle/>
                    <a:p>
                      <a:pPr algn="ctr" fontAlgn="ctr"/>
                      <a:r>
                        <a:rPr lang="en-US" sz="900" b="1" u="none" strike="noStrike" dirty="0">
                          <a:solidFill>
                            <a:schemeClr val="tx1"/>
                          </a:solidFill>
                          <a:effectLst/>
                          <a:latin typeface="+mj-lt"/>
                        </a:rPr>
                        <a:t>$20,060,181</a:t>
                      </a:r>
                      <a:endParaRPr lang="en-US" sz="900" b="1" i="0" u="none" strike="noStrike" dirty="0">
                        <a:solidFill>
                          <a:schemeClr val="tx1"/>
                        </a:solidFill>
                        <a:effectLst/>
                        <a:latin typeface="+mj-lt"/>
                      </a:endParaRPr>
                    </a:p>
                  </a:txBody>
                  <a:tcPr marL="0" marR="0" marT="0" marB="0" anchor="ctr">
                    <a:lnL>
                      <a:noFill/>
                    </a:lnL>
                    <a:lnR>
                      <a:noFill/>
                    </a:lnR>
                    <a:lnT>
                      <a:noFill/>
                    </a:lnT>
                    <a:lnB>
                      <a:noFill/>
                    </a:lnB>
                    <a:lnTlToBr w="12700" cmpd="sng">
                      <a:noFill/>
                      <a:prstDash val="solid"/>
                    </a:lnTlToBr>
                    <a:lnBlToTr w="12700" cmpd="sng">
                      <a:noFill/>
                      <a:prstDash val="solid"/>
                    </a:lnBlToTr>
                    <a:noFill/>
                  </a:tcPr>
                </a:tc>
                <a:tc>
                  <a:txBody>
                    <a:bodyPr/>
                    <a:lstStyle/>
                    <a:p>
                      <a:pPr algn="ctr" fontAlgn="ctr"/>
                      <a:r>
                        <a:rPr lang="en-US" sz="900" b="1" u="none" strike="noStrike" dirty="0">
                          <a:solidFill>
                            <a:schemeClr val="tx1"/>
                          </a:solidFill>
                          <a:effectLst/>
                          <a:latin typeface="+mj-lt"/>
                        </a:rPr>
                        <a:t>$27,160,818</a:t>
                      </a:r>
                      <a:endParaRPr lang="en-US" sz="900" b="1" i="0" u="none" strike="noStrike" dirty="0">
                        <a:solidFill>
                          <a:schemeClr val="tx1"/>
                        </a:solidFill>
                        <a:effectLst/>
                        <a:latin typeface="+mj-lt"/>
                      </a:endParaRPr>
                    </a:p>
                  </a:txBody>
                  <a:tcPr marL="0" marR="0" marT="0" marB="0" anchor="ctr">
                    <a:lnL>
                      <a:noFill/>
                    </a:lnL>
                    <a:lnR>
                      <a:noFill/>
                    </a:lnR>
                    <a:lnT>
                      <a:noFill/>
                    </a:lnT>
                    <a:lnB>
                      <a:noFill/>
                    </a:lnB>
                    <a:lnTlToBr w="12700" cmpd="sng">
                      <a:noFill/>
                      <a:prstDash val="solid"/>
                    </a:lnTlToBr>
                    <a:lnBlToTr w="12700" cmpd="sng">
                      <a:noFill/>
                      <a:prstDash val="solid"/>
                    </a:lnBlToTr>
                    <a:noFill/>
                  </a:tcPr>
                </a:tc>
                <a:tc>
                  <a:txBody>
                    <a:bodyPr/>
                    <a:lstStyle/>
                    <a:p>
                      <a:pPr algn="ctr" fontAlgn="ctr"/>
                      <a:r>
                        <a:rPr lang="en-US" sz="900" b="1" u="none" strike="noStrike" dirty="0">
                          <a:solidFill>
                            <a:schemeClr val="tx1"/>
                          </a:solidFill>
                          <a:effectLst/>
                          <a:latin typeface="+mj-lt"/>
                        </a:rPr>
                        <a:t>$31,338,576</a:t>
                      </a:r>
                      <a:endParaRPr lang="en-US" sz="900" b="1" i="0" u="none" strike="noStrike" dirty="0">
                        <a:solidFill>
                          <a:schemeClr val="tx1"/>
                        </a:solidFill>
                        <a:effectLst/>
                        <a:latin typeface="+mj-lt"/>
                      </a:endParaRPr>
                    </a:p>
                  </a:txBody>
                  <a:tcPr marL="0" marR="0" marT="0" marB="0" anchor="ctr">
                    <a:lnL>
                      <a:noFill/>
                    </a:lnL>
                    <a:lnR>
                      <a:noFill/>
                    </a:lnR>
                    <a:lnT>
                      <a:noFill/>
                    </a:lnT>
                    <a:lnB>
                      <a:noFill/>
                    </a:lnB>
                    <a:lnTlToBr w="12700" cmpd="sng">
                      <a:noFill/>
                      <a:prstDash val="solid"/>
                    </a:lnTlToBr>
                    <a:lnBlToTr w="12700" cmpd="sng">
                      <a:noFill/>
                      <a:prstDash val="solid"/>
                    </a:lnBlToTr>
                    <a:noFill/>
                  </a:tcPr>
                </a:tc>
                <a:tc>
                  <a:txBody>
                    <a:bodyPr/>
                    <a:lstStyle/>
                    <a:p>
                      <a:pPr algn="ctr" fontAlgn="ctr"/>
                      <a:r>
                        <a:rPr lang="en-US" sz="900" b="1" u="none" strike="noStrike" dirty="0">
                          <a:solidFill>
                            <a:schemeClr val="tx1"/>
                          </a:solidFill>
                          <a:effectLst/>
                          <a:latin typeface="+mj-lt"/>
                        </a:rPr>
                        <a:t>$35,381,637</a:t>
                      </a:r>
                      <a:endParaRPr lang="en-US" sz="900" b="1" i="0" u="none" strike="noStrike" dirty="0">
                        <a:solidFill>
                          <a:schemeClr val="tx1"/>
                        </a:solidFill>
                        <a:effectLst/>
                        <a:latin typeface="+mj-lt"/>
                      </a:endParaRPr>
                    </a:p>
                  </a:txBody>
                  <a:tcPr marL="0" marR="0" marT="0" marB="0" anchor="ctr">
                    <a:lnL>
                      <a:noFill/>
                    </a:lnL>
                    <a:lnR w="12700" cap="flat" cmpd="sng" algn="ctr">
                      <a:noFill/>
                      <a:prstDash val="solid"/>
                      <a:round/>
                      <a:headEnd type="none" w="med" len="med"/>
                      <a:tailEnd type="none" w="med" len="med"/>
                    </a:lnR>
                    <a:lnT>
                      <a:noFill/>
                    </a:lnT>
                    <a:lnB>
                      <a:noFill/>
                    </a:lnB>
                    <a:lnTlToBr w="12700" cmpd="sng">
                      <a:noFill/>
                      <a:prstDash val="solid"/>
                    </a:lnTlToBr>
                    <a:lnBlToTr w="12700" cmpd="sng">
                      <a:noFill/>
                      <a:prstDash val="solid"/>
                    </a:lnBlToTr>
                    <a:noFill/>
                  </a:tcPr>
                </a:tc>
                <a:extLst>
                  <a:ext uri="{0D108BD9-81ED-4DB2-BD59-A6C34878D82A}">
                    <a16:rowId xmlns:a16="http://schemas.microsoft.com/office/drawing/2014/main" val="10021"/>
                  </a:ext>
                </a:extLst>
              </a:tr>
              <a:tr h="158735">
                <a:tc>
                  <a:txBody>
                    <a:bodyPr/>
                    <a:lstStyle/>
                    <a:p>
                      <a:pPr algn="l" fontAlgn="ctr"/>
                      <a:r>
                        <a:rPr lang="en-US" sz="900" u="none" strike="noStrike" dirty="0">
                          <a:solidFill>
                            <a:schemeClr val="tx1"/>
                          </a:solidFill>
                          <a:effectLst/>
                        </a:rPr>
                        <a:t> </a:t>
                      </a:r>
                      <a:endParaRPr lang="en-US" sz="900" b="0" i="0" u="none" strike="noStrike" dirty="0">
                        <a:solidFill>
                          <a:schemeClr val="tx1"/>
                        </a:solidFill>
                        <a:effectLst/>
                        <a:latin typeface="Calibri Light" panose="020F0302020204030204" pitchFamily="34" charset="0"/>
                      </a:endParaRPr>
                    </a:p>
                  </a:txBody>
                  <a:tcPr marL="0" marR="0" marT="0" marB="0" anchor="ctr">
                    <a:lnL w="12700" cap="flat" cmpd="sng" algn="ctr">
                      <a:noFill/>
                      <a:prstDash val="solid"/>
                      <a:round/>
                      <a:headEnd type="none" w="med" len="med"/>
                      <a:tailEnd type="none" w="med" len="med"/>
                    </a:lnL>
                    <a:lnR>
                      <a:noFill/>
                    </a:lnR>
                    <a:lnT>
                      <a:noFill/>
                    </a:lnT>
                    <a:lnB>
                      <a:noFill/>
                    </a:lnB>
                    <a:lnTlToBr w="12700" cmpd="sng">
                      <a:noFill/>
                      <a:prstDash val="solid"/>
                    </a:lnTlToBr>
                    <a:lnBlToTr w="12700" cmpd="sng">
                      <a:noFill/>
                      <a:prstDash val="solid"/>
                    </a:lnBlToTr>
                  </a:tcPr>
                </a:tc>
                <a:tc>
                  <a:txBody>
                    <a:bodyPr/>
                    <a:lstStyle/>
                    <a:p>
                      <a:pPr algn="ctr" fontAlgn="ctr"/>
                      <a:r>
                        <a:rPr lang="en-US" sz="900" u="none" strike="noStrike" dirty="0">
                          <a:solidFill>
                            <a:schemeClr val="tx1"/>
                          </a:solidFill>
                          <a:effectLst/>
                        </a:rPr>
                        <a:t> </a:t>
                      </a:r>
                      <a:endParaRPr lang="en-US" sz="900" b="0" i="0" u="none" strike="noStrike" dirty="0">
                        <a:solidFill>
                          <a:schemeClr val="tx1"/>
                        </a:solidFill>
                        <a:effectLst/>
                        <a:latin typeface="Calibri Light" panose="020F0302020204030204" pitchFamily="34" charset="0"/>
                      </a:endParaRPr>
                    </a:p>
                  </a:txBody>
                  <a:tcPr marL="0" marR="0" marT="0"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900" u="none" strike="noStrike" dirty="0">
                          <a:solidFill>
                            <a:schemeClr val="tx1"/>
                          </a:solidFill>
                          <a:effectLst/>
                        </a:rPr>
                        <a:t> </a:t>
                      </a:r>
                      <a:endParaRPr lang="en-US" sz="900" b="0" i="0" u="none" strike="noStrike" dirty="0">
                        <a:solidFill>
                          <a:schemeClr val="tx1"/>
                        </a:solidFill>
                        <a:effectLst/>
                        <a:latin typeface="Calibri Light" panose="020F0302020204030204" pitchFamily="34" charset="0"/>
                      </a:endParaRPr>
                    </a:p>
                  </a:txBody>
                  <a:tcPr marL="0" marR="0" marT="0"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900" u="none" strike="noStrike" dirty="0">
                          <a:solidFill>
                            <a:schemeClr val="tx1"/>
                          </a:solidFill>
                          <a:effectLst/>
                        </a:rPr>
                        <a:t> </a:t>
                      </a:r>
                      <a:endParaRPr lang="en-US" sz="900" b="0" i="0" u="none" strike="noStrike" dirty="0">
                        <a:solidFill>
                          <a:schemeClr val="tx1"/>
                        </a:solidFill>
                        <a:effectLst/>
                        <a:latin typeface="Calibri Light" panose="020F0302020204030204" pitchFamily="34" charset="0"/>
                      </a:endParaRPr>
                    </a:p>
                  </a:txBody>
                  <a:tcPr marL="0" marR="0" marT="0"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900" u="none" strike="noStrike" dirty="0">
                          <a:solidFill>
                            <a:schemeClr val="tx1"/>
                          </a:solidFill>
                          <a:effectLst/>
                        </a:rPr>
                        <a:t> </a:t>
                      </a:r>
                      <a:endParaRPr lang="en-US" sz="900" b="0" i="0" u="none" strike="noStrike" dirty="0">
                        <a:solidFill>
                          <a:schemeClr val="tx1"/>
                        </a:solidFill>
                        <a:effectLst/>
                        <a:latin typeface="Calibri Light" panose="020F0302020204030204" pitchFamily="34" charset="0"/>
                      </a:endParaRPr>
                    </a:p>
                  </a:txBody>
                  <a:tcPr marL="0" marR="0" marT="0"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900" u="none" strike="noStrike" dirty="0">
                          <a:solidFill>
                            <a:schemeClr val="tx1"/>
                          </a:solidFill>
                          <a:effectLst/>
                        </a:rPr>
                        <a:t> </a:t>
                      </a:r>
                      <a:endParaRPr lang="en-US" sz="900" b="0" i="0" u="none" strike="noStrike" dirty="0">
                        <a:solidFill>
                          <a:schemeClr val="tx1"/>
                        </a:solidFill>
                        <a:effectLst/>
                        <a:latin typeface="Calibri Light" panose="020F0302020204030204" pitchFamily="34" charset="0"/>
                      </a:endParaRPr>
                    </a:p>
                  </a:txBody>
                  <a:tcPr marL="0" marR="0" marT="0" marB="0" anchor="ctr">
                    <a:lnL>
                      <a:noFill/>
                    </a:lnL>
                    <a:lnR w="12700" cap="flat" cmpd="sng" algn="ctr">
                      <a:noFill/>
                      <a:prstDash val="solid"/>
                      <a:round/>
                      <a:headEnd type="none" w="med" len="med"/>
                      <a:tailEnd type="none" w="med" len="med"/>
                    </a:lnR>
                    <a:lnT>
                      <a:noFill/>
                    </a:lnT>
                    <a:lnB>
                      <a:noFill/>
                    </a:lnB>
                    <a:lnTlToBr w="12700" cmpd="sng">
                      <a:noFill/>
                      <a:prstDash val="solid"/>
                    </a:lnTlToBr>
                    <a:lnBlToTr w="12700" cmpd="sng">
                      <a:noFill/>
                      <a:prstDash val="solid"/>
                    </a:lnBlToTr>
                  </a:tcPr>
                </a:tc>
                <a:extLst>
                  <a:ext uri="{0D108BD9-81ED-4DB2-BD59-A6C34878D82A}">
                    <a16:rowId xmlns:a16="http://schemas.microsoft.com/office/drawing/2014/main" val="10022"/>
                  </a:ext>
                </a:extLst>
              </a:tr>
              <a:tr h="317470">
                <a:tc>
                  <a:txBody>
                    <a:bodyPr/>
                    <a:lstStyle/>
                    <a:p>
                      <a:pPr algn="l" fontAlgn="ctr"/>
                      <a:r>
                        <a:rPr lang="en-US" sz="900" u="none" strike="noStrike" dirty="0">
                          <a:solidFill>
                            <a:schemeClr val="tx1"/>
                          </a:solidFill>
                          <a:effectLst/>
                        </a:rPr>
                        <a:t>Profit Before Interest and Taxes</a:t>
                      </a:r>
                      <a:endParaRPr lang="en-US" sz="900" b="0" i="0" u="none" strike="noStrike" dirty="0">
                        <a:solidFill>
                          <a:schemeClr val="tx1"/>
                        </a:solidFill>
                        <a:effectLst/>
                        <a:latin typeface="Calibri Light" panose="020F0302020204030204" pitchFamily="34" charset="0"/>
                      </a:endParaRPr>
                    </a:p>
                  </a:txBody>
                  <a:tcPr marL="0" marR="0" marT="0" marB="0" anchor="ctr">
                    <a:lnL w="12700" cap="flat" cmpd="sng" algn="ctr">
                      <a:noFill/>
                      <a:prstDash val="solid"/>
                      <a:round/>
                      <a:headEnd type="none" w="med" len="med"/>
                      <a:tailEnd type="none" w="med" len="med"/>
                    </a:lnL>
                    <a:lnR>
                      <a:noFill/>
                    </a:lnR>
                    <a:lnT>
                      <a:noFill/>
                    </a:lnT>
                    <a:lnB>
                      <a:noFill/>
                    </a:lnB>
                    <a:lnTlToBr w="12700" cmpd="sng">
                      <a:noFill/>
                      <a:prstDash val="solid"/>
                    </a:lnTlToBr>
                    <a:lnBlToTr w="12700" cmpd="sng">
                      <a:noFill/>
                      <a:prstDash val="solid"/>
                    </a:lnBlToTr>
                  </a:tcPr>
                </a:tc>
                <a:tc>
                  <a:txBody>
                    <a:bodyPr/>
                    <a:lstStyle/>
                    <a:p>
                      <a:pPr algn="ctr" fontAlgn="ctr"/>
                      <a:r>
                        <a:rPr lang="en-US" sz="900" u="none" strike="noStrike" dirty="0">
                          <a:solidFill>
                            <a:schemeClr val="tx1"/>
                          </a:solidFill>
                          <a:effectLst/>
                        </a:rPr>
                        <a:t>$7,796,006 </a:t>
                      </a:r>
                      <a:endParaRPr lang="en-US" sz="900" b="0" i="0" u="none" strike="noStrike" dirty="0">
                        <a:solidFill>
                          <a:schemeClr val="tx1"/>
                        </a:solidFill>
                        <a:effectLst/>
                        <a:latin typeface="Calibri Light" panose="020F0302020204030204" pitchFamily="34" charset="0"/>
                      </a:endParaRPr>
                    </a:p>
                  </a:txBody>
                  <a:tcPr marL="0" marR="0" marT="0"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900" u="none" strike="noStrike" dirty="0">
                          <a:solidFill>
                            <a:schemeClr val="tx1"/>
                          </a:solidFill>
                          <a:effectLst/>
                        </a:rPr>
                        <a:t>$112,211,819 </a:t>
                      </a:r>
                      <a:endParaRPr lang="en-US" sz="900" b="0" i="0" u="none" strike="noStrike" dirty="0">
                        <a:solidFill>
                          <a:schemeClr val="tx1"/>
                        </a:solidFill>
                        <a:effectLst/>
                        <a:latin typeface="Calibri Light" panose="020F0302020204030204" pitchFamily="34" charset="0"/>
                      </a:endParaRPr>
                    </a:p>
                  </a:txBody>
                  <a:tcPr marL="0" marR="0" marT="0"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900" u="none" strike="noStrike" dirty="0">
                          <a:solidFill>
                            <a:schemeClr val="tx1"/>
                          </a:solidFill>
                          <a:effectLst/>
                        </a:rPr>
                        <a:t>$160,990,782 </a:t>
                      </a:r>
                      <a:endParaRPr lang="en-US" sz="900" b="0" i="0" u="none" strike="noStrike" dirty="0">
                        <a:solidFill>
                          <a:schemeClr val="tx1"/>
                        </a:solidFill>
                        <a:effectLst/>
                        <a:latin typeface="Calibri Light" panose="020F0302020204030204" pitchFamily="34" charset="0"/>
                      </a:endParaRPr>
                    </a:p>
                  </a:txBody>
                  <a:tcPr marL="0" marR="0" marT="0"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900" u="none" strike="noStrike" dirty="0">
                          <a:solidFill>
                            <a:schemeClr val="tx1"/>
                          </a:solidFill>
                          <a:effectLst/>
                        </a:rPr>
                        <a:t>$185,874,924 </a:t>
                      </a:r>
                      <a:endParaRPr lang="en-US" sz="900" b="0" i="0" u="none" strike="noStrike" dirty="0">
                        <a:solidFill>
                          <a:schemeClr val="tx1"/>
                        </a:solidFill>
                        <a:effectLst/>
                        <a:latin typeface="Calibri Light" panose="020F0302020204030204" pitchFamily="34" charset="0"/>
                      </a:endParaRPr>
                    </a:p>
                  </a:txBody>
                  <a:tcPr marL="0" marR="0" marT="0"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900" u="none" strike="noStrike" dirty="0">
                          <a:solidFill>
                            <a:schemeClr val="tx1"/>
                          </a:solidFill>
                          <a:effectLst/>
                        </a:rPr>
                        <a:t>$212,549,088 </a:t>
                      </a:r>
                      <a:endParaRPr lang="en-US" sz="900" b="0" i="0" u="none" strike="noStrike" dirty="0">
                        <a:solidFill>
                          <a:schemeClr val="tx1"/>
                        </a:solidFill>
                        <a:effectLst/>
                        <a:latin typeface="Calibri Light" panose="020F0302020204030204" pitchFamily="34" charset="0"/>
                      </a:endParaRPr>
                    </a:p>
                  </a:txBody>
                  <a:tcPr marL="0" marR="0" marT="0" marB="0" anchor="ctr">
                    <a:lnL>
                      <a:noFill/>
                    </a:lnL>
                    <a:lnR w="12700" cap="flat" cmpd="sng" algn="ctr">
                      <a:noFill/>
                      <a:prstDash val="solid"/>
                      <a:round/>
                      <a:headEnd type="none" w="med" len="med"/>
                      <a:tailEnd type="none" w="med" len="med"/>
                    </a:lnR>
                    <a:lnT>
                      <a:noFill/>
                    </a:lnT>
                    <a:lnB>
                      <a:noFill/>
                    </a:lnB>
                    <a:lnTlToBr w="12700" cmpd="sng">
                      <a:noFill/>
                      <a:prstDash val="solid"/>
                    </a:lnTlToBr>
                    <a:lnBlToTr w="12700" cmpd="sng">
                      <a:noFill/>
                      <a:prstDash val="solid"/>
                    </a:lnBlToTr>
                  </a:tcPr>
                </a:tc>
                <a:extLst>
                  <a:ext uri="{0D108BD9-81ED-4DB2-BD59-A6C34878D82A}">
                    <a16:rowId xmlns:a16="http://schemas.microsoft.com/office/drawing/2014/main" val="10023"/>
                  </a:ext>
                </a:extLst>
              </a:tr>
              <a:tr h="158735">
                <a:tc>
                  <a:txBody>
                    <a:bodyPr/>
                    <a:lstStyle/>
                    <a:p>
                      <a:pPr algn="l" fontAlgn="ctr"/>
                      <a:r>
                        <a:rPr lang="en-US" sz="900" u="none" strike="noStrike" dirty="0">
                          <a:solidFill>
                            <a:schemeClr val="tx1"/>
                          </a:solidFill>
                          <a:effectLst/>
                        </a:rPr>
                        <a:t>EBITDA</a:t>
                      </a:r>
                      <a:endParaRPr lang="en-US" sz="900" b="0" i="0" u="none" strike="noStrike" dirty="0">
                        <a:solidFill>
                          <a:schemeClr val="tx1"/>
                        </a:solidFill>
                        <a:effectLst/>
                        <a:latin typeface="Calibri Light" panose="020F0302020204030204" pitchFamily="34" charset="0"/>
                      </a:endParaRPr>
                    </a:p>
                  </a:txBody>
                  <a:tcPr marL="0" marR="0" marT="0" marB="0" anchor="ctr">
                    <a:lnL w="12700" cap="flat" cmpd="sng" algn="ctr">
                      <a:noFill/>
                      <a:prstDash val="solid"/>
                      <a:round/>
                      <a:headEnd type="none" w="med" len="med"/>
                      <a:tailEnd type="none" w="med" len="med"/>
                    </a:lnL>
                    <a:lnR>
                      <a:noFill/>
                    </a:lnR>
                    <a:lnT>
                      <a:noFill/>
                    </a:lnT>
                    <a:lnB>
                      <a:noFill/>
                    </a:lnB>
                    <a:lnTlToBr w="12700" cmpd="sng">
                      <a:noFill/>
                      <a:prstDash val="solid"/>
                    </a:lnTlToBr>
                    <a:lnBlToTr w="12700" cmpd="sng">
                      <a:noFill/>
                      <a:prstDash val="solid"/>
                    </a:lnBlToTr>
                  </a:tcPr>
                </a:tc>
                <a:tc>
                  <a:txBody>
                    <a:bodyPr/>
                    <a:lstStyle/>
                    <a:p>
                      <a:pPr algn="ctr" fontAlgn="ctr"/>
                      <a:r>
                        <a:rPr lang="en-US" sz="900" u="none" strike="noStrike" dirty="0">
                          <a:solidFill>
                            <a:schemeClr val="tx1"/>
                          </a:solidFill>
                          <a:effectLst/>
                        </a:rPr>
                        <a:t>$8,151,006 </a:t>
                      </a:r>
                      <a:endParaRPr lang="en-US" sz="900" b="0" i="0" u="none" strike="noStrike" dirty="0">
                        <a:solidFill>
                          <a:schemeClr val="tx1"/>
                        </a:solidFill>
                        <a:effectLst/>
                        <a:latin typeface="Calibri Light" panose="020F0302020204030204" pitchFamily="34" charset="0"/>
                      </a:endParaRPr>
                    </a:p>
                  </a:txBody>
                  <a:tcPr marL="0" marR="0" marT="0"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900" u="none" strike="noStrike" dirty="0">
                          <a:solidFill>
                            <a:schemeClr val="tx1"/>
                          </a:solidFill>
                          <a:effectLst/>
                        </a:rPr>
                        <a:t>$112,581,819 </a:t>
                      </a:r>
                      <a:endParaRPr lang="en-US" sz="900" b="0" i="0" u="none" strike="noStrike" dirty="0">
                        <a:solidFill>
                          <a:schemeClr val="tx1"/>
                        </a:solidFill>
                        <a:effectLst/>
                        <a:latin typeface="Calibri Light" panose="020F0302020204030204" pitchFamily="34" charset="0"/>
                      </a:endParaRPr>
                    </a:p>
                  </a:txBody>
                  <a:tcPr marL="0" marR="0" marT="0"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900" u="none" strike="noStrike" dirty="0">
                          <a:solidFill>
                            <a:schemeClr val="tx1"/>
                          </a:solidFill>
                          <a:effectLst/>
                        </a:rPr>
                        <a:t>$161,380,782 </a:t>
                      </a:r>
                      <a:endParaRPr lang="en-US" sz="900" b="0" i="0" u="none" strike="noStrike" dirty="0">
                        <a:solidFill>
                          <a:schemeClr val="tx1"/>
                        </a:solidFill>
                        <a:effectLst/>
                        <a:latin typeface="Calibri Light" panose="020F0302020204030204" pitchFamily="34" charset="0"/>
                      </a:endParaRPr>
                    </a:p>
                  </a:txBody>
                  <a:tcPr marL="0" marR="0" marT="0"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900" u="none" strike="noStrike" dirty="0">
                          <a:solidFill>
                            <a:schemeClr val="tx1"/>
                          </a:solidFill>
                          <a:effectLst/>
                        </a:rPr>
                        <a:t>$186,289,924 </a:t>
                      </a:r>
                      <a:endParaRPr lang="en-US" sz="900" b="0" i="0" u="none" strike="noStrike" dirty="0">
                        <a:solidFill>
                          <a:schemeClr val="tx1"/>
                        </a:solidFill>
                        <a:effectLst/>
                        <a:latin typeface="Calibri Light" panose="020F0302020204030204" pitchFamily="34" charset="0"/>
                      </a:endParaRPr>
                    </a:p>
                  </a:txBody>
                  <a:tcPr marL="0" marR="0" marT="0"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900" u="none" strike="noStrike" dirty="0">
                          <a:solidFill>
                            <a:schemeClr val="tx1"/>
                          </a:solidFill>
                          <a:effectLst/>
                        </a:rPr>
                        <a:t>$212,994,088 </a:t>
                      </a:r>
                      <a:endParaRPr lang="en-US" sz="900" b="0" i="0" u="none" strike="noStrike" dirty="0">
                        <a:solidFill>
                          <a:schemeClr val="tx1"/>
                        </a:solidFill>
                        <a:effectLst/>
                        <a:latin typeface="Calibri Light" panose="020F0302020204030204" pitchFamily="34" charset="0"/>
                      </a:endParaRPr>
                    </a:p>
                  </a:txBody>
                  <a:tcPr marL="0" marR="0" marT="0" marB="0" anchor="ctr">
                    <a:lnL>
                      <a:noFill/>
                    </a:lnL>
                    <a:lnR w="12700" cap="flat" cmpd="sng" algn="ctr">
                      <a:noFill/>
                      <a:prstDash val="solid"/>
                      <a:round/>
                      <a:headEnd type="none" w="med" len="med"/>
                      <a:tailEnd type="none" w="med" len="med"/>
                    </a:lnR>
                    <a:lnT>
                      <a:noFill/>
                    </a:lnT>
                    <a:lnB>
                      <a:noFill/>
                    </a:lnB>
                    <a:lnTlToBr w="12700" cmpd="sng">
                      <a:noFill/>
                      <a:prstDash val="solid"/>
                    </a:lnTlToBr>
                    <a:lnBlToTr w="12700" cmpd="sng">
                      <a:noFill/>
                      <a:prstDash val="solid"/>
                    </a:lnBlToTr>
                  </a:tcPr>
                </a:tc>
                <a:extLst>
                  <a:ext uri="{0D108BD9-81ED-4DB2-BD59-A6C34878D82A}">
                    <a16:rowId xmlns:a16="http://schemas.microsoft.com/office/drawing/2014/main" val="10024"/>
                  </a:ext>
                </a:extLst>
              </a:tr>
              <a:tr h="158735">
                <a:tc>
                  <a:txBody>
                    <a:bodyPr/>
                    <a:lstStyle/>
                    <a:p>
                      <a:pPr algn="l" fontAlgn="ctr"/>
                      <a:r>
                        <a:rPr lang="en-US" sz="900" u="none" strike="noStrike" dirty="0">
                          <a:solidFill>
                            <a:schemeClr val="tx1"/>
                          </a:solidFill>
                          <a:effectLst/>
                        </a:rPr>
                        <a:t> </a:t>
                      </a:r>
                      <a:endParaRPr lang="en-US" sz="900" b="0" i="0" u="none" strike="noStrike" dirty="0">
                        <a:solidFill>
                          <a:schemeClr val="tx1"/>
                        </a:solidFill>
                        <a:effectLst/>
                        <a:latin typeface="Calibri Light" panose="020F0302020204030204" pitchFamily="34" charset="0"/>
                      </a:endParaRPr>
                    </a:p>
                  </a:txBody>
                  <a:tcPr marL="0" marR="0" marT="0" marB="0" anchor="ctr">
                    <a:lnL w="12700" cap="flat" cmpd="sng" algn="ctr">
                      <a:noFill/>
                      <a:prstDash val="solid"/>
                      <a:round/>
                      <a:headEnd type="none" w="med" len="med"/>
                      <a:tailEnd type="none" w="med" len="med"/>
                    </a:lnL>
                    <a:lnR>
                      <a:noFill/>
                    </a:lnR>
                    <a:lnT>
                      <a:noFill/>
                    </a:lnT>
                    <a:lnB>
                      <a:noFill/>
                    </a:lnB>
                    <a:lnTlToBr w="12700" cmpd="sng">
                      <a:noFill/>
                      <a:prstDash val="solid"/>
                    </a:lnTlToBr>
                    <a:lnBlToTr w="12700" cmpd="sng">
                      <a:noFill/>
                      <a:prstDash val="solid"/>
                    </a:lnBlToTr>
                  </a:tcPr>
                </a:tc>
                <a:tc>
                  <a:txBody>
                    <a:bodyPr/>
                    <a:lstStyle/>
                    <a:p>
                      <a:pPr algn="ctr" fontAlgn="ctr"/>
                      <a:r>
                        <a:rPr lang="en-US" sz="900" u="none" strike="noStrike" dirty="0">
                          <a:solidFill>
                            <a:schemeClr val="tx1"/>
                          </a:solidFill>
                          <a:effectLst/>
                        </a:rPr>
                        <a:t> </a:t>
                      </a:r>
                      <a:endParaRPr lang="en-US" sz="900" b="0" i="0" u="none" strike="noStrike" dirty="0">
                        <a:solidFill>
                          <a:schemeClr val="tx1"/>
                        </a:solidFill>
                        <a:effectLst/>
                        <a:latin typeface="Calibri Light" panose="020F0302020204030204" pitchFamily="34" charset="0"/>
                      </a:endParaRPr>
                    </a:p>
                  </a:txBody>
                  <a:tcPr marL="0" marR="0" marT="0"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900" u="none" strike="noStrike" dirty="0">
                          <a:solidFill>
                            <a:schemeClr val="tx1"/>
                          </a:solidFill>
                          <a:effectLst/>
                        </a:rPr>
                        <a:t> </a:t>
                      </a:r>
                      <a:endParaRPr lang="en-US" sz="900" b="0" i="0" u="none" strike="noStrike" dirty="0">
                        <a:solidFill>
                          <a:schemeClr val="tx1"/>
                        </a:solidFill>
                        <a:effectLst/>
                        <a:latin typeface="Calibri Light" panose="020F0302020204030204" pitchFamily="34" charset="0"/>
                      </a:endParaRPr>
                    </a:p>
                  </a:txBody>
                  <a:tcPr marL="0" marR="0" marT="0"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900" u="none" strike="noStrike" dirty="0">
                          <a:solidFill>
                            <a:schemeClr val="tx1"/>
                          </a:solidFill>
                          <a:effectLst/>
                        </a:rPr>
                        <a:t> </a:t>
                      </a:r>
                      <a:endParaRPr lang="en-US" sz="900" b="0" i="0" u="none" strike="noStrike" dirty="0">
                        <a:solidFill>
                          <a:schemeClr val="tx1"/>
                        </a:solidFill>
                        <a:effectLst/>
                        <a:latin typeface="Calibri Light" panose="020F0302020204030204" pitchFamily="34" charset="0"/>
                      </a:endParaRPr>
                    </a:p>
                  </a:txBody>
                  <a:tcPr marL="0" marR="0" marT="0"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900" u="none" strike="noStrike" dirty="0">
                          <a:solidFill>
                            <a:schemeClr val="tx1"/>
                          </a:solidFill>
                          <a:effectLst/>
                        </a:rPr>
                        <a:t> </a:t>
                      </a:r>
                      <a:endParaRPr lang="en-US" sz="900" b="0" i="0" u="none" strike="noStrike" dirty="0">
                        <a:solidFill>
                          <a:schemeClr val="tx1"/>
                        </a:solidFill>
                        <a:effectLst/>
                        <a:latin typeface="Calibri Light" panose="020F0302020204030204" pitchFamily="34" charset="0"/>
                      </a:endParaRPr>
                    </a:p>
                  </a:txBody>
                  <a:tcPr marL="0" marR="0" marT="0" marB="0" anchor="ctr">
                    <a:lnL>
                      <a:noFill/>
                    </a:lnL>
                    <a:lnR>
                      <a:noFill/>
                    </a:lnR>
                    <a:lnT>
                      <a:noFill/>
                    </a:lnT>
                    <a:lnB>
                      <a:noFill/>
                    </a:lnB>
                    <a:lnTlToBr w="12700" cmpd="sng">
                      <a:noFill/>
                      <a:prstDash val="solid"/>
                    </a:lnTlToBr>
                    <a:lnBlToTr w="12700" cmpd="sng">
                      <a:noFill/>
                      <a:prstDash val="solid"/>
                    </a:lnBlToTr>
                  </a:tcPr>
                </a:tc>
                <a:tc>
                  <a:txBody>
                    <a:bodyPr/>
                    <a:lstStyle/>
                    <a:p>
                      <a:pPr algn="ctr" fontAlgn="ctr"/>
                      <a:r>
                        <a:rPr lang="en-US" sz="900" u="none" strike="noStrike" dirty="0">
                          <a:solidFill>
                            <a:schemeClr val="tx1"/>
                          </a:solidFill>
                          <a:effectLst/>
                        </a:rPr>
                        <a:t> </a:t>
                      </a:r>
                      <a:endParaRPr lang="en-US" sz="900" b="0" i="0" u="none" strike="noStrike" dirty="0">
                        <a:solidFill>
                          <a:schemeClr val="tx1"/>
                        </a:solidFill>
                        <a:effectLst/>
                        <a:latin typeface="Calibri Light" panose="020F0302020204030204" pitchFamily="34" charset="0"/>
                      </a:endParaRPr>
                    </a:p>
                  </a:txBody>
                  <a:tcPr marL="0" marR="0" marT="0" marB="0" anchor="ctr">
                    <a:lnL>
                      <a:noFill/>
                    </a:lnL>
                    <a:lnR w="12700" cap="flat" cmpd="sng" algn="ctr">
                      <a:noFill/>
                      <a:prstDash val="solid"/>
                      <a:round/>
                      <a:headEnd type="none" w="med" len="med"/>
                      <a:tailEnd type="none" w="med" len="med"/>
                    </a:lnR>
                    <a:lnT>
                      <a:noFill/>
                    </a:lnT>
                    <a:lnB>
                      <a:noFill/>
                    </a:lnB>
                    <a:lnTlToBr w="12700" cmpd="sng">
                      <a:noFill/>
                      <a:prstDash val="solid"/>
                    </a:lnTlToBr>
                    <a:lnBlToTr w="12700" cmpd="sng">
                      <a:noFill/>
                      <a:prstDash val="solid"/>
                    </a:lnBlToTr>
                  </a:tcPr>
                </a:tc>
                <a:extLst>
                  <a:ext uri="{0D108BD9-81ED-4DB2-BD59-A6C34878D82A}">
                    <a16:rowId xmlns:a16="http://schemas.microsoft.com/office/drawing/2014/main" val="10025"/>
                  </a:ext>
                </a:extLst>
              </a:tr>
              <a:tr h="158735">
                <a:tc>
                  <a:txBody>
                    <a:bodyPr/>
                    <a:lstStyle/>
                    <a:p>
                      <a:pPr algn="l" fontAlgn="ctr"/>
                      <a:r>
                        <a:rPr lang="en-US" sz="900" u="none" strike="noStrike" dirty="0">
                          <a:solidFill>
                            <a:schemeClr val="tx1"/>
                          </a:solidFill>
                          <a:effectLst/>
                          <a:latin typeface="+mj-lt"/>
                        </a:rPr>
                        <a:t>Net Profit</a:t>
                      </a:r>
                      <a:endParaRPr lang="en-US" sz="900" b="1" i="0" u="none" strike="noStrike" dirty="0">
                        <a:solidFill>
                          <a:schemeClr val="tx1"/>
                        </a:solidFill>
                        <a:effectLst/>
                        <a:latin typeface="+mj-lt"/>
                      </a:endParaRPr>
                    </a:p>
                  </a:txBody>
                  <a:tcPr marL="0" marR="0" marT="0" marB="0" anchor="ctr">
                    <a:lnL w="12700" cap="flat" cmpd="sng" algn="ctr">
                      <a:noFill/>
                      <a:prstDash val="solid"/>
                      <a:round/>
                      <a:headEnd type="none" w="med" len="med"/>
                      <a:tailEnd type="none" w="med" len="med"/>
                    </a:lnL>
                    <a:lnR>
                      <a:noFill/>
                    </a:lnR>
                    <a:lnT>
                      <a:noFill/>
                    </a:lnT>
                    <a:lnB>
                      <a:noFill/>
                    </a:lnB>
                    <a:lnTlToBr w="12700" cmpd="sng">
                      <a:noFill/>
                      <a:prstDash val="solid"/>
                    </a:lnTlToBr>
                    <a:lnBlToTr w="12700" cmpd="sng">
                      <a:noFill/>
                      <a:prstDash val="solid"/>
                    </a:lnBlToTr>
                    <a:noFill/>
                  </a:tcPr>
                </a:tc>
                <a:tc>
                  <a:txBody>
                    <a:bodyPr/>
                    <a:lstStyle/>
                    <a:p>
                      <a:pPr algn="ctr" fontAlgn="ctr"/>
                      <a:r>
                        <a:rPr lang="en-US" sz="900" u="none" strike="noStrike" dirty="0">
                          <a:solidFill>
                            <a:schemeClr val="tx1"/>
                          </a:solidFill>
                          <a:effectLst/>
                          <a:latin typeface="+mj-lt"/>
                        </a:rPr>
                        <a:t>$7,796,006 </a:t>
                      </a:r>
                      <a:endParaRPr lang="en-US" sz="900" b="1" i="0" u="none" strike="noStrike" dirty="0">
                        <a:solidFill>
                          <a:schemeClr val="tx1"/>
                        </a:solidFill>
                        <a:effectLst/>
                        <a:latin typeface="+mj-lt"/>
                      </a:endParaRPr>
                    </a:p>
                  </a:txBody>
                  <a:tcPr marL="0" marR="0" marT="0" marB="0" anchor="ctr">
                    <a:lnL>
                      <a:noFill/>
                    </a:lnL>
                    <a:lnR>
                      <a:noFill/>
                    </a:lnR>
                    <a:lnT>
                      <a:noFill/>
                    </a:lnT>
                    <a:lnB>
                      <a:noFill/>
                    </a:lnB>
                    <a:lnTlToBr w="12700" cmpd="sng">
                      <a:noFill/>
                      <a:prstDash val="solid"/>
                    </a:lnTlToBr>
                    <a:lnBlToTr w="12700" cmpd="sng">
                      <a:noFill/>
                      <a:prstDash val="solid"/>
                    </a:lnBlToTr>
                    <a:noFill/>
                  </a:tcPr>
                </a:tc>
                <a:tc>
                  <a:txBody>
                    <a:bodyPr/>
                    <a:lstStyle/>
                    <a:p>
                      <a:pPr algn="ctr" fontAlgn="ctr"/>
                      <a:r>
                        <a:rPr lang="en-US" sz="900" u="none" strike="noStrike" dirty="0">
                          <a:solidFill>
                            <a:schemeClr val="tx1"/>
                          </a:solidFill>
                          <a:effectLst/>
                          <a:latin typeface="+mj-lt"/>
                        </a:rPr>
                        <a:t>$112,211,819 </a:t>
                      </a:r>
                      <a:endParaRPr lang="en-US" sz="900" b="1" i="0" u="none" strike="noStrike" dirty="0">
                        <a:solidFill>
                          <a:schemeClr val="tx1"/>
                        </a:solidFill>
                        <a:effectLst/>
                        <a:latin typeface="+mj-lt"/>
                      </a:endParaRPr>
                    </a:p>
                  </a:txBody>
                  <a:tcPr marL="0" marR="0" marT="0" marB="0" anchor="ctr">
                    <a:lnL>
                      <a:noFill/>
                    </a:lnL>
                    <a:lnR>
                      <a:noFill/>
                    </a:lnR>
                    <a:lnT>
                      <a:noFill/>
                    </a:lnT>
                    <a:lnB>
                      <a:noFill/>
                    </a:lnB>
                    <a:lnTlToBr w="12700" cmpd="sng">
                      <a:noFill/>
                      <a:prstDash val="solid"/>
                    </a:lnTlToBr>
                    <a:lnBlToTr w="12700" cmpd="sng">
                      <a:noFill/>
                      <a:prstDash val="solid"/>
                    </a:lnBlToTr>
                    <a:noFill/>
                  </a:tcPr>
                </a:tc>
                <a:tc>
                  <a:txBody>
                    <a:bodyPr/>
                    <a:lstStyle/>
                    <a:p>
                      <a:pPr algn="ctr" fontAlgn="ctr"/>
                      <a:r>
                        <a:rPr lang="en-US" sz="900" u="none" strike="noStrike" dirty="0">
                          <a:solidFill>
                            <a:schemeClr val="tx1"/>
                          </a:solidFill>
                          <a:effectLst/>
                          <a:latin typeface="+mj-lt"/>
                        </a:rPr>
                        <a:t>$160,990,782 </a:t>
                      </a:r>
                      <a:endParaRPr lang="en-US" sz="900" b="1" i="0" u="none" strike="noStrike" dirty="0">
                        <a:solidFill>
                          <a:schemeClr val="tx1"/>
                        </a:solidFill>
                        <a:effectLst/>
                        <a:latin typeface="+mj-lt"/>
                      </a:endParaRPr>
                    </a:p>
                  </a:txBody>
                  <a:tcPr marL="0" marR="0" marT="0" marB="0" anchor="ctr">
                    <a:lnL>
                      <a:noFill/>
                    </a:lnL>
                    <a:lnR>
                      <a:noFill/>
                    </a:lnR>
                    <a:lnT>
                      <a:noFill/>
                    </a:lnT>
                    <a:lnB>
                      <a:noFill/>
                    </a:lnB>
                    <a:lnTlToBr w="12700" cmpd="sng">
                      <a:noFill/>
                      <a:prstDash val="solid"/>
                    </a:lnTlToBr>
                    <a:lnBlToTr w="12700" cmpd="sng">
                      <a:noFill/>
                      <a:prstDash val="solid"/>
                    </a:lnBlToTr>
                    <a:noFill/>
                  </a:tcPr>
                </a:tc>
                <a:tc>
                  <a:txBody>
                    <a:bodyPr/>
                    <a:lstStyle/>
                    <a:p>
                      <a:pPr algn="ctr" fontAlgn="ctr"/>
                      <a:r>
                        <a:rPr lang="en-US" sz="900" u="none" strike="noStrike" dirty="0">
                          <a:solidFill>
                            <a:schemeClr val="tx1"/>
                          </a:solidFill>
                          <a:effectLst/>
                          <a:latin typeface="+mj-lt"/>
                        </a:rPr>
                        <a:t>$185,874,924 </a:t>
                      </a:r>
                      <a:endParaRPr lang="en-US" sz="900" b="1" i="0" u="none" strike="noStrike" dirty="0">
                        <a:solidFill>
                          <a:schemeClr val="tx1"/>
                        </a:solidFill>
                        <a:effectLst/>
                        <a:latin typeface="+mj-lt"/>
                      </a:endParaRPr>
                    </a:p>
                  </a:txBody>
                  <a:tcPr marL="0" marR="0" marT="0" marB="0" anchor="ctr">
                    <a:lnL>
                      <a:noFill/>
                    </a:lnL>
                    <a:lnR>
                      <a:noFill/>
                    </a:lnR>
                    <a:lnT>
                      <a:noFill/>
                    </a:lnT>
                    <a:lnB>
                      <a:noFill/>
                    </a:lnB>
                    <a:lnTlToBr w="12700" cmpd="sng">
                      <a:noFill/>
                      <a:prstDash val="solid"/>
                    </a:lnTlToBr>
                    <a:lnBlToTr w="12700" cmpd="sng">
                      <a:noFill/>
                      <a:prstDash val="solid"/>
                    </a:lnBlToTr>
                    <a:noFill/>
                  </a:tcPr>
                </a:tc>
                <a:tc>
                  <a:txBody>
                    <a:bodyPr/>
                    <a:lstStyle/>
                    <a:p>
                      <a:pPr algn="ctr" fontAlgn="ctr"/>
                      <a:r>
                        <a:rPr lang="en-US" sz="900" u="none" strike="noStrike" dirty="0">
                          <a:solidFill>
                            <a:schemeClr val="tx1"/>
                          </a:solidFill>
                          <a:effectLst/>
                          <a:latin typeface="+mj-lt"/>
                        </a:rPr>
                        <a:t>$212,549,088 </a:t>
                      </a:r>
                      <a:endParaRPr lang="en-US" sz="900" b="1" i="0" u="none" strike="noStrike" dirty="0">
                        <a:solidFill>
                          <a:schemeClr val="tx1"/>
                        </a:solidFill>
                        <a:effectLst/>
                        <a:latin typeface="+mj-lt"/>
                      </a:endParaRPr>
                    </a:p>
                  </a:txBody>
                  <a:tcPr marL="0" marR="0" marT="0" marB="0" anchor="ctr">
                    <a:lnL>
                      <a:noFill/>
                    </a:lnL>
                    <a:lnR w="12700" cap="flat" cmpd="sng" algn="ctr">
                      <a:noFill/>
                      <a:prstDash val="solid"/>
                      <a:round/>
                      <a:headEnd type="none" w="med" len="med"/>
                      <a:tailEnd type="none" w="med" len="med"/>
                    </a:lnR>
                    <a:lnT>
                      <a:noFill/>
                    </a:lnT>
                    <a:lnB>
                      <a:noFill/>
                    </a:lnB>
                    <a:lnTlToBr w="12700" cmpd="sng">
                      <a:noFill/>
                      <a:prstDash val="solid"/>
                    </a:lnTlToBr>
                    <a:lnBlToTr w="12700" cmpd="sng">
                      <a:noFill/>
                      <a:prstDash val="solid"/>
                    </a:lnBlToTr>
                    <a:noFill/>
                  </a:tcPr>
                </a:tc>
                <a:extLst>
                  <a:ext uri="{0D108BD9-81ED-4DB2-BD59-A6C34878D82A}">
                    <a16:rowId xmlns:a16="http://schemas.microsoft.com/office/drawing/2014/main" val="10026"/>
                  </a:ext>
                </a:extLst>
              </a:tr>
              <a:tr h="158735">
                <a:tc>
                  <a:txBody>
                    <a:bodyPr/>
                    <a:lstStyle/>
                    <a:p>
                      <a:pPr algn="l" fontAlgn="ctr"/>
                      <a:r>
                        <a:rPr lang="en-US" sz="900" u="none" strike="noStrike" dirty="0">
                          <a:solidFill>
                            <a:schemeClr val="tx1"/>
                          </a:solidFill>
                          <a:effectLst/>
                        </a:rPr>
                        <a:t>Net Profit/Revenue</a:t>
                      </a:r>
                      <a:endParaRPr lang="en-US" sz="900" b="0" i="0" u="none" strike="noStrike" dirty="0">
                        <a:solidFill>
                          <a:schemeClr val="tx1"/>
                        </a:solidFill>
                        <a:effectLst/>
                        <a:latin typeface="Calibri Light" panose="020F0302020204030204" pitchFamily="34" charset="0"/>
                      </a:endParaRPr>
                    </a:p>
                  </a:txBody>
                  <a:tcPr marL="0" marR="0" marT="0" marB="0" anchor="ctr">
                    <a:lnL w="12700" cap="flat" cmpd="sng" algn="ctr">
                      <a:noFill/>
                      <a:prstDash val="solid"/>
                      <a:round/>
                      <a:headEnd type="none" w="med" len="med"/>
                      <a:tailEnd type="none" w="med" len="med"/>
                    </a:lnL>
                    <a:lnR>
                      <a:noFill/>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sz="900" u="none" strike="noStrike" dirty="0">
                          <a:solidFill>
                            <a:schemeClr val="tx1"/>
                          </a:solidFill>
                          <a:effectLst/>
                        </a:rPr>
                        <a:t>27.03%</a:t>
                      </a:r>
                      <a:endParaRPr lang="en-US" sz="900" b="0" i="0" u="none" strike="noStrike" dirty="0">
                        <a:solidFill>
                          <a:schemeClr val="tx1"/>
                        </a:solidFill>
                        <a:effectLst/>
                        <a:latin typeface="Calibri Light" panose="020F0302020204030204" pitchFamily="34" charset="0"/>
                      </a:endParaRPr>
                    </a:p>
                  </a:txBody>
                  <a:tcPr marL="0" marR="0" marT="0" marB="0" anchor="ctr">
                    <a:lnL>
                      <a:noFill/>
                    </a:lnL>
                    <a:lnR>
                      <a:noFill/>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sz="900" u="none" strike="noStrike" dirty="0">
                          <a:solidFill>
                            <a:schemeClr val="tx1"/>
                          </a:solidFill>
                          <a:effectLst/>
                        </a:rPr>
                        <a:t>73.06%</a:t>
                      </a:r>
                      <a:endParaRPr lang="en-US" sz="900" b="0" i="0" u="none" strike="noStrike" dirty="0">
                        <a:solidFill>
                          <a:schemeClr val="tx1"/>
                        </a:solidFill>
                        <a:effectLst/>
                        <a:latin typeface="Calibri Light" panose="020F0302020204030204" pitchFamily="34" charset="0"/>
                      </a:endParaRPr>
                    </a:p>
                  </a:txBody>
                  <a:tcPr marL="0" marR="0" marT="0" marB="0" anchor="ctr">
                    <a:lnL>
                      <a:noFill/>
                    </a:lnL>
                    <a:lnR>
                      <a:noFill/>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sz="900" u="none" strike="noStrike" dirty="0">
                          <a:solidFill>
                            <a:schemeClr val="tx1"/>
                          </a:solidFill>
                          <a:effectLst/>
                        </a:rPr>
                        <a:t>74.84%</a:t>
                      </a:r>
                      <a:endParaRPr lang="en-US" sz="900" b="0" i="0" u="none" strike="noStrike" dirty="0">
                        <a:solidFill>
                          <a:schemeClr val="tx1"/>
                        </a:solidFill>
                        <a:effectLst/>
                        <a:latin typeface="Calibri Light" panose="020F0302020204030204" pitchFamily="34" charset="0"/>
                      </a:endParaRPr>
                    </a:p>
                  </a:txBody>
                  <a:tcPr marL="0" marR="0" marT="0" marB="0" anchor="ctr">
                    <a:lnL>
                      <a:noFill/>
                    </a:lnL>
                    <a:lnR>
                      <a:noFill/>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sz="900" u="none" strike="noStrike" dirty="0">
                          <a:solidFill>
                            <a:schemeClr val="tx1"/>
                          </a:solidFill>
                          <a:effectLst/>
                        </a:rPr>
                        <a:t>74.76%</a:t>
                      </a:r>
                      <a:endParaRPr lang="en-US" sz="900" b="0" i="0" u="none" strike="noStrike" dirty="0">
                        <a:solidFill>
                          <a:schemeClr val="tx1"/>
                        </a:solidFill>
                        <a:effectLst/>
                        <a:latin typeface="Calibri Light" panose="020F0302020204030204" pitchFamily="34" charset="0"/>
                      </a:endParaRPr>
                    </a:p>
                  </a:txBody>
                  <a:tcPr marL="0" marR="0" marT="0" marB="0" anchor="ctr">
                    <a:lnL>
                      <a:noFill/>
                    </a:lnL>
                    <a:lnR>
                      <a:noFill/>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sz="900" u="none" strike="noStrike" dirty="0">
                          <a:solidFill>
                            <a:schemeClr val="tx1"/>
                          </a:solidFill>
                          <a:effectLst/>
                        </a:rPr>
                        <a:t>75.06%</a:t>
                      </a:r>
                      <a:endParaRPr lang="en-US" sz="900" b="0" i="0" u="none" strike="noStrike" dirty="0">
                        <a:solidFill>
                          <a:schemeClr val="tx1"/>
                        </a:solidFill>
                        <a:effectLst/>
                        <a:latin typeface="Calibri Light" panose="020F0302020204030204" pitchFamily="34" charset="0"/>
                      </a:endParaRPr>
                    </a:p>
                  </a:txBody>
                  <a:tcPr marL="0" marR="0" marT="0" marB="0" anchor="ctr">
                    <a:lnL>
                      <a:noFill/>
                    </a:lnL>
                    <a:lnR w="12700" cap="flat" cmpd="sng" algn="ctr">
                      <a:noFill/>
                      <a:prstDash val="solid"/>
                      <a:round/>
                      <a:headEnd type="none" w="med" len="med"/>
                      <a:tailEnd type="none" w="med" len="med"/>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27"/>
                  </a:ext>
                </a:extLst>
              </a:tr>
            </a:tbl>
          </a:graphicData>
        </a:graphic>
      </p:graphicFrame>
      <p:graphicFrame>
        <p:nvGraphicFramePr>
          <p:cNvPr id="8" name="Chart 7">
            <a:extLst>
              <a:ext uri="{FF2B5EF4-FFF2-40B4-BE49-F238E27FC236}">
                <a16:creationId xmlns:a16="http://schemas.microsoft.com/office/drawing/2014/main" id="{49FFDDCE-E9EE-4AF5-8BD3-4BFE03ACF5D7}"/>
              </a:ext>
            </a:extLst>
          </p:cNvPr>
          <p:cNvGraphicFramePr>
            <a:graphicFrameLocks/>
          </p:cNvGraphicFramePr>
          <p:nvPr/>
        </p:nvGraphicFramePr>
        <p:xfrm>
          <a:off x="378691" y="2078181"/>
          <a:ext cx="5156491" cy="4118507"/>
        </p:xfrm>
        <a:graphic>
          <a:graphicData uri="http://schemas.openxmlformats.org/drawingml/2006/chart">
            <c:chart xmlns:c="http://schemas.openxmlformats.org/drawingml/2006/chart" xmlns:r="http://schemas.openxmlformats.org/officeDocument/2006/relationships" r:id="rId2"/>
          </a:graphicData>
        </a:graphic>
      </p:graphicFrame>
      <p:sp>
        <p:nvSpPr>
          <p:cNvPr id="10" name="Slide Number Placeholder 1">
            <a:extLst>
              <a:ext uri="{FF2B5EF4-FFF2-40B4-BE49-F238E27FC236}">
                <a16:creationId xmlns:a16="http://schemas.microsoft.com/office/drawing/2014/main" id="{DEEA23AD-6B05-4D09-BBC8-C89A9D946FE7}"/>
              </a:ext>
            </a:extLst>
          </p:cNvPr>
          <p:cNvSpPr txBox="1">
            <a:spLocks/>
          </p:cNvSpPr>
          <p:nvPr/>
        </p:nvSpPr>
        <p:spPr>
          <a:xfrm>
            <a:off x="10227423" y="6438336"/>
            <a:ext cx="1964577" cy="275299"/>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sz="1200" dirty="0" err="1">
                <a:solidFill>
                  <a:schemeClr val="accent1">
                    <a:lumMod val="75000"/>
                  </a:schemeClr>
                </a:solidFill>
              </a:rPr>
              <a:t>NewCo</a:t>
            </a:r>
            <a:r>
              <a:rPr lang="en-US" sz="1200" dirty="0">
                <a:solidFill>
                  <a:schemeClr val="accent1">
                    <a:lumMod val="75000"/>
                  </a:schemeClr>
                </a:solidFill>
              </a:rPr>
              <a:t>      |     </a:t>
            </a:r>
            <a:fld id="{263D815A-656D-C942-B550-862E8C0741FD}" type="slidenum">
              <a:rPr lang="en-US" sz="1200" smtClean="0">
                <a:solidFill>
                  <a:schemeClr val="accent1">
                    <a:lumMod val="75000"/>
                  </a:schemeClr>
                </a:solidFill>
              </a:rPr>
              <a:pPr algn="r"/>
              <a:t>10</a:t>
            </a:fld>
            <a:endParaRPr lang="en-US" sz="1200" dirty="0">
              <a:solidFill>
                <a:schemeClr val="accent1">
                  <a:lumMod val="75000"/>
                </a:schemeClr>
              </a:solidFill>
            </a:endParaRPr>
          </a:p>
        </p:txBody>
      </p:sp>
      <p:sp>
        <p:nvSpPr>
          <p:cNvPr id="11" name="TextBox 10">
            <a:extLst>
              <a:ext uri="{FF2B5EF4-FFF2-40B4-BE49-F238E27FC236}">
                <a16:creationId xmlns:a16="http://schemas.microsoft.com/office/drawing/2014/main" id="{0EAFE2E5-FBE7-4A5D-9937-C45686CCCB40}"/>
              </a:ext>
            </a:extLst>
          </p:cNvPr>
          <p:cNvSpPr txBox="1"/>
          <p:nvPr/>
        </p:nvSpPr>
        <p:spPr>
          <a:xfrm>
            <a:off x="473270" y="1165404"/>
            <a:ext cx="4643929" cy="830997"/>
          </a:xfrm>
          <a:prstGeom prst="rect">
            <a:avLst/>
          </a:prstGeom>
          <a:noFill/>
        </p:spPr>
        <p:txBody>
          <a:bodyPr wrap="square" rtlCol="0">
            <a:spAutoFit/>
          </a:bodyPr>
          <a:lstStyle>
            <a:defPPr>
              <a:defRPr lang="en-US"/>
            </a:defPPr>
            <a:lvl1pPr>
              <a:defRPr>
                <a:solidFill>
                  <a:schemeClr val="tx1">
                    <a:lumMod val="50000"/>
                    <a:lumOff val="50000"/>
                  </a:schemeClr>
                </a:solidFill>
                <a:latin typeface="Avenir Next LT Pro" panose="020B0504020202020204" pitchFamily="34" charset="0"/>
              </a:defRPr>
            </a:lvl1pPr>
          </a:lstStyle>
          <a:p>
            <a:r>
              <a:rPr lang="en-US" sz="1200" dirty="0">
                <a:solidFill>
                  <a:schemeClr val="tx1"/>
                </a:solidFill>
                <a:latin typeface="Open Sans" panose="020B0606030504020204" pitchFamily="34" charset="0"/>
                <a:ea typeface="Open Sans" panose="020B0606030504020204" pitchFamily="34" charset="0"/>
                <a:cs typeface="Open Sans" panose="020B0606030504020204" pitchFamily="34" charset="0"/>
              </a:rPr>
              <a:t>[Provide a three-to-five-year outlook of financial variables and key metrics. Important metrics might be number of customers acquired or expected conversion rate. A bottom-up forecast is typically better than a top-down.]</a:t>
            </a:r>
          </a:p>
        </p:txBody>
      </p:sp>
    </p:spTree>
    <p:extLst>
      <p:ext uri="{BB962C8B-B14F-4D97-AF65-F5344CB8AC3E}">
        <p14:creationId xmlns:p14="http://schemas.microsoft.com/office/powerpoint/2010/main" val="2689829696"/>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6" presetClass="entr" presetSubtype="21" fill="hold" nodeType="click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barn(inVertical)">
                                      <p:cBhvr>
                                        <p:cTn id="7"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4" name="Group 33">
            <a:extLst>
              <a:ext uri="{FF2B5EF4-FFF2-40B4-BE49-F238E27FC236}">
                <a16:creationId xmlns:a16="http://schemas.microsoft.com/office/drawing/2014/main" id="{F83A46B0-2227-4936-9350-858D939DDC5C}"/>
              </a:ext>
            </a:extLst>
          </p:cNvPr>
          <p:cNvGrpSpPr/>
          <p:nvPr/>
        </p:nvGrpSpPr>
        <p:grpSpPr>
          <a:xfrm>
            <a:off x="439048" y="3240127"/>
            <a:ext cx="4538990" cy="3154928"/>
            <a:chOff x="2028498" y="2280017"/>
            <a:chExt cx="4538990" cy="3154928"/>
          </a:xfrm>
        </p:grpSpPr>
        <p:grpSp>
          <p:nvGrpSpPr>
            <p:cNvPr id="2" name="Group 1">
              <a:extLst>
                <a:ext uri="{FF2B5EF4-FFF2-40B4-BE49-F238E27FC236}">
                  <a16:creationId xmlns:a16="http://schemas.microsoft.com/office/drawing/2014/main" id="{23B2C244-EB82-4E26-8D5D-1AC0164F7033}"/>
                </a:ext>
              </a:extLst>
            </p:cNvPr>
            <p:cNvGrpSpPr/>
            <p:nvPr/>
          </p:nvGrpSpPr>
          <p:grpSpPr>
            <a:xfrm>
              <a:off x="2215406" y="2280017"/>
              <a:ext cx="4270333" cy="2136340"/>
              <a:chOff x="2006754" y="3295996"/>
              <a:chExt cx="4270333" cy="2136340"/>
            </a:xfrm>
            <a:gradFill>
              <a:gsLst>
                <a:gs pos="0">
                  <a:schemeClr val="accent1"/>
                </a:gs>
                <a:gs pos="100000">
                  <a:schemeClr val="accent2"/>
                </a:gs>
              </a:gsLst>
              <a:lin ang="5400000" scaled="1"/>
            </a:gradFill>
          </p:grpSpPr>
          <p:sp>
            <p:nvSpPr>
              <p:cNvPr id="3" name="Rectangle: Rounded Corners 2">
                <a:extLst>
                  <a:ext uri="{FF2B5EF4-FFF2-40B4-BE49-F238E27FC236}">
                    <a16:creationId xmlns:a16="http://schemas.microsoft.com/office/drawing/2014/main" id="{178DA657-51B6-4D4A-B7BF-1A58464AAEAF}"/>
                  </a:ext>
                </a:extLst>
              </p:cNvPr>
              <p:cNvSpPr/>
              <p:nvPr/>
            </p:nvSpPr>
            <p:spPr>
              <a:xfrm rot="10800000">
                <a:off x="2006754" y="4444978"/>
                <a:ext cx="779476" cy="98735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solidFill>
                    <a:schemeClr val="bg1"/>
                  </a:solidFill>
                </a:endParaRPr>
              </a:p>
            </p:txBody>
          </p:sp>
          <p:sp>
            <p:nvSpPr>
              <p:cNvPr id="4" name="Rectangle: Rounded Corners 3">
                <a:extLst>
                  <a:ext uri="{FF2B5EF4-FFF2-40B4-BE49-F238E27FC236}">
                    <a16:creationId xmlns:a16="http://schemas.microsoft.com/office/drawing/2014/main" id="{8CE0C0C7-A54A-413E-A45F-58032C1D2FED}"/>
                  </a:ext>
                </a:extLst>
              </p:cNvPr>
              <p:cNvSpPr/>
              <p:nvPr/>
            </p:nvSpPr>
            <p:spPr>
              <a:xfrm rot="10800000">
                <a:off x="3170373" y="4576744"/>
                <a:ext cx="779476" cy="85559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solidFill>
                    <a:schemeClr val="bg1"/>
                  </a:solidFill>
                </a:endParaRPr>
              </a:p>
            </p:txBody>
          </p:sp>
          <p:sp>
            <p:nvSpPr>
              <p:cNvPr id="5" name="Rectangle: Rounded Corners 4">
                <a:extLst>
                  <a:ext uri="{FF2B5EF4-FFF2-40B4-BE49-F238E27FC236}">
                    <a16:creationId xmlns:a16="http://schemas.microsoft.com/office/drawing/2014/main" id="{145F70DC-5AED-4AE6-8A45-426A5EEEF8CE}"/>
                  </a:ext>
                </a:extLst>
              </p:cNvPr>
              <p:cNvSpPr/>
              <p:nvPr/>
            </p:nvSpPr>
            <p:spPr>
              <a:xfrm rot="10800000">
                <a:off x="4333992" y="5386614"/>
                <a:ext cx="779476" cy="457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solidFill>
                    <a:schemeClr val="bg1"/>
                  </a:solidFill>
                </a:endParaRPr>
              </a:p>
            </p:txBody>
          </p:sp>
          <p:sp>
            <p:nvSpPr>
              <p:cNvPr id="6" name="Rectangle: Rounded Corners 5">
                <a:extLst>
                  <a:ext uri="{FF2B5EF4-FFF2-40B4-BE49-F238E27FC236}">
                    <a16:creationId xmlns:a16="http://schemas.microsoft.com/office/drawing/2014/main" id="{4F85B279-2950-4977-B956-7B1CAF319C65}"/>
                  </a:ext>
                </a:extLst>
              </p:cNvPr>
              <p:cNvSpPr/>
              <p:nvPr/>
            </p:nvSpPr>
            <p:spPr>
              <a:xfrm rot="10800000">
                <a:off x="5497611" y="3295996"/>
                <a:ext cx="779476" cy="213633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solidFill>
                    <a:schemeClr val="bg1"/>
                  </a:solidFill>
                </a:endParaRPr>
              </a:p>
            </p:txBody>
          </p:sp>
        </p:grpSp>
        <p:sp>
          <p:nvSpPr>
            <p:cNvPr id="10" name="TextBox 9">
              <a:extLst>
                <a:ext uri="{FF2B5EF4-FFF2-40B4-BE49-F238E27FC236}">
                  <a16:creationId xmlns:a16="http://schemas.microsoft.com/office/drawing/2014/main" id="{8F5B83C8-335E-4620-94A9-3073EB88FBB1}"/>
                </a:ext>
              </a:extLst>
            </p:cNvPr>
            <p:cNvSpPr txBox="1"/>
            <p:nvPr/>
          </p:nvSpPr>
          <p:spPr>
            <a:xfrm>
              <a:off x="2216150" y="3759200"/>
              <a:ext cx="779463" cy="338138"/>
            </a:xfrm>
            <a:prstGeom prst="rect">
              <a:avLst/>
            </a:prstGeom>
            <a:noFill/>
          </p:spPr>
          <p:txBody>
            <a:bodyPr>
              <a:spAutoFit/>
            </a:bodyPr>
            <a:lstStyle/>
            <a:p>
              <a:pPr algn="ctr" eaLnBrk="1" fontAlgn="auto" hangingPunct="1">
                <a:spcBef>
                  <a:spcPts val="0"/>
                </a:spcBef>
                <a:spcAft>
                  <a:spcPts val="0"/>
                </a:spcAft>
                <a:defRPr/>
              </a:pPr>
              <a:r>
                <a:rPr lang="en-US" sz="1600" dirty="0">
                  <a:solidFill>
                    <a:schemeClr val="bg1"/>
                  </a:solidFill>
                  <a:latin typeface="+mj-lt"/>
                </a:rPr>
                <a:t>24%</a:t>
              </a:r>
            </a:p>
          </p:txBody>
        </p:sp>
        <p:sp>
          <p:nvSpPr>
            <p:cNvPr id="11" name="TextBox 10">
              <a:extLst>
                <a:ext uri="{FF2B5EF4-FFF2-40B4-BE49-F238E27FC236}">
                  <a16:creationId xmlns:a16="http://schemas.microsoft.com/office/drawing/2014/main" id="{D3E0F591-0B5C-4C58-B457-6ABB6A6494B0}"/>
                </a:ext>
              </a:extLst>
            </p:cNvPr>
            <p:cNvSpPr txBox="1"/>
            <p:nvPr/>
          </p:nvSpPr>
          <p:spPr>
            <a:xfrm>
              <a:off x="3379788" y="3759200"/>
              <a:ext cx="779462" cy="338138"/>
            </a:xfrm>
            <a:prstGeom prst="rect">
              <a:avLst/>
            </a:prstGeom>
            <a:noFill/>
          </p:spPr>
          <p:txBody>
            <a:bodyPr>
              <a:spAutoFit/>
            </a:bodyPr>
            <a:lstStyle/>
            <a:p>
              <a:pPr algn="ctr" eaLnBrk="1" fontAlgn="auto" hangingPunct="1">
                <a:spcBef>
                  <a:spcPts val="0"/>
                </a:spcBef>
                <a:spcAft>
                  <a:spcPts val="0"/>
                </a:spcAft>
                <a:defRPr/>
              </a:pPr>
              <a:r>
                <a:rPr lang="en-US" sz="1600" dirty="0">
                  <a:solidFill>
                    <a:schemeClr val="bg1"/>
                  </a:solidFill>
                  <a:latin typeface="+mj-lt"/>
                </a:rPr>
                <a:t>17%</a:t>
              </a:r>
            </a:p>
          </p:txBody>
        </p:sp>
        <p:sp>
          <p:nvSpPr>
            <p:cNvPr id="12" name="TextBox 11">
              <a:extLst>
                <a:ext uri="{FF2B5EF4-FFF2-40B4-BE49-F238E27FC236}">
                  <a16:creationId xmlns:a16="http://schemas.microsoft.com/office/drawing/2014/main" id="{3622F030-70C2-41C2-9640-3D7176EA917C}"/>
                </a:ext>
              </a:extLst>
            </p:cNvPr>
            <p:cNvSpPr txBox="1"/>
            <p:nvPr/>
          </p:nvSpPr>
          <p:spPr>
            <a:xfrm>
              <a:off x="4543425" y="3759200"/>
              <a:ext cx="779463" cy="338138"/>
            </a:xfrm>
            <a:prstGeom prst="rect">
              <a:avLst/>
            </a:prstGeom>
            <a:noFill/>
          </p:spPr>
          <p:txBody>
            <a:bodyPr>
              <a:spAutoFit/>
            </a:bodyPr>
            <a:lstStyle/>
            <a:p>
              <a:pPr algn="ctr" eaLnBrk="1" fontAlgn="auto" hangingPunct="1">
                <a:spcBef>
                  <a:spcPts val="0"/>
                </a:spcBef>
                <a:spcAft>
                  <a:spcPts val="0"/>
                </a:spcAft>
                <a:defRPr/>
              </a:pPr>
              <a:r>
                <a:rPr lang="en-US" sz="1600" dirty="0">
                  <a:latin typeface="+mj-lt"/>
                </a:rPr>
                <a:t>0%</a:t>
              </a:r>
            </a:p>
          </p:txBody>
        </p:sp>
        <p:sp>
          <p:nvSpPr>
            <p:cNvPr id="13" name="TextBox 12">
              <a:extLst>
                <a:ext uri="{FF2B5EF4-FFF2-40B4-BE49-F238E27FC236}">
                  <a16:creationId xmlns:a16="http://schemas.microsoft.com/office/drawing/2014/main" id="{7281CB6F-9A4B-4D8E-B120-DCABE756D6AE}"/>
                </a:ext>
              </a:extLst>
            </p:cNvPr>
            <p:cNvSpPr txBox="1"/>
            <p:nvPr/>
          </p:nvSpPr>
          <p:spPr>
            <a:xfrm>
              <a:off x="5705475" y="3759200"/>
              <a:ext cx="781050" cy="338138"/>
            </a:xfrm>
            <a:prstGeom prst="rect">
              <a:avLst/>
            </a:prstGeom>
            <a:noFill/>
          </p:spPr>
          <p:txBody>
            <a:bodyPr>
              <a:spAutoFit/>
            </a:bodyPr>
            <a:lstStyle/>
            <a:p>
              <a:pPr algn="ctr" eaLnBrk="1" fontAlgn="auto" hangingPunct="1">
                <a:spcBef>
                  <a:spcPts val="0"/>
                </a:spcBef>
                <a:spcAft>
                  <a:spcPts val="0"/>
                </a:spcAft>
                <a:defRPr/>
              </a:pPr>
              <a:r>
                <a:rPr lang="en-US" sz="1600" dirty="0">
                  <a:solidFill>
                    <a:schemeClr val="bg1"/>
                  </a:solidFill>
                  <a:latin typeface="+mj-lt"/>
                </a:rPr>
                <a:t>59%</a:t>
              </a:r>
            </a:p>
          </p:txBody>
        </p:sp>
        <p:cxnSp>
          <p:nvCxnSpPr>
            <p:cNvPr id="17" name="Straight Connector 16">
              <a:extLst>
                <a:ext uri="{FF2B5EF4-FFF2-40B4-BE49-F238E27FC236}">
                  <a16:creationId xmlns:a16="http://schemas.microsoft.com/office/drawing/2014/main" id="{2F0D96B6-EA27-4455-950F-BF90D0A71A6D}"/>
                </a:ext>
              </a:extLst>
            </p:cNvPr>
            <p:cNvCxnSpPr>
              <a:cxnSpLocks/>
              <a:stCxn id="18" idx="6"/>
              <a:endCxn id="21" idx="6"/>
            </p:cNvCxnSpPr>
            <p:nvPr/>
          </p:nvCxnSpPr>
          <p:spPr>
            <a:xfrm>
              <a:off x="2670175" y="4756944"/>
              <a:ext cx="3490913" cy="0"/>
            </a:xfrm>
            <a:prstGeom prst="line">
              <a:avLst/>
            </a:prstGeom>
            <a:ln w="12700">
              <a:solidFill>
                <a:schemeClr val="tx1">
                  <a:lumMod val="40000"/>
                  <a:lumOff val="60000"/>
                </a:schemeClr>
              </a:solidFill>
              <a:prstDash val="sysDash"/>
            </a:ln>
          </p:spPr>
          <p:style>
            <a:lnRef idx="1">
              <a:schemeClr val="accent1"/>
            </a:lnRef>
            <a:fillRef idx="0">
              <a:schemeClr val="accent1"/>
            </a:fillRef>
            <a:effectRef idx="0">
              <a:schemeClr val="accent1"/>
            </a:effectRef>
            <a:fontRef idx="minor">
              <a:schemeClr val="tx1"/>
            </a:fontRef>
          </p:style>
        </p:cxnSp>
        <p:sp>
          <p:nvSpPr>
            <p:cNvPr id="18" name="Oval 17">
              <a:extLst>
                <a:ext uri="{FF2B5EF4-FFF2-40B4-BE49-F238E27FC236}">
                  <a16:creationId xmlns:a16="http://schemas.microsoft.com/office/drawing/2014/main" id="{2325F0BF-D46B-4E3C-8AAC-D0F30E30B056}"/>
                </a:ext>
              </a:extLst>
            </p:cNvPr>
            <p:cNvSpPr/>
            <p:nvPr/>
          </p:nvSpPr>
          <p:spPr>
            <a:xfrm>
              <a:off x="2540000" y="4691063"/>
              <a:ext cx="130175" cy="131762"/>
            </a:xfrm>
            <a:prstGeom prst="ellipse">
              <a:avLst/>
            </a:prstGeom>
            <a:gradFill>
              <a:gsLst>
                <a:gs pos="0">
                  <a:schemeClr val="accent1"/>
                </a:gs>
                <a:gs pos="100000">
                  <a:schemeClr val="accent2"/>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solidFill>
                  <a:schemeClr val="tx1"/>
                </a:solidFill>
              </a:endParaRPr>
            </a:p>
          </p:txBody>
        </p:sp>
        <p:sp>
          <p:nvSpPr>
            <p:cNvPr id="19" name="Oval 18">
              <a:extLst>
                <a:ext uri="{FF2B5EF4-FFF2-40B4-BE49-F238E27FC236}">
                  <a16:creationId xmlns:a16="http://schemas.microsoft.com/office/drawing/2014/main" id="{A40B9783-7F29-406F-9E48-E7C9FEEE05EB}"/>
                </a:ext>
              </a:extLst>
            </p:cNvPr>
            <p:cNvSpPr/>
            <p:nvPr/>
          </p:nvSpPr>
          <p:spPr>
            <a:xfrm>
              <a:off x="3703638" y="4691063"/>
              <a:ext cx="130175" cy="131762"/>
            </a:xfrm>
            <a:prstGeom prst="ellipse">
              <a:avLst/>
            </a:prstGeom>
            <a:gradFill>
              <a:gsLst>
                <a:gs pos="0">
                  <a:schemeClr val="accent1"/>
                </a:gs>
                <a:gs pos="100000">
                  <a:schemeClr val="accent2"/>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solidFill>
                  <a:schemeClr val="tx1"/>
                </a:solidFill>
              </a:endParaRPr>
            </a:p>
          </p:txBody>
        </p:sp>
        <p:sp>
          <p:nvSpPr>
            <p:cNvPr id="20" name="Oval 19">
              <a:extLst>
                <a:ext uri="{FF2B5EF4-FFF2-40B4-BE49-F238E27FC236}">
                  <a16:creationId xmlns:a16="http://schemas.microsoft.com/office/drawing/2014/main" id="{C525D992-D938-4F99-990D-FAE31D57BE2B}"/>
                </a:ext>
              </a:extLst>
            </p:cNvPr>
            <p:cNvSpPr/>
            <p:nvPr/>
          </p:nvSpPr>
          <p:spPr>
            <a:xfrm>
              <a:off x="4867275" y="4691063"/>
              <a:ext cx="130175" cy="131762"/>
            </a:xfrm>
            <a:prstGeom prst="ellipse">
              <a:avLst/>
            </a:prstGeom>
            <a:gradFill>
              <a:gsLst>
                <a:gs pos="0">
                  <a:schemeClr val="accent1"/>
                </a:gs>
                <a:gs pos="100000">
                  <a:schemeClr val="accent2"/>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solidFill>
                  <a:schemeClr val="tx1"/>
                </a:solidFill>
              </a:endParaRPr>
            </a:p>
          </p:txBody>
        </p:sp>
        <p:sp>
          <p:nvSpPr>
            <p:cNvPr id="21" name="Oval 20">
              <a:extLst>
                <a:ext uri="{FF2B5EF4-FFF2-40B4-BE49-F238E27FC236}">
                  <a16:creationId xmlns:a16="http://schemas.microsoft.com/office/drawing/2014/main" id="{91024881-788F-4C7D-BA9D-AA0605EB06F7}"/>
                </a:ext>
              </a:extLst>
            </p:cNvPr>
            <p:cNvSpPr/>
            <p:nvPr/>
          </p:nvSpPr>
          <p:spPr>
            <a:xfrm>
              <a:off x="6030913" y="4691063"/>
              <a:ext cx="130175" cy="131762"/>
            </a:xfrm>
            <a:prstGeom prst="ellipse">
              <a:avLst/>
            </a:prstGeom>
            <a:gradFill>
              <a:gsLst>
                <a:gs pos="0">
                  <a:schemeClr val="accent1"/>
                </a:gs>
                <a:gs pos="100000">
                  <a:schemeClr val="accent2"/>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solidFill>
                  <a:schemeClr val="tx1"/>
                </a:solidFill>
              </a:endParaRPr>
            </a:p>
          </p:txBody>
        </p:sp>
        <p:sp>
          <p:nvSpPr>
            <p:cNvPr id="25" name="TextBox 24">
              <a:extLst>
                <a:ext uri="{FF2B5EF4-FFF2-40B4-BE49-F238E27FC236}">
                  <a16:creationId xmlns:a16="http://schemas.microsoft.com/office/drawing/2014/main" id="{82FAD072-4736-4A23-ABCA-C4173EB1ACCC}"/>
                </a:ext>
              </a:extLst>
            </p:cNvPr>
            <p:cNvSpPr txBox="1"/>
            <p:nvPr/>
          </p:nvSpPr>
          <p:spPr>
            <a:xfrm>
              <a:off x="2028498" y="4911725"/>
              <a:ext cx="1048078" cy="523220"/>
            </a:xfrm>
            <a:prstGeom prst="rect">
              <a:avLst/>
            </a:prstGeom>
            <a:noFill/>
          </p:spPr>
          <p:txBody>
            <a:bodyPr wrap="square">
              <a:spAutoFit/>
            </a:bodyPr>
            <a:lstStyle/>
            <a:p>
              <a:pPr algn="ctr" eaLnBrk="1" fontAlgn="auto" hangingPunct="1">
                <a:spcBef>
                  <a:spcPts val="0"/>
                </a:spcBef>
                <a:spcAft>
                  <a:spcPts val="0"/>
                </a:spcAft>
                <a:defRPr/>
              </a:pPr>
              <a:r>
                <a:rPr lang="en-US" sz="1400" dirty="0">
                  <a:solidFill>
                    <a:schemeClr val="tx2"/>
                  </a:solidFill>
                  <a:latin typeface="+mj-lt"/>
                </a:rPr>
                <a:t>Start-up Expense</a:t>
              </a:r>
            </a:p>
          </p:txBody>
        </p:sp>
        <p:sp>
          <p:nvSpPr>
            <p:cNvPr id="26" name="TextBox 25">
              <a:extLst>
                <a:ext uri="{FF2B5EF4-FFF2-40B4-BE49-F238E27FC236}">
                  <a16:creationId xmlns:a16="http://schemas.microsoft.com/office/drawing/2014/main" id="{130F5F7D-96F0-4D32-8A94-30DB21CE26E5}"/>
                </a:ext>
              </a:extLst>
            </p:cNvPr>
            <p:cNvSpPr txBox="1"/>
            <p:nvPr/>
          </p:nvSpPr>
          <p:spPr>
            <a:xfrm>
              <a:off x="3192135" y="4911725"/>
              <a:ext cx="1163637" cy="523220"/>
            </a:xfrm>
            <a:prstGeom prst="rect">
              <a:avLst/>
            </a:prstGeom>
            <a:noFill/>
          </p:spPr>
          <p:txBody>
            <a:bodyPr wrap="square">
              <a:spAutoFit/>
            </a:bodyPr>
            <a:lstStyle/>
            <a:p>
              <a:pPr algn="ctr" eaLnBrk="1" fontAlgn="auto" hangingPunct="1">
                <a:spcBef>
                  <a:spcPts val="0"/>
                </a:spcBef>
                <a:spcAft>
                  <a:spcPts val="0"/>
                </a:spcAft>
                <a:defRPr/>
              </a:pPr>
              <a:r>
                <a:rPr lang="en-US" sz="1400" dirty="0">
                  <a:solidFill>
                    <a:schemeClr val="tx2"/>
                  </a:solidFill>
                  <a:latin typeface="+mj-lt"/>
                </a:rPr>
                <a:t>Long-term Assets</a:t>
              </a:r>
            </a:p>
          </p:txBody>
        </p:sp>
        <p:sp>
          <p:nvSpPr>
            <p:cNvPr id="27" name="TextBox 26">
              <a:extLst>
                <a:ext uri="{FF2B5EF4-FFF2-40B4-BE49-F238E27FC236}">
                  <a16:creationId xmlns:a16="http://schemas.microsoft.com/office/drawing/2014/main" id="{CE0AC97C-D080-4C12-8024-6C1B49504A50}"/>
                </a:ext>
              </a:extLst>
            </p:cNvPr>
            <p:cNvSpPr txBox="1"/>
            <p:nvPr/>
          </p:nvSpPr>
          <p:spPr>
            <a:xfrm>
              <a:off x="4355773" y="4911725"/>
              <a:ext cx="1163636" cy="307777"/>
            </a:xfrm>
            <a:prstGeom prst="rect">
              <a:avLst/>
            </a:prstGeom>
            <a:noFill/>
          </p:spPr>
          <p:txBody>
            <a:bodyPr wrap="square">
              <a:spAutoFit/>
            </a:bodyPr>
            <a:lstStyle/>
            <a:p>
              <a:pPr algn="ctr" eaLnBrk="1" fontAlgn="auto" hangingPunct="1">
                <a:spcBef>
                  <a:spcPts val="0"/>
                </a:spcBef>
                <a:spcAft>
                  <a:spcPts val="0"/>
                </a:spcAft>
                <a:defRPr/>
              </a:pPr>
              <a:r>
                <a:rPr lang="en-US" sz="1400" dirty="0">
                  <a:solidFill>
                    <a:schemeClr val="tx2"/>
                  </a:solidFill>
                  <a:latin typeface="+mj-lt"/>
                </a:rPr>
                <a:t>Inventory</a:t>
              </a:r>
            </a:p>
          </p:txBody>
        </p:sp>
        <p:sp>
          <p:nvSpPr>
            <p:cNvPr id="28" name="TextBox 27">
              <a:extLst>
                <a:ext uri="{FF2B5EF4-FFF2-40B4-BE49-F238E27FC236}">
                  <a16:creationId xmlns:a16="http://schemas.microsoft.com/office/drawing/2014/main" id="{583026CD-9849-4EF1-9FB5-FA00A5CF1DC4}"/>
                </a:ext>
              </a:extLst>
            </p:cNvPr>
            <p:cNvSpPr txBox="1"/>
            <p:nvPr/>
          </p:nvSpPr>
          <p:spPr>
            <a:xfrm>
              <a:off x="5624513" y="4911725"/>
              <a:ext cx="942975" cy="523220"/>
            </a:xfrm>
            <a:prstGeom prst="rect">
              <a:avLst/>
            </a:prstGeom>
            <a:noFill/>
          </p:spPr>
          <p:txBody>
            <a:bodyPr>
              <a:spAutoFit/>
            </a:bodyPr>
            <a:lstStyle/>
            <a:p>
              <a:pPr algn="ctr" eaLnBrk="1" fontAlgn="auto" hangingPunct="1">
                <a:spcBef>
                  <a:spcPts val="0"/>
                </a:spcBef>
                <a:spcAft>
                  <a:spcPts val="0"/>
                </a:spcAft>
                <a:defRPr/>
              </a:pPr>
              <a:r>
                <a:rPr lang="en-US" sz="1400" dirty="0">
                  <a:solidFill>
                    <a:schemeClr val="tx2"/>
                  </a:solidFill>
                  <a:latin typeface="+mj-lt"/>
                </a:rPr>
                <a:t>Working Capital</a:t>
              </a:r>
            </a:p>
          </p:txBody>
        </p:sp>
      </p:grpSp>
      <p:sp>
        <p:nvSpPr>
          <p:cNvPr id="32" name="Rectangle 31">
            <a:extLst>
              <a:ext uri="{FF2B5EF4-FFF2-40B4-BE49-F238E27FC236}">
                <a16:creationId xmlns:a16="http://schemas.microsoft.com/office/drawing/2014/main" id="{714C6D08-5184-4057-B3E5-296F5C1016E6}"/>
              </a:ext>
            </a:extLst>
          </p:cNvPr>
          <p:cNvSpPr>
            <a:spLocks noChangeArrowheads="1"/>
          </p:cNvSpPr>
          <p:nvPr/>
        </p:nvSpPr>
        <p:spPr bwMode="auto">
          <a:xfrm>
            <a:off x="1206023" y="2968139"/>
            <a:ext cx="2833266" cy="4267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Poppins Light" panose="00000400000000000000" pitchFamily="2" charset="0"/>
              </a:defRPr>
            </a:lvl1pPr>
            <a:lvl2pPr marL="742950" indent="-285750">
              <a:defRPr>
                <a:solidFill>
                  <a:schemeClr val="tx1"/>
                </a:solidFill>
                <a:latin typeface="Poppins Light" panose="00000400000000000000" pitchFamily="2" charset="0"/>
              </a:defRPr>
            </a:lvl2pPr>
            <a:lvl3pPr marL="1143000" indent="-228600">
              <a:defRPr>
                <a:solidFill>
                  <a:schemeClr val="tx1"/>
                </a:solidFill>
                <a:latin typeface="Poppins Light" panose="00000400000000000000" pitchFamily="2" charset="0"/>
              </a:defRPr>
            </a:lvl3pPr>
            <a:lvl4pPr marL="1600200" indent="-228600">
              <a:defRPr>
                <a:solidFill>
                  <a:schemeClr val="tx1"/>
                </a:solidFill>
                <a:latin typeface="Poppins Light" panose="00000400000000000000" pitchFamily="2" charset="0"/>
              </a:defRPr>
            </a:lvl4pPr>
            <a:lvl5pPr marL="2057400" indent="-228600">
              <a:defRPr>
                <a:solidFill>
                  <a:schemeClr val="tx1"/>
                </a:solidFill>
                <a:latin typeface="Poppins Light" panose="00000400000000000000" pitchFamily="2" charset="0"/>
              </a:defRPr>
            </a:lvl5pPr>
            <a:lvl6pPr marL="2514600" indent="-228600" fontAlgn="base">
              <a:spcBef>
                <a:spcPct val="0"/>
              </a:spcBef>
              <a:spcAft>
                <a:spcPct val="0"/>
              </a:spcAft>
              <a:defRPr>
                <a:solidFill>
                  <a:schemeClr val="tx1"/>
                </a:solidFill>
                <a:latin typeface="Poppins Light" panose="00000400000000000000" pitchFamily="2" charset="0"/>
              </a:defRPr>
            </a:lvl6pPr>
            <a:lvl7pPr marL="2971800" indent="-228600" fontAlgn="base">
              <a:spcBef>
                <a:spcPct val="0"/>
              </a:spcBef>
              <a:spcAft>
                <a:spcPct val="0"/>
              </a:spcAft>
              <a:defRPr>
                <a:solidFill>
                  <a:schemeClr val="tx1"/>
                </a:solidFill>
                <a:latin typeface="Poppins Light" panose="00000400000000000000" pitchFamily="2" charset="0"/>
              </a:defRPr>
            </a:lvl7pPr>
            <a:lvl8pPr marL="3429000" indent="-228600" fontAlgn="base">
              <a:spcBef>
                <a:spcPct val="0"/>
              </a:spcBef>
              <a:spcAft>
                <a:spcPct val="0"/>
              </a:spcAft>
              <a:defRPr>
                <a:solidFill>
                  <a:schemeClr val="tx1"/>
                </a:solidFill>
                <a:latin typeface="Poppins Light" panose="00000400000000000000" pitchFamily="2" charset="0"/>
              </a:defRPr>
            </a:lvl8pPr>
            <a:lvl9pPr marL="3886200" indent="-228600" fontAlgn="base">
              <a:spcBef>
                <a:spcPct val="0"/>
              </a:spcBef>
              <a:spcAft>
                <a:spcPct val="0"/>
              </a:spcAft>
              <a:defRPr>
                <a:solidFill>
                  <a:schemeClr val="tx1"/>
                </a:solidFill>
                <a:latin typeface="Poppins Light" panose="00000400000000000000" pitchFamily="2" charset="0"/>
              </a:defRPr>
            </a:lvl9pPr>
          </a:lstStyle>
          <a:p>
            <a:pPr algn="ctr" eaLnBrk="1" hangingPunct="1">
              <a:lnSpc>
                <a:spcPct val="150000"/>
              </a:lnSpc>
            </a:pPr>
            <a:r>
              <a:rPr lang="en-US" altLang="en-US" sz="1600" dirty="0">
                <a:latin typeface="+mj-lt"/>
              </a:rPr>
              <a:t>Use of Funding</a:t>
            </a:r>
          </a:p>
        </p:txBody>
      </p:sp>
      <p:grpSp>
        <p:nvGrpSpPr>
          <p:cNvPr id="39" name="Group 38">
            <a:extLst>
              <a:ext uri="{FF2B5EF4-FFF2-40B4-BE49-F238E27FC236}">
                <a16:creationId xmlns:a16="http://schemas.microsoft.com/office/drawing/2014/main" id="{7AB0B9F5-ABE1-4A99-B483-19806785C1FF}"/>
              </a:ext>
            </a:extLst>
          </p:cNvPr>
          <p:cNvGrpSpPr>
            <a:grpSpLocks/>
          </p:cNvGrpSpPr>
          <p:nvPr/>
        </p:nvGrpSpPr>
        <p:grpSpPr bwMode="auto">
          <a:xfrm>
            <a:off x="2216528" y="511796"/>
            <a:ext cx="7758944" cy="690645"/>
            <a:chOff x="2116158" y="564369"/>
            <a:chExt cx="7759761" cy="690167"/>
          </a:xfrm>
        </p:grpSpPr>
        <p:sp>
          <p:nvSpPr>
            <p:cNvPr id="40" name="TextBox 39">
              <a:extLst>
                <a:ext uri="{FF2B5EF4-FFF2-40B4-BE49-F238E27FC236}">
                  <a16:creationId xmlns:a16="http://schemas.microsoft.com/office/drawing/2014/main" id="{536D986C-43E5-4DDF-BF97-AB185CA7539F}"/>
                </a:ext>
              </a:extLst>
            </p:cNvPr>
            <p:cNvSpPr txBox="1"/>
            <p:nvPr/>
          </p:nvSpPr>
          <p:spPr>
            <a:xfrm>
              <a:off x="2116158" y="564369"/>
              <a:ext cx="7759761" cy="584370"/>
            </a:xfrm>
            <a:prstGeom prst="rect">
              <a:avLst/>
            </a:prstGeom>
            <a:noFill/>
          </p:spPr>
          <p:txBody>
            <a:bodyPr wrap="square">
              <a:spAutoFit/>
            </a:bodyPr>
            <a:lstStyle/>
            <a:p>
              <a:pPr algn="ctr">
                <a:defRPr/>
              </a:pPr>
              <a:r>
                <a:rPr lang="en-US" sz="3200" dirty="0">
                  <a:solidFill>
                    <a:schemeClr val="tx2"/>
                  </a:solidFill>
                  <a:latin typeface="+mj-lt"/>
                </a:rPr>
                <a:t>Status, Traction, Timeline &amp; Use of Funds</a:t>
              </a:r>
            </a:p>
          </p:txBody>
        </p:sp>
        <p:cxnSp>
          <p:nvCxnSpPr>
            <p:cNvPr id="42" name="Straight Connector 41">
              <a:extLst>
                <a:ext uri="{FF2B5EF4-FFF2-40B4-BE49-F238E27FC236}">
                  <a16:creationId xmlns:a16="http://schemas.microsoft.com/office/drawing/2014/main" id="{EEA20A29-C930-478C-95B5-2EE62753D81F}"/>
                </a:ext>
              </a:extLst>
            </p:cNvPr>
            <p:cNvCxnSpPr>
              <a:cxnSpLocks/>
            </p:cNvCxnSpPr>
            <p:nvPr/>
          </p:nvCxnSpPr>
          <p:spPr>
            <a:xfrm flipH="1">
              <a:off x="5762590" y="1254536"/>
              <a:ext cx="666820" cy="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grpSp>
      <p:graphicFrame>
        <p:nvGraphicFramePr>
          <p:cNvPr id="35" name="Table 34">
            <a:extLst>
              <a:ext uri="{FF2B5EF4-FFF2-40B4-BE49-F238E27FC236}">
                <a16:creationId xmlns:a16="http://schemas.microsoft.com/office/drawing/2014/main" id="{47E2ED0C-7DE6-43D8-9880-7B68B2D6F55C}"/>
              </a:ext>
            </a:extLst>
          </p:cNvPr>
          <p:cNvGraphicFramePr>
            <a:graphicFrameLocks noGrp="1"/>
          </p:cNvGraphicFramePr>
          <p:nvPr/>
        </p:nvGraphicFramePr>
        <p:xfrm>
          <a:off x="6576175" y="1454104"/>
          <a:ext cx="4599296" cy="4948804"/>
        </p:xfrm>
        <a:graphic>
          <a:graphicData uri="http://schemas.openxmlformats.org/drawingml/2006/table">
            <a:tbl>
              <a:tblPr>
                <a:tableStyleId>{8799B23B-EC83-4686-B30A-512413B5E67A}</a:tableStyleId>
              </a:tblPr>
              <a:tblGrid>
                <a:gridCol w="2888295">
                  <a:extLst>
                    <a:ext uri="{9D8B030D-6E8A-4147-A177-3AD203B41FA5}">
                      <a16:colId xmlns:a16="http://schemas.microsoft.com/office/drawing/2014/main" val="20000"/>
                    </a:ext>
                  </a:extLst>
                </a:gridCol>
                <a:gridCol w="1711001">
                  <a:extLst>
                    <a:ext uri="{9D8B030D-6E8A-4147-A177-3AD203B41FA5}">
                      <a16:colId xmlns:a16="http://schemas.microsoft.com/office/drawing/2014/main" val="20001"/>
                    </a:ext>
                  </a:extLst>
                </a:gridCol>
              </a:tblGrid>
              <a:tr h="343244">
                <a:tc gridSpan="2">
                  <a:txBody>
                    <a:bodyPr/>
                    <a:lstStyle/>
                    <a:p>
                      <a:pPr algn="ctr" fontAlgn="ctr"/>
                      <a:r>
                        <a:rPr lang="en-US" sz="1600" b="1" u="none" strike="noStrike" dirty="0">
                          <a:solidFill>
                            <a:schemeClr val="bg1"/>
                          </a:solidFill>
                          <a:effectLst/>
                          <a:latin typeface="+mj-lt"/>
                        </a:rPr>
                        <a:t>Use Of Start-up Funding</a:t>
                      </a:r>
                      <a:endParaRPr lang="en-US" sz="1600" b="1" i="0" u="none" strike="noStrike" dirty="0">
                        <a:solidFill>
                          <a:schemeClr val="bg1"/>
                        </a:solidFill>
                        <a:effectLst/>
                        <a:latin typeface="+mj-lt"/>
                      </a:endParaRP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2"/>
                    </a:solidFill>
                  </a:tcPr>
                </a:tc>
                <a:tc hMerge="1">
                  <a:txBody>
                    <a:bodyPr/>
                    <a:lstStyle/>
                    <a:p>
                      <a:endParaRPr lang="en-US"/>
                    </a:p>
                  </a:txBody>
                  <a:tcPr/>
                </a:tc>
                <a:extLst>
                  <a:ext uri="{0D108BD9-81ED-4DB2-BD59-A6C34878D82A}">
                    <a16:rowId xmlns:a16="http://schemas.microsoft.com/office/drawing/2014/main" val="10000"/>
                  </a:ext>
                </a:extLst>
              </a:tr>
              <a:tr h="235162">
                <a:tc gridSpan="2">
                  <a:txBody>
                    <a:bodyPr/>
                    <a:lstStyle/>
                    <a:p>
                      <a:pPr algn="ctr" fontAlgn="ctr"/>
                      <a:r>
                        <a:rPr lang="en-US" sz="1200" b="0" u="none" strike="noStrike" dirty="0">
                          <a:solidFill>
                            <a:schemeClr val="accent2"/>
                          </a:solidFill>
                          <a:effectLst/>
                          <a:latin typeface="+mj-lt"/>
                        </a:rPr>
                        <a:t>Expenses</a:t>
                      </a:r>
                      <a:endParaRPr lang="en-US" sz="1200" b="0" i="0" u="none" strike="noStrike" dirty="0">
                        <a:solidFill>
                          <a:schemeClr val="accent2"/>
                        </a:solidFill>
                        <a:effectLst/>
                        <a:latin typeface="+mj-lt"/>
                      </a:endParaRP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hMerge="1">
                  <a:txBody>
                    <a:bodyPr/>
                    <a:lstStyle/>
                    <a:p>
                      <a:endParaRPr lang="en-US"/>
                    </a:p>
                  </a:txBody>
                  <a:tcPr/>
                </a:tc>
                <a:extLst>
                  <a:ext uri="{0D108BD9-81ED-4DB2-BD59-A6C34878D82A}">
                    <a16:rowId xmlns:a16="http://schemas.microsoft.com/office/drawing/2014/main" val="10001"/>
                  </a:ext>
                </a:extLst>
              </a:tr>
              <a:tr h="176348">
                <a:tc>
                  <a:txBody>
                    <a:bodyPr/>
                    <a:lstStyle/>
                    <a:p>
                      <a:pPr algn="l" fontAlgn="ctr"/>
                      <a:r>
                        <a:rPr lang="en-US" sz="1200" u="none" strike="noStrike" dirty="0">
                          <a:solidFill>
                            <a:schemeClr val="tx1"/>
                          </a:solidFill>
                          <a:effectLst/>
                        </a:rPr>
                        <a:t>FDA Approval &amp; Legal</a:t>
                      </a:r>
                      <a:endParaRPr lang="en-US" sz="1200" b="0" i="0" u="none" strike="noStrike" dirty="0">
                        <a:solidFill>
                          <a:schemeClr val="tx1"/>
                        </a:solidFill>
                        <a:effectLst/>
                        <a:latin typeface="Calibri Light" panose="020F0302020204030204" pitchFamily="34" charset="0"/>
                      </a:endParaRPr>
                    </a:p>
                  </a:txBody>
                  <a:tcPr marL="0" marR="0" marT="0" marB="0" anchor="ctr">
                    <a:lnL w="12700" cmpd="sng">
                      <a:noFill/>
                    </a:lnL>
                    <a:lnR w="12700" cmpd="sng">
                      <a:noFill/>
                    </a:lnR>
                    <a:lnT w="12700" cmpd="sng">
                      <a:noFill/>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n-US" sz="1200" u="none" strike="noStrike" dirty="0">
                          <a:solidFill>
                            <a:schemeClr val="tx1"/>
                          </a:solidFill>
                          <a:effectLst/>
                        </a:rPr>
                        <a:t>$2,420,000</a:t>
                      </a:r>
                      <a:endParaRPr lang="en-US" sz="1200" b="0" i="0" u="none" strike="noStrike" dirty="0">
                        <a:solidFill>
                          <a:schemeClr val="tx1"/>
                        </a:solidFill>
                        <a:effectLst/>
                        <a:latin typeface="Calibri Light" panose="020F0302020204030204" pitchFamily="34" charset="0"/>
                      </a:endParaRPr>
                    </a:p>
                  </a:txBody>
                  <a:tcPr marL="0" marR="0" marT="0" marB="0" anchor="ctr">
                    <a:lnL w="12700" cmpd="sng">
                      <a:noFill/>
                    </a:lnL>
                    <a:lnR w="12700" cmpd="sng">
                      <a:noFill/>
                    </a:lnR>
                    <a:lnT w="12700" cmpd="sng">
                      <a:noFill/>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2"/>
                  </a:ext>
                </a:extLst>
              </a:tr>
              <a:tr h="176348">
                <a:tc>
                  <a:txBody>
                    <a:bodyPr/>
                    <a:lstStyle/>
                    <a:p>
                      <a:pPr algn="l" fontAlgn="ctr"/>
                      <a:r>
                        <a:rPr lang="en-US" sz="1200" u="none" strike="noStrike" dirty="0">
                          <a:solidFill>
                            <a:schemeClr val="tx1"/>
                          </a:solidFill>
                          <a:effectLst/>
                        </a:rPr>
                        <a:t>Advertising Campaign</a:t>
                      </a:r>
                      <a:endParaRPr lang="en-US" sz="1200" b="0" i="0" u="none" strike="noStrike" dirty="0">
                        <a:solidFill>
                          <a:schemeClr val="tx1"/>
                        </a:solidFill>
                        <a:effectLst/>
                        <a:latin typeface="Calibri Light" panose="020F0302020204030204" pitchFamily="34" charset="0"/>
                      </a:endParaRPr>
                    </a:p>
                  </a:txBody>
                  <a:tcPr marL="0" marR="0" marT="0" marB="0" anchor="ctr">
                    <a:lnL w="12700" cmpd="sng">
                      <a:noFill/>
                    </a:lnL>
                    <a:lnR w="12700" cmpd="sng">
                      <a:noFill/>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n-US" sz="1200" u="none" strike="noStrike" dirty="0">
                          <a:solidFill>
                            <a:schemeClr val="tx1"/>
                          </a:solidFill>
                          <a:effectLst/>
                        </a:rPr>
                        <a:t>$500,000</a:t>
                      </a:r>
                      <a:endParaRPr lang="en-US" sz="1200" b="0" i="0" u="none" strike="noStrike" dirty="0">
                        <a:solidFill>
                          <a:schemeClr val="tx1"/>
                        </a:solidFill>
                        <a:effectLst/>
                        <a:latin typeface="Calibri Light" panose="020F0302020204030204" pitchFamily="34" charset="0"/>
                      </a:endParaRPr>
                    </a:p>
                  </a:txBody>
                  <a:tcPr marL="0" marR="0" marT="0" marB="0" anchor="ctr">
                    <a:lnL w="12700" cmpd="sng">
                      <a:noFill/>
                    </a:lnL>
                    <a:lnR w="12700" cmpd="sng">
                      <a:noFill/>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3"/>
                  </a:ext>
                </a:extLst>
              </a:tr>
              <a:tr h="176348">
                <a:tc>
                  <a:txBody>
                    <a:bodyPr/>
                    <a:lstStyle/>
                    <a:p>
                      <a:pPr algn="l" fontAlgn="ctr"/>
                      <a:r>
                        <a:rPr lang="en-US" sz="1200" u="none" strike="noStrike" dirty="0">
                          <a:solidFill>
                            <a:schemeClr val="tx1"/>
                          </a:solidFill>
                          <a:effectLst/>
                        </a:rPr>
                        <a:t>Travel</a:t>
                      </a:r>
                      <a:endParaRPr lang="en-US" sz="1200" b="0" i="0" u="none" strike="noStrike" dirty="0">
                        <a:solidFill>
                          <a:schemeClr val="tx1"/>
                        </a:solidFill>
                        <a:effectLst/>
                        <a:latin typeface="Calibri Light" panose="020F0302020204030204" pitchFamily="34" charset="0"/>
                      </a:endParaRPr>
                    </a:p>
                  </a:txBody>
                  <a:tcPr marL="0" marR="0" marT="0" marB="0" anchor="ctr">
                    <a:lnL w="12700" cmpd="sng">
                      <a:noFill/>
                    </a:lnL>
                    <a:lnR w="12700" cmpd="sng">
                      <a:noFill/>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n-US" sz="1200" u="none" strike="noStrike" dirty="0">
                          <a:solidFill>
                            <a:schemeClr val="tx1"/>
                          </a:solidFill>
                          <a:effectLst/>
                        </a:rPr>
                        <a:t>$250,000</a:t>
                      </a:r>
                      <a:endParaRPr lang="en-US" sz="1200" b="0" i="0" u="none" strike="noStrike" dirty="0">
                        <a:solidFill>
                          <a:schemeClr val="tx1"/>
                        </a:solidFill>
                        <a:effectLst/>
                        <a:latin typeface="Calibri Light" panose="020F0302020204030204" pitchFamily="34" charset="0"/>
                      </a:endParaRPr>
                    </a:p>
                  </a:txBody>
                  <a:tcPr marL="0" marR="0" marT="0" marB="0" anchor="ctr">
                    <a:lnL w="12700" cmpd="sng">
                      <a:noFill/>
                    </a:lnL>
                    <a:lnR w="12700" cmpd="sng">
                      <a:noFill/>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4"/>
                  </a:ext>
                </a:extLst>
              </a:tr>
              <a:tr h="176348">
                <a:tc>
                  <a:txBody>
                    <a:bodyPr/>
                    <a:lstStyle/>
                    <a:p>
                      <a:pPr algn="l" fontAlgn="ctr"/>
                      <a:r>
                        <a:rPr lang="en-US" sz="1200" u="none" strike="noStrike" dirty="0">
                          <a:solidFill>
                            <a:schemeClr val="tx1"/>
                          </a:solidFill>
                          <a:effectLst/>
                        </a:rPr>
                        <a:t>Website</a:t>
                      </a:r>
                      <a:endParaRPr lang="en-US" sz="1200" b="0" i="0" u="none" strike="noStrike" dirty="0">
                        <a:solidFill>
                          <a:schemeClr val="tx1"/>
                        </a:solidFill>
                        <a:effectLst/>
                        <a:latin typeface="Calibri Light" panose="020F0302020204030204" pitchFamily="34" charset="0"/>
                      </a:endParaRPr>
                    </a:p>
                  </a:txBody>
                  <a:tcPr marL="0" marR="0" marT="0" marB="0" anchor="ctr">
                    <a:lnL w="12700" cmpd="sng">
                      <a:noFill/>
                    </a:lnL>
                    <a:lnR w="12700" cmpd="sng">
                      <a:noFill/>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n-US" sz="1200" u="none" strike="noStrike" dirty="0">
                          <a:solidFill>
                            <a:schemeClr val="tx1"/>
                          </a:solidFill>
                          <a:effectLst/>
                        </a:rPr>
                        <a:t>$10,000</a:t>
                      </a:r>
                      <a:endParaRPr lang="en-US" sz="1200" b="0" i="0" u="none" strike="noStrike" dirty="0">
                        <a:solidFill>
                          <a:schemeClr val="tx1"/>
                        </a:solidFill>
                        <a:effectLst/>
                        <a:latin typeface="Calibri Light" panose="020F0302020204030204" pitchFamily="34" charset="0"/>
                      </a:endParaRPr>
                    </a:p>
                  </a:txBody>
                  <a:tcPr marL="0" marR="0" marT="0" marB="0" anchor="ctr">
                    <a:lnL w="12700" cmpd="sng">
                      <a:noFill/>
                    </a:lnL>
                    <a:lnR w="12700" cmpd="sng">
                      <a:noFill/>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5"/>
                  </a:ext>
                </a:extLst>
              </a:tr>
              <a:tr h="176348">
                <a:tc>
                  <a:txBody>
                    <a:bodyPr/>
                    <a:lstStyle/>
                    <a:p>
                      <a:pPr algn="l" fontAlgn="ctr"/>
                      <a:r>
                        <a:rPr lang="en-US" sz="1200" u="none" strike="noStrike" dirty="0">
                          <a:solidFill>
                            <a:schemeClr val="tx1"/>
                          </a:solidFill>
                          <a:effectLst/>
                        </a:rPr>
                        <a:t>Analysts Prepaid</a:t>
                      </a:r>
                      <a:endParaRPr lang="en-US" sz="1200" b="0" i="0" u="none" strike="noStrike" dirty="0">
                        <a:solidFill>
                          <a:schemeClr val="tx1"/>
                        </a:solidFill>
                        <a:effectLst/>
                        <a:latin typeface="Calibri Light" panose="020F0302020204030204" pitchFamily="34" charset="0"/>
                      </a:endParaRPr>
                    </a:p>
                  </a:txBody>
                  <a:tcPr marL="0" marR="0" marT="0" marB="0" anchor="ctr">
                    <a:lnL w="12700" cmpd="sng">
                      <a:noFill/>
                    </a:lnL>
                    <a:lnR w="12700" cmpd="sng">
                      <a:noFill/>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n-US" sz="1200" u="none" strike="noStrike" dirty="0">
                          <a:solidFill>
                            <a:schemeClr val="tx1"/>
                          </a:solidFill>
                          <a:effectLst/>
                        </a:rPr>
                        <a:t>$500,000</a:t>
                      </a:r>
                      <a:endParaRPr lang="en-US" sz="1200" b="0" i="0" u="none" strike="noStrike" dirty="0">
                        <a:solidFill>
                          <a:schemeClr val="tx1"/>
                        </a:solidFill>
                        <a:effectLst/>
                        <a:latin typeface="Calibri Light" panose="020F0302020204030204" pitchFamily="34" charset="0"/>
                      </a:endParaRPr>
                    </a:p>
                  </a:txBody>
                  <a:tcPr marL="0" marR="0" marT="0" marB="0" anchor="ctr">
                    <a:lnL w="12700" cmpd="sng">
                      <a:noFill/>
                    </a:lnL>
                    <a:lnR w="12700" cmpd="sng">
                      <a:noFill/>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6"/>
                  </a:ext>
                </a:extLst>
              </a:tr>
              <a:tr h="176348">
                <a:tc>
                  <a:txBody>
                    <a:bodyPr/>
                    <a:lstStyle/>
                    <a:p>
                      <a:pPr algn="l" fontAlgn="ctr"/>
                      <a:r>
                        <a:rPr lang="en-US" sz="1200" u="none" strike="noStrike" dirty="0">
                          <a:solidFill>
                            <a:schemeClr val="tx1"/>
                          </a:solidFill>
                          <a:effectLst/>
                        </a:rPr>
                        <a:t>Product Launch</a:t>
                      </a:r>
                      <a:endParaRPr lang="en-US" sz="1200" b="0" i="0" u="none" strike="noStrike" dirty="0">
                        <a:solidFill>
                          <a:schemeClr val="tx1"/>
                        </a:solidFill>
                        <a:effectLst/>
                        <a:latin typeface="Calibri Light" panose="020F0302020204030204" pitchFamily="34" charset="0"/>
                      </a:endParaRPr>
                    </a:p>
                  </a:txBody>
                  <a:tcPr marL="0" marR="0" marT="0" marB="0" anchor="ctr">
                    <a:lnL w="12700" cmpd="sng">
                      <a:noFill/>
                    </a:lnL>
                    <a:lnR w="12700" cmpd="sng">
                      <a:noFill/>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n-US" sz="1200" u="none" strike="noStrike" dirty="0">
                          <a:solidFill>
                            <a:schemeClr val="tx1"/>
                          </a:solidFill>
                          <a:effectLst/>
                        </a:rPr>
                        <a:t>$1,500,000</a:t>
                      </a:r>
                      <a:endParaRPr lang="en-US" sz="1200" b="0" i="0" u="none" strike="noStrike" dirty="0">
                        <a:solidFill>
                          <a:schemeClr val="tx1"/>
                        </a:solidFill>
                        <a:effectLst/>
                        <a:latin typeface="Calibri Light" panose="020F0302020204030204" pitchFamily="34" charset="0"/>
                      </a:endParaRPr>
                    </a:p>
                  </a:txBody>
                  <a:tcPr marL="0" marR="0" marT="0" marB="0" anchor="ctr">
                    <a:lnL w="12700" cmpd="sng">
                      <a:noFill/>
                    </a:lnL>
                    <a:lnR w="12700" cmpd="sng">
                      <a:noFill/>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7"/>
                  </a:ext>
                </a:extLst>
              </a:tr>
              <a:tr h="176348">
                <a:tc>
                  <a:txBody>
                    <a:bodyPr/>
                    <a:lstStyle/>
                    <a:p>
                      <a:pPr algn="l" fontAlgn="ctr"/>
                      <a:r>
                        <a:rPr lang="en-US" sz="1200" b="1" u="none" strike="noStrike" dirty="0">
                          <a:solidFill>
                            <a:schemeClr val="tx1"/>
                          </a:solidFill>
                          <a:effectLst/>
                        </a:rPr>
                        <a:t>Total Start-up Expenses</a:t>
                      </a:r>
                      <a:endParaRPr lang="en-US" sz="1200" b="1" i="0" u="none" strike="noStrike" dirty="0">
                        <a:solidFill>
                          <a:schemeClr val="tx1"/>
                        </a:solidFill>
                        <a:effectLst/>
                        <a:latin typeface="Calibri Light" panose="020F0302020204030204" pitchFamily="34" charset="0"/>
                      </a:endParaRPr>
                    </a:p>
                  </a:txBody>
                  <a:tcPr marL="0" marR="0" marT="0" marB="0" anchor="ctr">
                    <a:lnL w="12700" cmpd="sng">
                      <a:noFill/>
                    </a:lnL>
                    <a:lnR w="12700" cmpd="sng">
                      <a:noFill/>
                    </a:lnR>
                    <a:lnT w="12700" cap="flat" cmpd="sng" algn="ctr">
                      <a:solidFill>
                        <a:schemeClr val="bg1">
                          <a:lumMod val="85000"/>
                        </a:scheme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fontAlgn="ctr"/>
                      <a:r>
                        <a:rPr lang="en-US" sz="1200" b="1" u="none" strike="noStrike" dirty="0">
                          <a:solidFill>
                            <a:schemeClr val="tx1"/>
                          </a:solidFill>
                          <a:effectLst/>
                        </a:rPr>
                        <a:t>$5,180,000</a:t>
                      </a:r>
                      <a:endParaRPr lang="en-US" sz="1200" b="1" i="0" u="none" strike="noStrike" dirty="0">
                        <a:solidFill>
                          <a:schemeClr val="tx1"/>
                        </a:solidFill>
                        <a:effectLst/>
                        <a:latin typeface="Calibri Light" panose="020F0302020204030204" pitchFamily="34" charset="0"/>
                      </a:endParaRPr>
                    </a:p>
                  </a:txBody>
                  <a:tcPr marL="0" marR="0" marT="0" marB="0" anchor="ctr">
                    <a:lnL w="12700" cmpd="sng">
                      <a:noFill/>
                    </a:lnL>
                    <a:lnR w="12700" cmpd="sng">
                      <a:noFill/>
                    </a:lnR>
                    <a:lnT w="12700" cap="flat" cmpd="sng" algn="ctr">
                      <a:solidFill>
                        <a:schemeClr val="bg1">
                          <a:lumMod val="85000"/>
                        </a:scheme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0008"/>
                  </a:ext>
                </a:extLst>
              </a:tr>
              <a:tr h="271947">
                <a:tc gridSpan="2">
                  <a:txBody>
                    <a:bodyPr/>
                    <a:lstStyle/>
                    <a:p>
                      <a:pPr algn="ctr" fontAlgn="ctr"/>
                      <a:r>
                        <a:rPr lang="en-US" sz="1200" b="1" u="none" strike="noStrike" dirty="0">
                          <a:solidFill>
                            <a:schemeClr val="accent2"/>
                          </a:solidFill>
                          <a:effectLst/>
                          <a:latin typeface="+mj-lt"/>
                        </a:rPr>
                        <a:t>Long-term Assets</a:t>
                      </a:r>
                      <a:endParaRPr lang="en-US" sz="1200" b="1" i="0" u="none" strike="noStrike" dirty="0">
                        <a:solidFill>
                          <a:schemeClr val="accent2"/>
                        </a:solidFill>
                        <a:effectLst/>
                        <a:latin typeface="+mj-lt"/>
                      </a:endParaRP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hMerge="1">
                  <a:txBody>
                    <a:bodyPr/>
                    <a:lstStyle/>
                    <a:p>
                      <a:endParaRPr lang="en-US"/>
                    </a:p>
                  </a:txBody>
                  <a:tcPr/>
                </a:tc>
                <a:extLst>
                  <a:ext uri="{0D108BD9-81ED-4DB2-BD59-A6C34878D82A}">
                    <a16:rowId xmlns:a16="http://schemas.microsoft.com/office/drawing/2014/main" val="10009"/>
                  </a:ext>
                </a:extLst>
              </a:tr>
              <a:tr h="176348">
                <a:tc>
                  <a:txBody>
                    <a:bodyPr/>
                    <a:lstStyle/>
                    <a:p>
                      <a:pPr algn="l" fontAlgn="ctr"/>
                      <a:r>
                        <a:rPr lang="en-US" sz="1200" u="none" strike="noStrike" dirty="0">
                          <a:solidFill>
                            <a:schemeClr val="tx1"/>
                          </a:solidFill>
                          <a:effectLst/>
                        </a:rPr>
                        <a:t>Office Set Up</a:t>
                      </a:r>
                      <a:endParaRPr lang="en-US" sz="1200" b="0" i="0" u="none" strike="noStrike" dirty="0">
                        <a:solidFill>
                          <a:schemeClr val="tx1"/>
                        </a:solidFill>
                        <a:effectLst/>
                        <a:latin typeface="Calibri Light" panose="020F0302020204030204" pitchFamily="34" charset="0"/>
                      </a:endParaRPr>
                    </a:p>
                  </a:txBody>
                  <a:tcPr marL="0" marR="0" marT="0" marB="0" anchor="ctr">
                    <a:lnL w="12700" cmpd="sng">
                      <a:noFill/>
                    </a:lnL>
                    <a:lnR w="12700" cmpd="sng">
                      <a:noFill/>
                    </a:lnR>
                    <a:lnT w="12700" cmpd="sng">
                      <a:noFill/>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n-US" sz="1200" u="none" strike="noStrike" dirty="0">
                          <a:solidFill>
                            <a:schemeClr val="tx1"/>
                          </a:solidFill>
                          <a:effectLst/>
                        </a:rPr>
                        <a:t>$1,000,000</a:t>
                      </a:r>
                      <a:endParaRPr lang="en-US" sz="1200" b="0" i="0" u="none" strike="noStrike" dirty="0">
                        <a:solidFill>
                          <a:schemeClr val="tx1"/>
                        </a:solidFill>
                        <a:effectLst/>
                        <a:latin typeface="Calibri Light" panose="020F0302020204030204" pitchFamily="34" charset="0"/>
                      </a:endParaRPr>
                    </a:p>
                  </a:txBody>
                  <a:tcPr marL="0" marR="0" marT="0" marB="0" anchor="ctr">
                    <a:lnL w="12700" cmpd="sng">
                      <a:noFill/>
                    </a:lnL>
                    <a:lnR w="12700" cmpd="sng">
                      <a:noFill/>
                    </a:lnR>
                    <a:lnT w="12700" cmpd="sng">
                      <a:noFill/>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10"/>
                  </a:ext>
                </a:extLst>
              </a:tr>
              <a:tr h="352696">
                <a:tc>
                  <a:txBody>
                    <a:bodyPr/>
                    <a:lstStyle/>
                    <a:p>
                      <a:pPr algn="l" fontAlgn="ctr"/>
                      <a:r>
                        <a:rPr lang="en-US" sz="1200" u="none" strike="noStrike" dirty="0">
                          <a:solidFill>
                            <a:schemeClr val="tx1"/>
                          </a:solidFill>
                          <a:effectLst/>
                        </a:rPr>
                        <a:t>SARS-COV-2 Testing Device Development</a:t>
                      </a:r>
                      <a:endParaRPr lang="en-US" sz="1200" b="0" i="0" u="none" strike="noStrike" dirty="0">
                        <a:solidFill>
                          <a:schemeClr val="tx1"/>
                        </a:solidFill>
                        <a:effectLst/>
                        <a:latin typeface="Calibri Light" panose="020F0302020204030204" pitchFamily="34" charset="0"/>
                      </a:endParaRPr>
                    </a:p>
                  </a:txBody>
                  <a:tcPr marL="0" marR="0" marT="0" marB="0" anchor="ctr">
                    <a:lnL w="12700" cmpd="sng">
                      <a:noFill/>
                    </a:lnL>
                    <a:lnR w="12700" cmpd="sng">
                      <a:noFill/>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n-US" sz="1200" u="none" strike="noStrike" dirty="0">
                          <a:solidFill>
                            <a:schemeClr val="tx1"/>
                          </a:solidFill>
                          <a:effectLst/>
                        </a:rPr>
                        <a:t>$2,200,000</a:t>
                      </a:r>
                      <a:endParaRPr lang="en-US" sz="1200" b="0" i="0" u="none" strike="noStrike" dirty="0">
                        <a:solidFill>
                          <a:schemeClr val="tx1"/>
                        </a:solidFill>
                        <a:effectLst/>
                        <a:latin typeface="Calibri Light" panose="020F0302020204030204" pitchFamily="34" charset="0"/>
                      </a:endParaRPr>
                    </a:p>
                  </a:txBody>
                  <a:tcPr marL="0" marR="0" marT="0" marB="0" anchor="ctr">
                    <a:lnL w="12700" cmpd="sng">
                      <a:noFill/>
                    </a:lnL>
                    <a:lnR w="12700" cmpd="sng">
                      <a:noFill/>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11"/>
                  </a:ext>
                </a:extLst>
              </a:tr>
              <a:tr h="176348">
                <a:tc>
                  <a:txBody>
                    <a:bodyPr/>
                    <a:lstStyle/>
                    <a:p>
                      <a:pPr algn="l" fontAlgn="ctr"/>
                      <a:r>
                        <a:rPr lang="en-US" sz="1200" u="none" strike="noStrike" dirty="0">
                          <a:solidFill>
                            <a:schemeClr val="tx1"/>
                          </a:solidFill>
                          <a:effectLst/>
                        </a:rPr>
                        <a:t>HP Servers and Coding Machines</a:t>
                      </a:r>
                      <a:endParaRPr lang="en-US" sz="1200" b="0" i="0" u="none" strike="noStrike" dirty="0">
                        <a:solidFill>
                          <a:schemeClr val="tx1"/>
                        </a:solidFill>
                        <a:effectLst/>
                        <a:latin typeface="Calibri Light" panose="020F0302020204030204" pitchFamily="34" charset="0"/>
                      </a:endParaRPr>
                    </a:p>
                  </a:txBody>
                  <a:tcPr marL="0" marR="0" marT="0" marB="0" anchor="ctr">
                    <a:lnL w="12700" cmpd="sng">
                      <a:noFill/>
                    </a:lnL>
                    <a:lnR w="12700" cmpd="sng">
                      <a:noFill/>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n-US" sz="1200" u="none" strike="noStrike" dirty="0">
                          <a:solidFill>
                            <a:schemeClr val="tx1"/>
                          </a:solidFill>
                          <a:effectLst/>
                        </a:rPr>
                        <a:t>$200,000</a:t>
                      </a:r>
                      <a:endParaRPr lang="en-US" sz="1200" b="0" i="0" u="none" strike="noStrike" dirty="0">
                        <a:solidFill>
                          <a:schemeClr val="tx1"/>
                        </a:solidFill>
                        <a:effectLst/>
                        <a:latin typeface="Calibri Light" panose="020F0302020204030204" pitchFamily="34" charset="0"/>
                      </a:endParaRPr>
                    </a:p>
                  </a:txBody>
                  <a:tcPr marL="0" marR="0" marT="0" marB="0" anchor="ctr">
                    <a:lnL w="12700" cmpd="sng">
                      <a:noFill/>
                    </a:lnL>
                    <a:lnR w="12700" cmpd="sng">
                      <a:noFill/>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12"/>
                  </a:ext>
                </a:extLst>
              </a:tr>
              <a:tr h="176348">
                <a:tc>
                  <a:txBody>
                    <a:bodyPr/>
                    <a:lstStyle/>
                    <a:p>
                      <a:pPr algn="l" fontAlgn="ctr"/>
                      <a:r>
                        <a:rPr lang="en-US" sz="1200" u="none" strike="noStrike" dirty="0">
                          <a:solidFill>
                            <a:schemeClr val="tx1"/>
                          </a:solidFill>
                          <a:effectLst/>
                        </a:rPr>
                        <a:t>DB Servers</a:t>
                      </a:r>
                      <a:endParaRPr lang="en-US" sz="1200" b="0" i="0" u="none" strike="noStrike" dirty="0">
                        <a:solidFill>
                          <a:schemeClr val="tx1"/>
                        </a:solidFill>
                        <a:effectLst/>
                        <a:latin typeface="Calibri Light" panose="020F0302020204030204" pitchFamily="34" charset="0"/>
                      </a:endParaRPr>
                    </a:p>
                  </a:txBody>
                  <a:tcPr marL="0" marR="0" marT="0" marB="0" anchor="ctr">
                    <a:lnL w="12700" cmpd="sng">
                      <a:noFill/>
                    </a:lnL>
                    <a:lnR w="12700" cmpd="sng">
                      <a:noFill/>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n-US" sz="1200" u="none" strike="noStrike" dirty="0">
                          <a:solidFill>
                            <a:schemeClr val="tx1"/>
                          </a:solidFill>
                          <a:effectLst/>
                        </a:rPr>
                        <a:t>$150,000</a:t>
                      </a:r>
                      <a:endParaRPr lang="en-US" sz="1200" b="0" i="0" u="none" strike="noStrike" dirty="0">
                        <a:solidFill>
                          <a:schemeClr val="tx1"/>
                        </a:solidFill>
                        <a:effectLst/>
                        <a:latin typeface="Calibri Light" panose="020F0302020204030204" pitchFamily="34" charset="0"/>
                      </a:endParaRPr>
                    </a:p>
                  </a:txBody>
                  <a:tcPr marL="0" marR="0" marT="0" marB="0" anchor="ctr">
                    <a:lnL w="12700" cmpd="sng">
                      <a:noFill/>
                    </a:lnL>
                    <a:lnR w="12700" cmpd="sng">
                      <a:noFill/>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13"/>
                  </a:ext>
                </a:extLst>
              </a:tr>
              <a:tr h="176348">
                <a:tc>
                  <a:txBody>
                    <a:bodyPr/>
                    <a:lstStyle/>
                    <a:p>
                      <a:pPr algn="l" fontAlgn="ctr"/>
                      <a:r>
                        <a:rPr lang="en-US" sz="1200" b="1" u="none" strike="noStrike" dirty="0">
                          <a:solidFill>
                            <a:schemeClr val="tx1"/>
                          </a:solidFill>
                          <a:effectLst/>
                        </a:rPr>
                        <a:t>Total Long-Term Assets</a:t>
                      </a:r>
                      <a:endParaRPr lang="en-US" sz="1200" b="1" i="0" u="none" strike="noStrike" dirty="0">
                        <a:solidFill>
                          <a:schemeClr val="tx1"/>
                        </a:solidFill>
                        <a:effectLst/>
                        <a:latin typeface="Calibri Light" panose="020F0302020204030204" pitchFamily="34" charset="0"/>
                      </a:endParaRPr>
                    </a:p>
                  </a:txBody>
                  <a:tcPr marL="0" marR="0" marT="0" marB="0" anchor="ctr">
                    <a:lnL w="12700" cmpd="sng">
                      <a:noFill/>
                    </a:lnL>
                    <a:lnR w="12700" cmpd="sng">
                      <a:noFill/>
                    </a:lnR>
                    <a:lnT w="12700" cap="flat" cmpd="sng" algn="ctr">
                      <a:solidFill>
                        <a:schemeClr val="bg1">
                          <a:lumMod val="85000"/>
                        </a:scheme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fontAlgn="ctr"/>
                      <a:r>
                        <a:rPr lang="en-US" sz="1200" b="1" u="none" strike="noStrike" dirty="0">
                          <a:solidFill>
                            <a:schemeClr val="tx1"/>
                          </a:solidFill>
                          <a:effectLst/>
                        </a:rPr>
                        <a:t>$3,550,000</a:t>
                      </a:r>
                      <a:endParaRPr lang="en-US" sz="1200" b="1" i="0" u="none" strike="noStrike" dirty="0">
                        <a:solidFill>
                          <a:schemeClr val="tx1"/>
                        </a:solidFill>
                        <a:effectLst/>
                        <a:latin typeface="Calibri Light" panose="020F0302020204030204" pitchFamily="34" charset="0"/>
                      </a:endParaRPr>
                    </a:p>
                  </a:txBody>
                  <a:tcPr marL="0" marR="0" marT="0" marB="0" anchor="ctr">
                    <a:lnL w="12700" cmpd="sng">
                      <a:noFill/>
                    </a:lnL>
                    <a:lnR w="12700" cmpd="sng">
                      <a:noFill/>
                    </a:lnR>
                    <a:lnT w="12700" cap="flat" cmpd="sng" algn="ctr">
                      <a:solidFill>
                        <a:schemeClr val="bg1">
                          <a:lumMod val="85000"/>
                        </a:scheme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0014"/>
                  </a:ext>
                </a:extLst>
              </a:tr>
              <a:tr h="317553">
                <a:tc gridSpan="2">
                  <a:txBody>
                    <a:bodyPr/>
                    <a:lstStyle/>
                    <a:p>
                      <a:pPr algn="ctr" fontAlgn="ctr"/>
                      <a:r>
                        <a:rPr lang="en-US" sz="1200" b="1" u="none" strike="noStrike" dirty="0">
                          <a:solidFill>
                            <a:schemeClr val="accent2"/>
                          </a:solidFill>
                          <a:effectLst/>
                          <a:latin typeface="+mj-lt"/>
                        </a:rPr>
                        <a:t>Short-Term Assets</a:t>
                      </a:r>
                      <a:endParaRPr lang="en-US" sz="1200" b="1" i="0" u="none" strike="noStrike" dirty="0">
                        <a:solidFill>
                          <a:schemeClr val="accent2"/>
                        </a:solidFill>
                        <a:effectLst/>
                        <a:latin typeface="+mj-lt"/>
                      </a:endParaRP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hMerge="1">
                  <a:txBody>
                    <a:bodyPr/>
                    <a:lstStyle/>
                    <a:p>
                      <a:endParaRPr lang="en-US"/>
                    </a:p>
                  </a:txBody>
                  <a:tcPr/>
                </a:tc>
                <a:extLst>
                  <a:ext uri="{0D108BD9-81ED-4DB2-BD59-A6C34878D82A}">
                    <a16:rowId xmlns:a16="http://schemas.microsoft.com/office/drawing/2014/main" val="10015"/>
                  </a:ext>
                </a:extLst>
              </a:tr>
              <a:tr h="176348">
                <a:tc>
                  <a:txBody>
                    <a:bodyPr/>
                    <a:lstStyle/>
                    <a:p>
                      <a:pPr algn="l" fontAlgn="ctr"/>
                      <a:r>
                        <a:rPr lang="en-US" sz="1200" u="none" strike="noStrike" dirty="0">
                          <a:solidFill>
                            <a:schemeClr val="tx1"/>
                          </a:solidFill>
                          <a:effectLst/>
                        </a:rPr>
                        <a:t>Working Capital</a:t>
                      </a:r>
                      <a:endParaRPr lang="en-US" sz="1200" b="0" i="0" u="none" strike="noStrike" dirty="0">
                        <a:solidFill>
                          <a:schemeClr val="tx1"/>
                        </a:solidFill>
                        <a:effectLst/>
                        <a:latin typeface="Calibri Light" panose="020F0302020204030204" pitchFamily="34" charset="0"/>
                      </a:endParaRPr>
                    </a:p>
                  </a:txBody>
                  <a:tcPr marL="0" marR="0" marT="0" marB="0" anchor="ctr">
                    <a:lnL w="12700" cmpd="sng">
                      <a:noFill/>
                    </a:lnL>
                    <a:lnR w="12700" cmpd="sng">
                      <a:noFill/>
                    </a:lnR>
                    <a:lnT w="12700" cmpd="sng">
                      <a:noFill/>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n-US" sz="1200" u="none" strike="noStrike" dirty="0">
                          <a:solidFill>
                            <a:schemeClr val="tx1"/>
                          </a:solidFill>
                          <a:effectLst/>
                        </a:rPr>
                        <a:t>$12,595,000</a:t>
                      </a:r>
                      <a:endParaRPr lang="en-US" sz="1200" b="0" i="0" u="none" strike="noStrike" dirty="0">
                        <a:solidFill>
                          <a:schemeClr val="tx1"/>
                        </a:solidFill>
                        <a:effectLst/>
                        <a:latin typeface="Calibri Light" panose="020F0302020204030204" pitchFamily="34" charset="0"/>
                      </a:endParaRPr>
                    </a:p>
                  </a:txBody>
                  <a:tcPr marL="0" marR="0" marT="0" marB="0" anchor="ctr">
                    <a:lnL w="12700" cmpd="sng">
                      <a:noFill/>
                    </a:lnL>
                    <a:lnR w="12700" cmpd="sng">
                      <a:noFill/>
                    </a:lnR>
                    <a:lnT w="12700" cmpd="sng">
                      <a:noFill/>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16"/>
                  </a:ext>
                </a:extLst>
              </a:tr>
              <a:tr h="176348">
                <a:tc>
                  <a:txBody>
                    <a:bodyPr/>
                    <a:lstStyle/>
                    <a:p>
                      <a:pPr algn="l" fontAlgn="ctr"/>
                      <a:r>
                        <a:rPr lang="en-US" sz="1200" u="none" strike="noStrike" dirty="0">
                          <a:solidFill>
                            <a:schemeClr val="tx1"/>
                          </a:solidFill>
                          <a:effectLst/>
                        </a:rPr>
                        <a:t>Inventory</a:t>
                      </a:r>
                      <a:endParaRPr lang="en-US" sz="1200" b="0" i="0" u="none" strike="noStrike" dirty="0">
                        <a:solidFill>
                          <a:schemeClr val="tx1"/>
                        </a:solidFill>
                        <a:effectLst/>
                        <a:latin typeface="Calibri Light" panose="020F0302020204030204" pitchFamily="34" charset="0"/>
                      </a:endParaRPr>
                    </a:p>
                  </a:txBody>
                  <a:tcPr marL="0" marR="0" marT="0" marB="0" anchor="ctr">
                    <a:lnL w="12700" cmpd="sng">
                      <a:noFill/>
                    </a:lnL>
                    <a:lnR w="12700" cmpd="sng">
                      <a:noFill/>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n-US" sz="1200" u="none" strike="noStrike" dirty="0">
                          <a:solidFill>
                            <a:schemeClr val="tx1"/>
                          </a:solidFill>
                          <a:effectLst/>
                        </a:rPr>
                        <a:t>$75,000</a:t>
                      </a:r>
                      <a:endParaRPr lang="en-US" sz="1200" b="0" i="0" u="none" strike="noStrike" dirty="0">
                        <a:solidFill>
                          <a:schemeClr val="tx1"/>
                        </a:solidFill>
                        <a:effectLst/>
                        <a:latin typeface="Calibri Light" panose="020F0302020204030204" pitchFamily="34" charset="0"/>
                      </a:endParaRPr>
                    </a:p>
                  </a:txBody>
                  <a:tcPr marL="0" marR="0" marT="0" marB="0" anchor="ctr">
                    <a:lnL w="12700" cmpd="sng">
                      <a:noFill/>
                    </a:lnL>
                    <a:lnR w="12700" cmpd="sng">
                      <a:noFill/>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17"/>
                  </a:ext>
                </a:extLst>
              </a:tr>
              <a:tr h="176348">
                <a:tc>
                  <a:txBody>
                    <a:bodyPr/>
                    <a:lstStyle/>
                    <a:p>
                      <a:pPr algn="l" fontAlgn="ctr"/>
                      <a:r>
                        <a:rPr lang="en-US" sz="1200" b="1" u="none" strike="noStrike" dirty="0">
                          <a:solidFill>
                            <a:schemeClr val="tx1"/>
                          </a:solidFill>
                          <a:effectLst/>
                        </a:rPr>
                        <a:t>Total Short-Term Assets</a:t>
                      </a:r>
                      <a:endParaRPr lang="en-US" sz="1200" b="1" i="0" u="none" strike="noStrike" dirty="0">
                        <a:solidFill>
                          <a:schemeClr val="tx1"/>
                        </a:solidFill>
                        <a:effectLst/>
                        <a:latin typeface="Calibri Light" panose="020F0302020204030204" pitchFamily="34" charset="0"/>
                      </a:endParaRPr>
                    </a:p>
                  </a:txBody>
                  <a:tcPr marL="0" marR="0" marT="0" marB="0" anchor="ctr">
                    <a:lnL w="12700" cmpd="sng">
                      <a:noFill/>
                    </a:lnL>
                    <a:lnR w="12700" cmpd="sng">
                      <a:noFill/>
                    </a:lnR>
                    <a:lnT w="12700" cap="flat" cmpd="sng" algn="ctr">
                      <a:solidFill>
                        <a:schemeClr val="bg1">
                          <a:lumMod val="85000"/>
                        </a:scheme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fontAlgn="ctr"/>
                      <a:r>
                        <a:rPr lang="en-US" sz="1200" b="1" u="none" strike="noStrike" dirty="0">
                          <a:solidFill>
                            <a:schemeClr val="tx1"/>
                          </a:solidFill>
                          <a:effectLst/>
                        </a:rPr>
                        <a:t>$12,670,000</a:t>
                      </a:r>
                      <a:endParaRPr lang="en-US" sz="1200" b="1" i="0" u="none" strike="noStrike" dirty="0">
                        <a:solidFill>
                          <a:schemeClr val="tx1"/>
                        </a:solidFill>
                        <a:effectLst/>
                        <a:latin typeface="Calibri Light" panose="020F0302020204030204" pitchFamily="34" charset="0"/>
                      </a:endParaRPr>
                    </a:p>
                  </a:txBody>
                  <a:tcPr marL="0" marR="0" marT="0" marB="0" anchor="ctr">
                    <a:lnL w="12700" cmpd="sng">
                      <a:noFill/>
                    </a:lnL>
                    <a:lnR w="12700" cmpd="sng">
                      <a:noFill/>
                    </a:lnR>
                    <a:lnT w="12700" cap="flat" cmpd="sng" algn="ctr">
                      <a:solidFill>
                        <a:schemeClr val="bg1">
                          <a:lumMod val="85000"/>
                        </a:scheme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0018"/>
                  </a:ext>
                </a:extLst>
              </a:tr>
              <a:tr h="319242">
                <a:tc gridSpan="2">
                  <a:txBody>
                    <a:bodyPr/>
                    <a:lstStyle/>
                    <a:p>
                      <a:pPr algn="ctr" fontAlgn="ctr"/>
                      <a:r>
                        <a:rPr lang="en-US" sz="1200" b="1" u="none" strike="noStrike" dirty="0">
                          <a:solidFill>
                            <a:schemeClr val="accent2"/>
                          </a:solidFill>
                          <a:effectLst/>
                          <a:latin typeface="+mj-lt"/>
                        </a:rPr>
                        <a:t>Total Expenses &amp; Assets</a:t>
                      </a:r>
                      <a:endParaRPr lang="en-US" sz="1200" b="1" i="0" u="none" strike="noStrike" dirty="0">
                        <a:solidFill>
                          <a:schemeClr val="accent2"/>
                        </a:solidFill>
                        <a:effectLst/>
                        <a:latin typeface="+mj-lt"/>
                      </a:endParaRP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hMerge="1">
                  <a:txBody>
                    <a:bodyPr/>
                    <a:lstStyle/>
                    <a:p>
                      <a:endParaRPr lang="en-US"/>
                    </a:p>
                  </a:txBody>
                  <a:tcPr/>
                </a:tc>
                <a:extLst>
                  <a:ext uri="{0D108BD9-81ED-4DB2-BD59-A6C34878D82A}">
                    <a16:rowId xmlns:a16="http://schemas.microsoft.com/office/drawing/2014/main" val="10019"/>
                  </a:ext>
                </a:extLst>
              </a:tr>
              <a:tr h="176348">
                <a:tc>
                  <a:txBody>
                    <a:bodyPr/>
                    <a:lstStyle/>
                    <a:p>
                      <a:pPr algn="l" fontAlgn="ctr"/>
                      <a:r>
                        <a:rPr lang="en-US" sz="1200" b="1" u="none" strike="noStrike" dirty="0">
                          <a:solidFill>
                            <a:schemeClr val="tx1"/>
                          </a:solidFill>
                          <a:effectLst/>
                        </a:rPr>
                        <a:t>Total Start-up Expenses</a:t>
                      </a:r>
                      <a:endParaRPr lang="en-US" sz="1200" b="1" i="0" u="none" strike="noStrike" dirty="0">
                        <a:solidFill>
                          <a:schemeClr val="tx1"/>
                        </a:solidFill>
                        <a:effectLst/>
                        <a:latin typeface="Calibri Light" panose="020F0302020204030204" pitchFamily="34" charset="0"/>
                      </a:endParaRPr>
                    </a:p>
                  </a:txBody>
                  <a:tcPr marL="0" marR="0" marT="0" marB="0" anchor="ctr">
                    <a:lnL w="12700" cmpd="sng">
                      <a:noFill/>
                    </a:lnL>
                    <a:lnR w="12700" cmpd="sng">
                      <a:noFill/>
                    </a:lnR>
                    <a:lnT w="12700" cmpd="sng">
                      <a:noFill/>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n-US" sz="1200" b="1" u="none" strike="noStrike" dirty="0">
                          <a:solidFill>
                            <a:schemeClr val="tx1"/>
                          </a:solidFill>
                          <a:effectLst/>
                        </a:rPr>
                        <a:t>$5,180,000</a:t>
                      </a:r>
                      <a:endParaRPr lang="en-US" sz="1200" b="1" i="0" u="none" strike="noStrike" dirty="0">
                        <a:solidFill>
                          <a:schemeClr val="tx1"/>
                        </a:solidFill>
                        <a:effectLst/>
                        <a:latin typeface="Calibri Light" panose="020F0302020204030204" pitchFamily="34" charset="0"/>
                      </a:endParaRPr>
                    </a:p>
                  </a:txBody>
                  <a:tcPr marL="0" marR="0" marT="0" marB="0" anchor="ctr">
                    <a:lnL w="12700" cmpd="sng">
                      <a:noFill/>
                    </a:lnL>
                    <a:lnR w="12700" cmpd="sng">
                      <a:noFill/>
                    </a:lnR>
                    <a:lnT w="12700" cmpd="sng">
                      <a:noFill/>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20"/>
                  </a:ext>
                </a:extLst>
              </a:tr>
              <a:tr h="176348">
                <a:tc>
                  <a:txBody>
                    <a:bodyPr/>
                    <a:lstStyle/>
                    <a:p>
                      <a:pPr algn="l" fontAlgn="ctr"/>
                      <a:r>
                        <a:rPr lang="en-US" sz="1200" b="1" u="none" strike="noStrike" dirty="0">
                          <a:solidFill>
                            <a:schemeClr val="tx1"/>
                          </a:solidFill>
                          <a:effectLst/>
                        </a:rPr>
                        <a:t>Total Start-up Assets</a:t>
                      </a:r>
                      <a:endParaRPr lang="en-US" sz="1200" b="1" i="0" u="none" strike="noStrike" dirty="0">
                        <a:solidFill>
                          <a:schemeClr val="tx1"/>
                        </a:solidFill>
                        <a:effectLst/>
                        <a:latin typeface="Calibri Light" panose="020F0302020204030204" pitchFamily="34" charset="0"/>
                      </a:endParaRPr>
                    </a:p>
                  </a:txBody>
                  <a:tcPr marL="0" marR="0" marT="0" marB="0" anchor="ctr">
                    <a:lnL w="12700" cmpd="sng">
                      <a:noFill/>
                    </a:lnL>
                    <a:lnR w="12700" cmpd="sng">
                      <a:noFill/>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n-US" sz="1200" b="1" u="none" strike="noStrike" dirty="0">
                          <a:solidFill>
                            <a:schemeClr val="tx1"/>
                          </a:solidFill>
                          <a:effectLst/>
                        </a:rPr>
                        <a:t>$16,220,000</a:t>
                      </a:r>
                      <a:endParaRPr lang="en-US" sz="1200" b="1" i="0" u="none" strike="noStrike" dirty="0">
                        <a:solidFill>
                          <a:schemeClr val="tx1"/>
                        </a:solidFill>
                        <a:effectLst/>
                        <a:latin typeface="Calibri Light" panose="020F0302020204030204" pitchFamily="34" charset="0"/>
                      </a:endParaRPr>
                    </a:p>
                  </a:txBody>
                  <a:tcPr marL="0" marR="0" marT="0" marB="0" anchor="ctr">
                    <a:lnL w="12700" cmpd="sng">
                      <a:noFill/>
                    </a:lnL>
                    <a:lnR w="12700" cmpd="sng">
                      <a:noFill/>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21"/>
                  </a:ext>
                </a:extLst>
              </a:tr>
              <a:tr h="176348">
                <a:tc>
                  <a:txBody>
                    <a:bodyPr/>
                    <a:lstStyle/>
                    <a:p>
                      <a:pPr algn="l" fontAlgn="ctr"/>
                      <a:r>
                        <a:rPr lang="en-US" sz="1200" b="1" u="none" strike="noStrike" dirty="0">
                          <a:solidFill>
                            <a:schemeClr val="tx1"/>
                          </a:solidFill>
                          <a:effectLst/>
                        </a:rPr>
                        <a:t>Total Funding Requirements</a:t>
                      </a:r>
                      <a:endParaRPr lang="en-US" sz="1200" b="1" i="0" u="none" strike="noStrike" dirty="0">
                        <a:solidFill>
                          <a:schemeClr val="tx1"/>
                        </a:solidFill>
                        <a:effectLst/>
                        <a:latin typeface="Calibri Light" panose="020F0302020204030204" pitchFamily="34" charset="0"/>
                      </a:endParaRPr>
                    </a:p>
                  </a:txBody>
                  <a:tcPr marL="0" marR="0" marT="0" marB="0" anchor="ctr">
                    <a:lnL w="12700" cmpd="sng">
                      <a:noFill/>
                    </a:lnL>
                    <a:lnR w="12700" cmpd="sng">
                      <a:noFill/>
                    </a:lnR>
                    <a:lnT w="12700" cap="flat" cmpd="sng" algn="ctr">
                      <a:solidFill>
                        <a:schemeClr val="bg1">
                          <a:lumMod val="85000"/>
                        </a:scheme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fontAlgn="ctr"/>
                      <a:r>
                        <a:rPr lang="en-US" sz="1200" b="1" u="none" strike="noStrike" dirty="0">
                          <a:solidFill>
                            <a:schemeClr val="tx1"/>
                          </a:solidFill>
                          <a:effectLst/>
                        </a:rPr>
                        <a:t>$21,400,000</a:t>
                      </a:r>
                      <a:endParaRPr lang="en-US" sz="1200" b="1" i="0" u="none" strike="noStrike" dirty="0">
                        <a:solidFill>
                          <a:schemeClr val="tx1"/>
                        </a:solidFill>
                        <a:effectLst/>
                        <a:latin typeface="Calibri Light" panose="020F0302020204030204" pitchFamily="34" charset="0"/>
                      </a:endParaRPr>
                    </a:p>
                  </a:txBody>
                  <a:tcPr marL="0" marR="0" marT="0" marB="0" anchor="ctr">
                    <a:lnL w="12700" cmpd="sng">
                      <a:noFill/>
                    </a:lnL>
                    <a:lnR w="12700" cmpd="sng">
                      <a:noFill/>
                    </a:lnR>
                    <a:lnT w="12700" cap="flat" cmpd="sng" algn="ctr">
                      <a:solidFill>
                        <a:schemeClr val="bg1">
                          <a:lumMod val="85000"/>
                        </a:scheme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0022"/>
                  </a:ext>
                </a:extLst>
              </a:tr>
            </a:tbl>
          </a:graphicData>
        </a:graphic>
      </p:graphicFrame>
      <p:sp>
        <p:nvSpPr>
          <p:cNvPr id="29" name="Slide Number Placeholder 1">
            <a:extLst>
              <a:ext uri="{FF2B5EF4-FFF2-40B4-BE49-F238E27FC236}">
                <a16:creationId xmlns:a16="http://schemas.microsoft.com/office/drawing/2014/main" id="{336A20D2-8678-4868-BB39-E628079B7B9F}"/>
              </a:ext>
            </a:extLst>
          </p:cNvPr>
          <p:cNvSpPr txBox="1">
            <a:spLocks/>
          </p:cNvSpPr>
          <p:nvPr/>
        </p:nvSpPr>
        <p:spPr>
          <a:xfrm>
            <a:off x="10227423" y="6474912"/>
            <a:ext cx="1964577" cy="275299"/>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sz="1200" dirty="0" err="1">
                <a:solidFill>
                  <a:schemeClr val="accent1">
                    <a:lumMod val="75000"/>
                  </a:schemeClr>
                </a:solidFill>
              </a:rPr>
              <a:t>NewCo</a:t>
            </a:r>
            <a:r>
              <a:rPr lang="en-US" sz="1200" dirty="0">
                <a:solidFill>
                  <a:schemeClr val="accent1">
                    <a:lumMod val="75000"/>
                  </a:schemeClr>
                </a:solidFill>
              </a:rPr>
              <a:t>      |     </a:t>
            </a:r>
            <a:fld id="{263D815A-656D-C942-B550-862E8C0741FD}" type="slidenum">
              <a:rPr lang="en-US" sz="1200" smtClean="0">
                <a:solidFill>
                  <a:schemeClr val="accent1">
                    <a:lumMod val="75000"/>
                  </a:schemeClr>
                </a:solidFill>
              </a:rPr>
              <a:pPr algn="r"/>
              <a:t>11</a:t>
            </a:fld>
            <a:endParaRPr lang="en-US" sz="1200" dirty="0">
              <a:solidFill>
                <a:schemeClr val="accent1">
                  <a:lumMod val="75000"/>
                </a:schemeClr>
              </a:solidFill>
            </a:endParaRPr>
          </a:p>
        </p:txBody>
      </p:sp>
      <p:sp>
        <p:nvSpPr>
          <p:cNvPr id="30" name="TextBox 29">
            <a:extLst>
              <a:ext uri="{FF2B5EF4-FFF2-40B4-BE49-F238E27FC236}">
                <a16:creationId xmlns:a16="http://schemas.microsoft.com/office/drawing/2014/main" id="{01B47594-AD01-4AA5-88A9-698D423E9A97}"/>
              </a:ext>
            </a:extLst>
          </p:cNvPr>
          <p:cNvSpPr txBox="1"/>
          <p:nvPr/>
        </p:nvSpPr>
        <p:spPr>
          <a:xfrm>
            <a:off x="625955" y="1340416"/>
            <a:ext cx="5707140" cy="1200329"/>
          </a:xfrm>
          <a:prstGeom prst="rect">
            <a:avLst/>
          </a:prstGeom>
          <a:noFill/>
        </p:spPr>
        <p:txBody>
          <a:bodyPr wrap="square" rtlCol="0">
            <a:spAutoFit/>
          </a:bodyPr>
          <a:lstStyle>
            <a:defPPr>
              <a:defRPr lang="en-US"/>
            </a:defPPr>
            <a:lvl1pPr>
              <a:defRPr>
                <a:solidFill>
                  <a:schemeClr val="tx1">
                    <a:lumMod val="50000"/>
                    <a:lumOff val="50000"/>
                  </a:schemeClr>
                </a:solidFill>
                <a:latin typeface="Avenir Next LT Pro" panose="020B0504020202020204" pitchFamily="34" charset="0"/>
              </a:defRPr>
            </a:lvl1pPr>
          </a:lstStyle>
          <a:p>
            <a:r>
              <a:rPr lang="en-US" sz="1200" dirty="0">
                <a:solidFill>
                  <a:schemeClr val="tx1"/>
                </a:solidFill>
                <a:latin typeface="Open Sans" panose="020B0606030504020204" pitchFamily="34" charset="0"/>
                <a:ea typeface="Open Sans" panose="020B0606030504020204" pitchFamily="34" charset="0"/>
                <a:cs typeface="Open Sans" panose="020B0606030504020204" pitchFamily="34" charset="0"/>
              </a:rPr>
              <a:t>[Explain the current status of the development and execution of the product/service offering and go-to-market plan. Concentrate most on near-to-medium term goals. It is important to describe the progress that has been made to-date in achieving the outlined plan. Also provide an overview of the amount of money required to carry out each task/milestone within a forward-looking context.]</a:t>
            </a:r>
          </a:p>
        </p:txBody>
      </p:sp>
    </p:spTree>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6" presetClass="entr" presetSubtype="21" fill="hold" nodeType="click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barn(inVertical)">
                                      <p:cBhvr>
                                        <p:cTn id="7" dur="500"/>
                                        <p:tgtEl>
                                          <p:spTgt spid="39"/>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32"/>
                                        </p:tgtEl>
                                        <p:attrNameLst>
                                          <p:attrName>style.visibility</p:attrName>
                                        </p:attrNameLst>
                                      </p:cBhvr>
                                      <p:to>
                                        <p:strVal val="visible"/>
                                      </p:to>
                                    </p:set>
                                    <p:animEffect transition="in" filter="fade">
                                      <p:cBhvr>
                                        <p:cTn id="12" dur="1000"/>
                                        <p:tgtEl>
                                          <p:spTgt spid="32"/>
                                        </p:tgtEl>
                                      </p:cBhvr>
                                    </p:animEffect>
                                    <p:anim calcmode="lin" valueType="num">
                                      <p:cBhvr>
                                        <p:cTn id="13" dur="1000" fill="hold"/>
                                        <p:tgtEl>
                                          <p:spTgt spid="32"/>
                                        </p:tgtEl>
                                        <p:attrNameLst>
                                          <p:attrName>ppt_x</p:attrName>
                                        </p:attrNameLst>
                                      </p:cBhvr>
                                      <p:tavLst>
                                        <p:tav tm="0">
                                          <p:val>
                                            <p:strVal val="#ppt_x"/>
                                          </p:val>
                                        </p:tav>
                                        <p:tav tm="100000">
                                          <p:val>
                                            <p:strVal val="#ppt_x"/>
                                          </p:val>
                                        </p:tav>
                                      </p:tavLst>
                                    </p:anim>
                                    <p:anim calcmode="lin" valueType="num">
                                      <p:cBhvr>
                                        <p:cTn id="14" dur="1000" fill="hold"/>
                                        <p:tgtEl>
                                          <p:spTgt spid="3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Placeholder 4">
            <a:extLst>
              <a:ext uri="{FF2B5EF4-FFF2-40B4-BE49-F238E27FC236}">
                <a16:creationId xmlns:a16="http://schemas.microsoft.com/office/drawing/2014/main" id="{FB475305-01D8-41E7-AD68-FC094B2AEDE4}"/>
              </a:ext>
            </a:extLst>
          </p:cNvPr>
          <p:cNvPicPr>
            <a:picLocks noGrp="1" noChangeAspect="1"/>
          </p:cNvPicPr>
          <p:nvPr>
            <p:ph type="pic" sz="quarter" idx="13"/>
          </p:nvPr>
        </p:nvPicPr>
        <p:blipFill rotWithShape="1">
          <a:blip r:embed="rId3">
            <a:extLst>
              <a:ext uri="{28A0092B-C50C-407E-A947-70E740481C1C}">
                <a14:useLocalDpi xmlns:a14="http://schemas.microsoft.com/office/drawing/2010/main" val="0"/>
              </a:ext>
            </a:extLst>
          </a:blip>
          <a:srcRect l="11827" r="11827"/>
          <a:stretch/>
        </p:blipFill>
        <p:spPr>
          <a:xfrm>
            <a:off x="4381040" y="0"/>
            <a:ext cx="7843656" cy="6858000"/>
          </a:xfrm>
        </p:spPr>
      </p:pic>
      <p:sp>
        <p:nvSpPr>
          <p:cNvPr id="6" name="Rectangle 5">
            <a:extLst>
              <a:ext uri="{FF2B5EF4-FFF2-40B4-BE49-F238E27FC236}">
                <a16:creationId xmlns:a16="http://schemas.microsoft.com/office/drawing/2014/main" id="{C2CBD4D7-E7AA-43FF-9436-0E8CF143FAEA}"/>
              </a:ext>
            </a:extLst>
          </p:cNvPr>
          <p:cNvSpPr/>
          <p:nvPr/>
        </p:nvSpPr>
        <p:spPr>
          <a:xfrm>
            <a:off x="0" y="0"/>
            <a:ext cx="4381041" cy="6858000"/>
          </a:xfrm>
          <a:prstGeom prst="rect">
            <a:avLst/>
          </a:prstGeom>
          <a:solidFill>
            <a:schemeClr val="accent2">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sz="1400"/>
          </a:p>
        </p:txBody>
      </p:sp>
      <p:grpSp>
        <p:nvGrpSpPr>
          <p:cNvPr id="2" name="Group 1">
            <a:extLst>
              <a:ext uri="{FF2B5EF4-FFF2-40B4-BE49-F238E27FC236}">
                <a16:creationId xmlns:a16="http://schemas.microsoft.com/office/drawing/2014/main" id="{6A18424D-6D2D-43CC-9C61-6929CF09EC13}"/>
              </a:ext>
            </a:extLst>
          </p:cNvPr>
          <p:cNvGrpSpPr/>
          <p:nvPr/>
        </p:nvGrpSpPr>
        <p:grpSpPr>
          <a:xfrm>
            <a:off x="560994" y="3429000"/>
            <a:ext cx="3259052" cy="773172"/>
            <a:chOff x="8453316" y="807936"/>
            <a:chExt cx="3259052" cy="773172"/>
          </a:xfrm>
        </p:grpSpPr>
        <p:sp>
          <p:nvSpPr>
            <p:cNvPr id="38" name="TextBox 37">
              <a:extLst>
                <a:ext uri="{FF2B5EF4-FFF2-40B4-BE49-F238E27FC236}">
                  <a16:creationId xmlns:a16="http://schemas.microsoft.com/office/drawing/2014/main" id="{748ED7C4-B0DA-4E9F-892F-6FE5A0C9CB32}"/>
                </a:ext>
              </a:extLst>
            </p:cNvPr>
            <p:cNvSpPr txBox="1"/>
            <p:nvPr/>
          </p:nvSpPr>
          <p:spPr bwMode="auto">
            <a:xfrm>
              <a:off x="8453316" y="807936"/>
              <a:ext cx="3259052" cy="584775"/>
            </a:xfrm>
            <a:prstGeom prst="rect">
              <a:avLst/>
            </a:prstGeom>
            <a:noFill/>
          </p:spPr>
          <p:txBody>
            <a:bodyPr wrap="square">
              <a:spAutoFit/>
            </a:bodyPr>
            <a:lstStyle/>
            <a:p>
              <a:pPr eaLnBrk="1" fontAlgn="auto" hangingPunct="1">
                <a:spcBef>
                  <a:spcPts val="0"/>
                </a:spcBef>
                <a:spcAft>
                  <a:spcPts val="0"/>
                </a:spcAft>
                <a:defRPr/>
              </a:pPr>
              <a:r>
                <a:rPr lang="en-US" sz="3200" dirty="0">
                  <a:solidFill>
                    <a:schemeClr val="bg1"/>
                  </a:solidFill>
                  <a:latin typeface="+mj-lt"/>
                </a:rPr>
                <a:t>Thank you</a:t>
              </a:r>
            </a:p>
          </p:txBody>
        </p:sp>
        <p:cxnSp>
          <p:nvCxnSpPr>
            <p:cNvPr id="66" name="Straight Connector 65">
              <a:extLst>
                <a:ext uri="{FF2B5EF4-FFF2-40B4-BE49-F238E27FC236}">
                  <a16:creationId xmlns:a16="http://schemas.microsoft.com/office/drawing/2014/main" id="{387FB07A-B4DC-4813-BC0B-1520E84F801E}"/>
                </a:ext>
              </a:extLst>
            </p:cNvPr>
            <p:cNvCxnSpPr>
              <a:cxnSpLocks/>
            </p:cNvCxnSpPr>
            <p:nvPr/>
          </p:nvCxnSpPr>
          <p:spPr bwMode="auto">
            <a:xfrm flipH="1">
              <a:off x="8558076" y="1581108"/>
              <a:ext cx="657967"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8" name="Slide Number Placeholder 1">
            <a:extLst>
              <a:ext uri="{FF2B5EF4-FFF2-40B4-BE49-F238E27FC236}">
                <a16:creationId xmlns:a16="http://schemas.microsoft.com/office/drawing/2014/main" id="{A0118162-6021-41B7-B6E5-CCE87C719BE8}"/>
              </a:ext>
            </a:extLst>
          </p:cNvPr>
          <p:cNvSpPr txBox="1">
            <a:spLocks/>
          </p:cNvSpPr>
          <p:nvPr/>
        </p:nvSpPr>
        <p:spPr>
          <a:xfrm>
            <a:off x="10227423" y="6474912"/>
            <a:ext cx="1964577" cy="275299"/>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sz="1200" dirty="0" err="1">
                <a:solidFill>
                  <a:schemeClr val="accent1">
                    <a:lumMod val="75000"/>
                  </a:schemeClr>
                </a:solidFill>
              </a:rPr>
              <a:t>NewCo</a:t>
            </a:r>
            <a:r>
              <a:rPr lang="en-US" sz="1200" dirty="0">
                <a:solidFill>
                  <a:schemeClr val="accent1">
                    <a:lumMod val="75000"/>
                  </a:schemeClr>
                </a:solidFill>
              </a:rPr>
              <a:t>      |     </a:t>
            </a:r>
            <a:fld id="{263D815A-656D-C942-B550-862E8C0741FD}" type="slidenum">
              <a:rPr lang="en-US" sz="1200" smtClean="0">
                <a:solidFill>
                  <a:schemeClr val="accent1">
                    <a:lumMod val="75000"/>
                  </a:schemeClr>
                </a:solidFill>
              </a:rPr>
              <a:pPr algn="r"/>
              <a:t>12</a:t>
            </a:fld>
            <a:endParaRPr lang="en-US" sz="1200" dirty="0">
              <a:solidFill>
                <a:schemeClr val="accent1">
                  <a:lumMod val="75000"/>
                </a:schemeClr>
              </a:solidFill>
            </a:endParaRPr>
          </a:p>
        </p:txBody>
      </p:sp>
    </p:spTree>
    <p:extLst>
      <p:ext uri="{BB962C8B-B14F-4D97-AF65-F5344CB8AC3E}">
        <p14:creationId xmlns:p14="http://schemas.microsoft.com/office/powerpoint/2010/main" val="4176920057"/>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25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 name="Freeform: Shape 73">
            <a:extLst>
              <a:ext uri="{FF2B5EF4-FFF2-40B4-BE49-F238E27FC236}">
                <a16:creationId xmlns:a16="http://schemas.microsoft.com/office/drawing/2014/main" id="{B561EBD5-FB22-40E2-BE35-04A2F3815A6F}"/>
              </a:ext>
            </a:extLst>
          </p:cNvPr>
          <p:cNvSpPr/>
          <p:nvPr/>
        </p:nvSpPr>
        <p:spPr>
          <a:xfrm>
            <a:off x="4799790" y="-14329"/>
            <a:ext cx="1680437" cy="3769905"/>
          </a:xfrm>
          <a:custGeom>
            <a:avLst/>
            <a:gdLst>
              <a:gd name="connsiteX0" fmla="*/ 0 w 1682490"/>
              <a:gd name="connsiteY0" fmla="*/ 0 h 3774511"/>
              <a:gd name="connsiteX1" fmla="*/ 1167684 w 1682490"/>
              <a:gd name="connsiteY1" fmla="*/ 0 h 3774511"/>
              <a:gd name="connsiteX2" fmla="*/ 1234047 w 1682490"/>
              <a:gd name="connsiteY2" fmla="*/ 133309 h 3774511"/>
              <a:gd name="connsiteX3" fmla="*/ 1681231 w 1682490"/>
              <a:gd name="connsiteY3" fmla="*/ 2250602 h 3774511"/>
              <a:gd name="connsiteX4" fmla="*/ 1399305 w 1682490"/>
              <a:gd name="connsiteY4" fmla="*/ 3774511 h 3774511"/>
              <a:gd name="connsiteX5" fmla="*/ 403754 w 1682490"/>
              <a:gd name="connsiteY5" fmla="*/ 3580719 h 3774511"/>
              <a:gd name="connsiteX6" fmla="*/ 676870 w 1682490"/>
              <a:gd name="connsiteY6" fmla="*/ 2232985 h 3774511"/>
              <a:gd name="connsiteX7" fmla="*/ 41762 w 1682490"/>
              <a:gd name="connsiteY7" fmla="*/ 56852 h 3774511"/>
              <a:gd name="connsiteX8" fmla="*/ 0 w 1682490"/>
              <a:gd name="connsiteY8" fmla="*/ 0 h 37745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82490" h="3774511">
                <a:moveTo>
                  <a:pt x="0" y="0"/>
                </a:moveTo>
                <a:lnTo>
                  <a:pt x="1167684" y="0"/>
                </a:lnTo>
                <a:lnTo>
                  <a:pt x="1234047" y="133309"/>
                </a:lnTo>
                <a:cubicBezTo>
                  <a:pt x="1536121" y="779150"/>
                  <a:pt x="1698576" y="1497456"/>
                  <a:pt x="1681231" y="2250602"/>
                </a:cubicBezTo>
                <a:cubicBezTo>
                  <a:pt x="1663611" y="2787934"/>
                  <a:pt x="1566699" y="3298840"/>
                  <a:pt x="1399305" y="3774511"/>
                </a:cubicBezTo>
                <a:cubicBezTo>
                  <a:pt x="1399305" y="3774511"/>
                  <a:pt x="1399305" y="3774511"/>
                  <a:pt x="403754" y="3580719"/>
                </a:cubicBezTo>
                <a:cubicBezTo>
                  <a:pt x="571148" y="3166709"/>
                  <a:pt x="668060" y="2708656"/>
                  <a:pt x="676870" y="2232985"/>
                </a:cubicBezTo>
                <a:cubicBezTo>
                  <a:pt x="696693" y="1433593"/>
                  <a:pt x="458818" y="684990"/>
                  <a:pt x="41762" y="56852"/>
                </a:cubicBezTo>
                <a:lnTo>
                  <a:pt x="0" y="0"/>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Freeform: Shape 55">
            <a:extLst>
              <a:ext uri="{FF2B5EF4-FFF2-40B4-BE49-F238E27FC236}">
                <a16:creationId xmlns:a16="http://schemas.microsoft.com/office/drawing/2014/main" id="{14530D80-29AB-4875-81CB-FEA6D230E9E2}"/>
              </a:ext>
            </a:extLst>
          </p:cNvPr>
          <p:cNvSpPr>
            <a:spLocks noChangeArrowheads="1"/>
          </p:cNvSpPr>
          <p:nvPr/>
        </p:nvSpPr>
        <p:spPr bwMode="auto">
          <a:xfrm>
            <a:off x="-565" y="-14329"/>
            <a:ext cx="6058172" cy="6095736"/>
          </a:xfrm>
          <a:custGeom>
            <a:avLst/>
            <a:gdLst>
              <a:gd name="connsiteX0" fmla="*/ 0 w 6065574"/>
              <a:gd name="connsiteY0" fmla="*/ 0 h 6103184"/>
              <a:gd name="connsiteX1" fmla="*/ 5406253 w 6065574"/>
              <a:gd name="connsiteY1" fmla="*/ 0 h 6103184"/>
              <a:gd name="connsiteX2" fmla="*/ 5497244 w 6065574"/>
              <a:gd name="connsiteY2" fmla="*/ 141933 h 6103184"/>
              <a:gd name="connsiteX3" fmla="*/ 6065574 w 6065574"/>
              <a:gd name="connsiteY3" fmla="*/ 2177528 h 6103184"/>
              <a:gd name="connsiteX4" fmla="*/ 2139919 w 6065574"/>
              <a:gd name="connsiteY4" fmla="*/ 6103184 h 6103184"/>
              <a:gd name="connsiteX5" fmla="*/ 104324 w 6065574"/>
              <a:gd name="connsiteY5" fmla="*/ 5534854 h 6103184"/>
              <a:gd name="connsiteX6" fmla="*/ 0 w 6065574"/>
              <a:gd name="connsiteY6" fmla="*/ 5467973 h 6103184"/>
              <a:gd name="connsiteX7" fmla="*/ 0 w 6065574"/>
              <a:gd name="connsiteY7" fmla="*/ 0 h 61031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065574" h="6103184">
                <a:moveTo>
                  <a:pt x="0" y="0"/>
                </a:moveTo>
                <a:lnTo>
                  <a:pt x="5406253" y="0"/>
                </a:lnTo>
                <a:lnTo>
                  <a:pt x="5497244" y="141933"/>
                </a:lnTo>
                <a:cubicBezTo>
                  <a:pt x="5857892" y="735480"/>
                  <a:pt x="6065574" y="1432251"/>
                  <a:pt x="6065574" y="2177528"/>
                </a:cubicBezTo>
                <a:cubicBezTo>
                  <a:pt x="6065574" y="4345608"/>
                  <a:pt x="4307998" y="6103184"/>
                  <a:pt x="2139919" y="6103184"/>
                </a:cubicBezTo>
                <a:cubicBezTo>
                  <a:pt x="1394642" y="6103184"/>
                  <a:pt x="697871" y="5895502"/>
                  <a:pt x="104324" y="5534854"/>
                </a:cubicBezTo>
                <a:lnTo>
                  <a:pt x="0" y="5467973"/>
                </a:lnTo>
                <a:lnTo>
                  <a:pt x="0" y="0"/>
                </a:lnTo>
                <a:close/>
              </a:path>
            </a:pathLst>
          </a:custGeom>
          <a:gradFill>
            <a:gsLst>
              <a:gs pos="0">
                <a:schemeClr val="accent1"/>
              </a:gs>
              <a:gs pos="100000">
                <a:schemeClr val="accent2"/>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en-US"/>
          </a:p>
        </p:txBody>
      </p:sp>
      <p:sp>
        <p:nvSpPr>
          <p:cNvPr id="17" name="Freeform 25">
            <a:extLst>
              <a:ext uri="{FF2B5EF4-FFF2-40B4-BE49-F238E27FC236}">
                <a16:creationId xmlns:a16="http://schemas.microsoft.com/office/drawing/2014/main" id="{403D9D34-8E52-4208-A920-844060FE46BE}"/>
              </a:ext>
            </a:extLst>
          </p:cNvPr>
          <p:cNvSpPr>
            <a:spLocks noEditPoints="1"/>
          </p:cNvSpPr>
          <p:nvPr/>
        </p:nvSpPr>
        <p:spPr bwMode="auto">
          <a:xfrm>
            <a:off x="-1233379" y="-1205346"/>
            <a:ext cx="6736005" cy="6731771"/>
          </a:xfrm>
          <a:custGeom>
            <a:avLst/>
            <a:gdLst>
              <a:gd name="T0" fmla="*/ 383 w 765"/>
              <a:gd name="T1" fmla="*/ 765 h 765"/>
              <a:gd name="T2" fmla="*/ 112 w 765"/>
              <a:gd name="T3" fmla="*/ 653 h 765"/>
              <a:gd name="T4" fmla="*/ 0 w 765"/>
              <a:gd name="T5" fmla="*/ 382 h 765"/>
              <a:gd name="T6" fmla="*/ 112 w 765"/>
              <a:gd name="T7" fmla="*/ 112 h 765"/>
              <a:gd name="T8" fmla="*/ 383 w 765"/>
              <a:gd name="T9" fmla="*/ 0 h 765"/>
              <a:gd name="T10" fmla="*/ 653 w 765"/>
              <a:gd name="T11" fmla="*/ 112 h 765"/>
              <a:gd name="T12" fmla="*/ 765 w 765"/>
              <a:gd name="T13" fmla="*/ 382 h 765"/>
              <a:gd name="T14" fmla="*/ 653 w 765"/>
              <a:gd name="T15" fmla="*/ 653 h 765"/>
              <a:gd name="T16" fmla="*/ 383 w 765"/>
              <a:gd name="T17" fmla="*/ 765 h 765"/>
              <a:gd name="T18" fmla="*/ 383 w 765"/>
              <a:gd name="T19" fmla="*/ 17 h 765"/>
              <a:gd name="T20" fmla="*/ 17 w 765"/>
              <a:gd name="T21" fmla="*/ 382 h 765"/>
              <a:gd name="T22" fmla="*/ 383 w 765"/>
              <a:gd name="T23" fmla="*/ 747 h 765"/>
              <a:gd name="T24" fmla="*/ 748 w 765"/>
              <a:gd name="T25" fmla="*/ 382 h 765"/>
              <a:gd name="T26" fmla="*/ 383 w 765"/>
              <a:gd name="T27" fmla="*/ 17 h 7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65" h="765">
                <a:moveTo>
                  <a:pt x="383" y="765"/>
                </a:moveTo>
                <a:cubicBezTo>
                  <a:pt x="281" y="765"/>
                  <a:pt x="185" y="725"/>
                  <a:pt x="112" y="653"/>
                </a:cubicBezTo>
                <a:cubicBezTo>
                  <a:pt x="40" y="580"/>
                  <a:pt x="0" y="484"/>
                  <a:pt x="0" y="382"/>
                </a:cubicBezTo>
                <a:cubicBezTo>
                  <a:pt x="0" y="280"/>
                  <a:pt x="40" y="184"/>
                  <a:pt x="112" y="112"/>
                </a:cubicBezTo>
                <a:cubicBezTo>
                  <a:pt x="185" y="40"/>
                  <a:pt x="281" y="0"/>
                  <a:pt x="383" y="0"/>
                </a:cubicBezTo>
                <a:cubicBezTo>
                  <a:pt x="485" y="0"/>
                  <a:pt x="581" y="40"/>
                  <a:pt x="653" y="112"/>
                </a:cubicBezTo>
                <a:cubicBezTo>
                  <a:pt x="725" y="184"/>
                  <a:pt x="765" y="280"/>
                  <a:pt x="765" y="382"/>
                </a:cubicBezTo>
                <a:cubicBezTo>
                  <a:pt x="765" y="484"/>
                  <a:pt x="725" y="580"/>
                  <a:pt x="653" y="653"/>
                </a:cubicBezTo>
                <a:cubicBezTo>
                  <a:pt x="581" y="725"/>
                  <a:pt x="485" y="765"/>
                  <a:pt x="383" y="765"/>
                </a:cubicBezTo>
                <a:close/>
                <a:moveTo>
                  <a:pt x="383" y="17"/>
                </a:moveTo>
                <a:cubicBezTo>
                  <a:pt x="181" y="17"/>
                  <a:pt x="17" y="181"/>
                  <a:pt x="17" y="382"/>
                </a:cubicBezTo>
                <a:cubicBezTo>
                  <a:pt x="17" y="584"/>
                  <a:pt x="181" y="747"/>
                  <a:pt x="383" y="747"/>
                </a:cubicBezTo>
                <a:cubicBezTo>
                  <a:pt x="584" y="747"/>
                  <a:pt x="748" y="584"/>
                  <a:pt x="748" y="382"/>
                </a:cubicBezTo>
                <a:cubicBezTo>
                  <a:pt x="748" y="181"/>
                  <a:pt x="584" y="17"/>
                  <a:pt x="383" y="17"/>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nvGrpSpPr>
          <p:cNvPr id="29" name="Group 28">
            <a:extLst>
              <a:ext uri="{FF2B5EF4-FFF2-40B4-BE49-F238E27FC236}">
                <a16:creationId xmlns:a16="http://schemas.microsoft.com/office/drawing/2014/main" id="{713100AE-1335-4B41-B45E-8859CE5CB2BE}"/>
              </a:ext>
            </a:extLst>
          </p:cNvPr>
          <p:cNvGrpSpPr/>
          <p:nvPr/>
        </p:nvGrpSpPr>
        <p:grpSpPr>
          <a:xfrm>
            <a:off x="6562720" y="761379"/>
            <a:ext cx="5148989" cy="4765046"/>
            <a:chOff x="-185199" y="676968"/>
            <a:chExt cx="5148989" cy="4765046"/>
          </a:xfrm>
        </p:grpSpPr>
        <p:grpSp>
          <p:nvGrpSpPr>
            <p:cNvPr id="31" name="Group 30">
              <a:extLst>
                <a:ext uri="{FF2B5EF4-FFF2-40B4-BE49-F238E27FC236}">
                  <a16:creationId xmlns:a16="http://schemas.microsoft.com/office/drawing/2014/main" id="{72A57514-6090-4D5E-818D-47144AB700DD}"/>
                </a:ext>
              </a:extLst>
            </p:cNvPr>
            <p:cNvGrpSpPr/>
            <p:nvPr/>
          </p:nvGrpSpPr>
          <p:grpSpPr>
            <a:xfrm>
              <a:off x="-185199" y="1622927"/>
              <a:ext cx="5148989" cy="3819087"/>
              <a:chOff x="6782326" y="1692671"/>
              <a:chExt cx="5148989" cy="3819087"/>
            </a:xfrm>
          </p:grpSpPr>
          <p:cxnSp>
            <p:nvCxnSpPr>
              <p:cNvPr id="33" name="Straight Connector 32">
                <a:extLst>
                  <a:ext uri="{FF2B5EF4-FFF2-40B4-BE49-F238E27FC236}">
                    <a16:creationId xmlns:a16="http://schemas.microsoft.com/office/drawing/2014/main" id="{0BB8EA86-2F0C-4AB9-AB43-B0C6F2D10499}"/>
                  </a:ext>
                </a:extLst>
              </p:cNvPr>
              <p:cNvCxnSpPr>
                <a:cxnSpLocks/>
              </p:cNvCxnSpPr>
              <p:nvPr/>
            </p:nvCxnSpPr>
            <p:spPr>
              <a:xfrm>
                <a:off x="6782326" y="5511758"/>
                <a:ext cx="622372" cy="0"/>
              </a:xfrm>
              <a:prstGeom prst="line">
                <a:avLst/>
              </a:prstGeom>
              <a:ln w="31750">
                <a:solidFill>
                  <a:schemeClr val="tx2"/>
                </a:solidFill>
              </a:ln>
            </p:spPr>
            <p:style>
              <a:lnRef idx="1">
                <a:schemeClr val="accent1"/>
              </a:lnRef>
              <a:fillRef idx="0">
                <a:schemeClr val="accent1"/>
              </a:fillRef>
              <a:effectRef idx="0">
                <a:schemeClr val="accent1"/>
              </a:effectRef>
              <a:fontRef idx="minor">
                <a:schemeClr val="tx1"/>
              </a:fontRef>
            </p:style>
          </p:cxnSp>
          <p:sp>
            <p:nvSpPr>
              <p:cNvPr id="34" name="TextBox 33">
                <a:extLst>
                  <a:ext uri="{FF2B5EF4-FFF2-40B4-BE49-F238E27FC236}">
                    <a16:creationId xmlns:a16="http://schemas.microsoft.com/office/drawing/2014/main" id="{D069E986-5F8A-4159-9FD4-C9E91FAFF921}"/>
                  </a:ext>
                </a:extLst>
              </p:cNvPr>
              <p:cNvSpPr txBox="1"/>
              <p:nvPr/>
            </p:nvSpPr>
            <p:spPr>
              <a:xfrm>
                <a:off x="6782326" y="1692671"/>
                <a:ext cx="5148989" cy="940899"/>
              </a:xfrm>
              <a:prstGeom prst="rect">
                <a:avLst/>
              </a:prstGeom>
              <a:noFill/>
            </p:spPr>
            <p:txBody>
              <a:bodyPr wrap="square" lIns="0" tIns="0" rIns="0" bIns="0" rtlCol="0">
                <a:spAutoFit/>
              </a:bodyPr>
              <a:lstStyle/>
              <a:p>
                <a:pPr algn="just">
                  <a:lnSpc>
                    <a:spcPct val="130000"/>
                  </a:lnSpc>
                </a:pPr>
                <a:r>
                  <a:rPr lang="en-US" sz="1200" dirty="0"/>
                  <a:t>[This is a concise and compelling illustration of either a.) a pain point (problem) that will be alleviated by New Co, or b.) an emerging opportunity that could be a function of either new market dynamics or New Co’s “secret sauce” that will be described later in the pitch.]</a:t>
                </a:r>
              </a:p>
            </p:txBody>
          </p:sp>
        </p:grpSp>
        <p:sp>
          <p:nvSpPr>
            <p:cNvPr id="32" name="TextBox 31">
              <a:extLst>
                <a:ext uri="{FF2B5EF4-FFF2-40B4-BE49-F238E27FC236}">
                  <a16:creationId xmlns:a16="http://schemas.microsoft.com/office/drawing/2014/main" id="{D7FECAEB-0061-4449-B664-1462B74936CA}"/>
                </a:ext>
              </a:extLst>
            </p:cNvPr>
            <p:cNvSpPr txBox="1"/>
            <p:nvPr/>
          </p:nvSpPr>
          <p:spPr>
            <a:xfrm>
              <a:off x="-185199" y="676968"/>
              <a:ext cx="4104774" cy="492443"/>
            </a:xfrm>
            <a:prstGeom prst="rect">
              <a:avLst/>
            </a:prstGeom>
            <a:noFill/>
          </p:spPr>
          <p:txBody>
            <a:bodyPr wrap="square" lIns="0" tIns="0" rIns="0" bIns="0" rtlCol="0">
              <a:spAutoFit/>
            </a:bodyPr>
            <a:lstStyle/>
            <a:p>
              <a:r>
                <a:rPr lang="en-US" sz="3200" dirty="0">
                  <a:solidFill>
                    <a:schemeClr val="tx2"/>
                  </a:solidFill>
                  <a:latin typeface="+mj-lt"/>
                </a:rPr>
                <a:t>Problem/Opportunity</a:t>
              </a:r>
            </a:p>
          </p:txBody>
        </p:sp>
      </p:grpSp>
      <p:pic>
        <p:nvPicPr>
          <p:cNvPr id="4" name="Picture Placeholder 3">
            <a:extLst>
              <a:ext uri="{FF2B5EF4-FFF2-40B4-BE49-F238E27FC236}">
                <a16:creationId xmlns:a16="http://schemas.microsoft.com/office/drawing/2014/main" id="{EA3E8652-3873-4EF1-A89F-D8CE441006AC}"/>
              </a:ext>
            </a:extLst>
          </p:cNvPr>
          <p:cNvPicPr>
            <a:picLocks noGrp="1" noChangeAspect="1"/>
          </p:cNvPicPr>
          <p:nvPr>
            <p:ph type="pic" sz="quarter" idx="13"/>
          </p:nvPr>
        </p:nvPicPr>
        <p:blipFill rotWithShape="1">
          <a:blip r:embed="rId2">
            <a:extLst>
              <a:ext uri="{28A0092B-C50C-407E-A947-70E740481C1C}">
                <a14:useLocalDpi xmlns:a14="http://schemas.microsoft.com/office/drawing/2010/main" val="0"/>
              </a:ext>
            </a:extLst>
          </a:blip>
          <a:srcRect l="14423" r="14423"/>
          <a:stretch/>
        </p:blipFill>
        <p:spPr>
          <a:xfrm>
            <a:off x="0" y="-14329"/>
            <a:ext cx="5244200" cy="5319754"/>
          </a:xfrm>
        </p:spPr>
      </p:pic>
      <p:sp>
        <p:nvSpPr>
          <p:cNvPr id="5" name="Slide Number Placeholder 1">
            <a:extLst>
              <a:ext uri="{FF2B5EF4-FFF2-40B4-BE49-F238E27FC236}">
                <a16:creationId xmlns:a16="http://schemas.microsoft.com/office/drawing/2014/main" id="{60136BF7-922B-4A76-B593-3AC92CE29768}"/>
              </a:ext>
            </a:extLst>
          </p:cNvPr>
          <p:cNvSpPr txBox="1">
            <a:spLocks/>
          </p:cNvSpPr>
          <p:nvPr/>
        </p:nvSpPr>
        <p:spPr>
          <a:xfrm>
            <a:off x="10227423" y="6319464"/>
            <a:ext cx="1964577" cy="275299"/>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sz="1200" dirty="0">
                <a:solidFill>
                  <a:schemeClr val="accent1">
                    <a:lumMod val="75000"/>
                  </a:schemeClr>
                </a:solidFill>
              </a:rPr>
              <a:t>New Co     |     </a:t>
            </a:r>
            <a:fld id="{263D815A-656D-C942-B550-862E8C0741FD}" type="slidenum">
              <a:rPr lang="en-US" sz="1200" smtClean="0">
                <a:solidFill>
                  <a:schemeClr val="accent1">
                    <a:lumMod val="75000"/>
                  </a:schemeClr>
                </a:solidFill>
              </a:rPr>
              <a:pPr algn="r"/>
              <a:t>2</a:t>
            </a:fld>
            <a:endParaRPr lang="en-US" sz="1200" dirty="0">
              <a:solidFill>
                <a:schemeClr val="accent1">
                  <a:lumMod val="75000"/>
                </a:schemeClr>
              </a:solidFill>
            </a:endParaRPr>
          </a:p>
        </p:txBody>
      </p:sp>
    </p:spTree>
    <p:extLst>
      <p:ext uri="{BB962C8B-B14F-4D97-AF65-F5344CB8AC3E}">
        <p14:creationId xmlns:p14="http://schemas.microsoft.com/office/powerpoint/2010/main" val="3692951860"/>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p:cTn id="7" dur="500" fill="hold"/>
                                        <p:tgtEl>
                                          <p:spTgt spid="29"/>
                                        </p:tgtEl>
                                        <p:attrNameLst>
                                          <p:attrName>ppt_w</p:attrName>
                                        </p:attrNameLst>
                                      </p:cBhvr>
                                      <p:tavLst>
                                        <p:tav tm="0">
                                          <p:val>
                                            <p:fltVal val="0"/>
                                          </p:val>
                                        </p:tav>
                                        <p:tav tm="100000">
                                          <p:val>
                                            <p:strVal val="#ppt_w"/>
                                          </p:val>
                                        </p:tav>
                                      </p:tavLst>
                                    </p:anim>
                                    <p:anim calcmode="lin" valueType="num">
                                      <p:cBhvr>
                                        <p:cTn id="8" dur="500" fill="hold"/>
                                        <p:tgtEl>
                                          <p:spTgt spid="29"/>
                                        </p:tgtEl>
                                        <p:attrNameLst>
                                          <p:attrName>ppt_h</p:attrName>
                                        </p:attrNameLst>
                                      </p:cBhvr>
                                      <p:tavLst>
                                        <p:tav tm="0">
                                          <p:val>
                                            <p:fltVal val="0"/>
                                          </p:val>
                                        </p:tav>
                                        <p:tav tm="100000">
                                          <p:val>
                                            <p:strVal val="#ppt_h"/>
                                          </p:val>
                                        </p:tav>
                                      </p:tavLst>
                                    </p:anim>
                                    <p:animEffect transition="in" filter="fade">
                                      <p:cBhvr>
                                        <p:cTn id="9"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508585F9-0134-4A26-93D9-3E3703940DC4}"/>
              </a:ext>
            </a:extLst>
          </p:cNvPr>
          <p:cNvGrpSpPr/>
          <p:nvPr/>
        </p:nvGrpSpPr>
        <p:grpSpPr>
          <a:xfrm>
            <a:off x="8449553" y="3364864"/>
            <a:ext cx="2896597" cy="280719"/>
            <a:chOff x="9289722" y="2583467"/>
            <a:chExt cx="2896597" cy="280719"/>
          </a:xfrm>
        </p:grpSpPr>
        <p:grpSp>
          <p:nvGrpSpPr>
            <p:cNvPr id="3" name="Group 5059">
              <a:extLst>
                <a:ext uri="{FF2B5EF4-FFF2-40B4-BE49-F238E27FC236}">
                  <a16:creationId xmlns:a16="http://schemas.microsoft.com/office/drawing/2014/main" id="{75FE3214-E138-4547-B3C7-75D7E77B8389}"/>
                </a:ext>
              </a:extLst>
            </p:cNvPr>
            <p:cNvGrpSpPr/>
            <p:nvPr/>
          </p:nvGrpSpPr>
          <p:grpSpPr>
            <a:xfrm>
              <a:off x="9289722" y="2583467"/>
              <a:ext cx="229369" cy="228685"/>
              <a:chOff x="0" y="0"/>
              <a:chExt cx="277647" cy="276819"/>
            </a:xfrm>
          </p:grpSpPr>
          <p:sp>
            <p:nvSpPr>
              <p:cNvPr id="6" name="Shape 5057">
                <a:extLst>
                  <a:ext uri="{FF2B5EF4-FFF2-40B4-BE49-F238E27FC236}">
                    <a16:creationId xmlns:a16="http://schemas.microsoft.com/office/drawing/2014/main" id="{E497F92F-A3C0-4730-B427-D2B2596FB45B}"/>
                  </a:ext>
                </a:extLst>
              </p:cNvPr>
              <p:cNvSpPr/>
              <p:nvPr/>
            </p:nvSpPr>
            <p:spPr>
              <a:xfrm>
                <a:off x="71620" y="71068"/>
                <a:ext cx="134409" cy="13468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2"/>
              </a:solidFill>
              <a:ln w="12700" cap="flat">
                <a:noFill/>
                <a:miter lim="400000"/>
              </a:ln>
              <a:effectLst/>
            </p:spPr>
            <p:txBody>
              <a:bodyPr wrap="square" lIns="0" tIns="0" rIns="0" bIns="0" numCol="1" anchor="t">
                <a:noAutofit/>
              </a:bodyPr>
              <a:lstStyle/>
              <a:p>
                <a:pPr lvl="0"/>
                <a:endParaRPr/>
              </a:p>
            </p:txBody>
          </p:sp>
          <p:sp>
            <p:nvSpPr>
              <p:cNvPr id="7" name="Shape 5058">
                <a:extLst>
                  <a:ext uri="{FF2B5EF4-FFF2-40B4-BE49-F238E27FC236}">
                    <a16:creationId xmlns:a16="http://schemas.microsoft.com/office/drawing/2014/main" id="{024C2351-57CB-4B75-97AC-0C6A7B3A9518}"/>
                  </a:ext>
                </a:extLst>
              </p:cNvPr>
              <p:cNvSpPr/>
              <p:nvPr/>
            </p:nvSpPr>
            <p:spPr>
              <a:xfrm>
                <a:off x="0" y="-1"/>
                <a:ext cx="277648" cy="276821"/>
              </a:xfrm>
              <a:custGeom>
                <a:avLst/>
                <a:gdLst/>
                <a:ahLst/>
                <a:cxnLst>
                  <a:cxn ang="0">
                    <a:pos x="wd2" y="hd2"/>
                  </a:cxn>
                  <a:cxn ang="5400000">
                    <a:pos x="wd2" y="hd2"/>
                  </a:cxn>
                  <a:cxn ang="10800000">
                    <a:pos x="wd2" y="hd2"/>
                  </a:cxn>
                  <a:cxn ang="16200000">
                    <a:pos x="wd2" y="hd2"/>
                  </a:cxn>
                </a:cxnLst>
                <a:rect l="0" t="0" r="r" b="b"/>
                <a:pathLst>
                  <a:path w="21600" h="21600" extrusionOk="0">
                    <a:moveTo>
                      <a:pt x="10826" y="0"/>
                    </a:moveTo>
                    <a:cubicBezTo>
                      <a:pt x="4851" y="0"/>
                      <a:pt x="0" y="4840"/>
                      <a:pt x="0" y="10800"/>
                    </a:cubicBezTo>
                    <a:cubicBezTo>
                      <a:pt x="0" y="16760"/>
                      <a:pt x="4851" y="21600"/>
                      <a:pt x="10826" y="21600"/>
                    </a:cubicBezTo>
                    <a:cubicBezTo>
                      <a:pt x="16800" y="21600"/>
                      <a:pt x="21600" y="16760"/>
                      <a:pt x="21600" y="10800"/>
                    </a:cubicBezTo>
                    <a:cubicBezTo>
                      <a:pt x="21600" y="4840"/>
                      <a:pt x="16800" y="0"/>
                      <a:pt x="10826" y="0"/>
                    </a:cubicBezTo>
                    <a:close/>
                    <a:moveTo>
                      <a:pt x="10826" y="19664"/>
                    </a:moveTo>
                    <a:cubicBezTo>
                      <a:pt x="5923" y="19664"/>
                      <a:pt x="1940" y="15691"/>
                      <a:pt x="1940" y="10800"/>
                    </a:cubicBezTo>
                    <a:cubicBezTo>
                      <a:pt x="1940" y="5909"/>
                      <a:pt x="5923" y="1936"/>
                      <a:pt x="10826" y="1936"/>
                    </a:cubicBezTo>
                    <a:cubicBezTo>
                      <a:pt x="15728" y="1936"/>
                      <a:pt x="19711" y="5909"/>
                      <a:pt x="19711" y="10800"/>
                    </a:cubicBezTo>
                    <a:cubicBezTo>
                      <a:pt x="19711" y="15691"/>
                      <a:pt x="15728" y="19664"/>
                      <a:pt x="10826" y="19664"/>
                    </a:cubicBezTo>
                    <a:close/>
                  </a:path>
                </a:pathLst>
              </a:custGeom>
              <a:solidFill>
                <a:schemeClr val="accent2"/>
              </a:solidFill>
              <a:ln w="12700" cap="flat">
                <a:noFill/>
                <a:miter lim="400000"/>
              </a:ln>
              <a:effectLst/>
            </p:spPr>
            <p:txBody>
              <a:bodyPr wrap="square" lIns="0" tIns="0" rIns="0" bIns="0" numCol="1" anchor="t">
                <a:noAutofit/>
              </a:bodyPr>
              <a:lstStyle/>
              <a:p>
                <a:pPr lvl="0"/>
                <a:endParaRPr/>
              </a:p>
            </p:txBody>
          </p:sp>
        </p:grpSp>
        <p:sp>
          <p:nvSpPr>
            <p:cNvPr id="5" name="TextBox 4">
              <a:extLst>
                <a:ext uri="{FF2B5EF4-FFF2-40B4-BE49-F238E27FC236}">
                  <a16:creationId xmlns:a16="http://schemas.microsoft.com/office/drawing/2014/main" id="{79952F05-A36C-4FC8-A076-6EE90E893320}"/>
                </a:ext>
              </a:extLst>
            </p:cNvPr>
            <p:cNvSpPr txBox="1"/>
            <p:nvPr/>
          </p:nvSpPr>
          <p:spPr>
            <a:xfrm>
              <a:off x="9680695" y="2587187"/>
              <a:ext cx="2505624" cy="276999"/>
            </a:xfrm>
            <a:prstGeom prst="rect">
              <a:avLst/>
            </a:prstGeom>
            <a:noFill/>
          </p:spPr>
          <p:txBody>
            <a:bodyPr wrap="square" rtlCol="0">
              <a:spAutoFit/>
            </a:bodyPr>
            <a:lstStyle/>
            <a:p>
              <a:r>
                <a:rPr lang="en-US" sz="1200" dirty="0"/>
                <a:t>Service/Product</a:t>
              </a:r>
            </a:p>
          </p:txBody>
        </p:sp>
      </p:grpSp>
      <p:grpSp>
        <p:nvGrpSpPr>
          <p:cNvPr id="8" name="Group 7">
            <a:extLst>
              <a:ext uri="{FF2B5EF4-FFF2-40B4-BE49-F238E27FC236}">
                <a16:creationId xmlns:a16="http://schemas.microsoft.com/office/drawing/2014/main" id="{4A80BD41-2DBD-4314-9A07-5030DDA415C8}"/>
              </a:ext>
            </a:extLst>
          </p:cNvPr>
          <p:cNvGrpSpPr/>
          <p:nvPr/>
        </p:nvGrpSpPr>
        <p:grpSpPr>
          <a:xfrm>
            <a:off x="8515083" y="5024463"/>
            <a:ext cx="2831067" cy="458477"/>
            <a:chOff x="9289722" y="3710581"/>
            <a:chExt cx="2831067" cy="458477"/>
          </a:xfrm>
        </p:grpSpPr>
        <p:grpSp>
          <p:nvGrpSpPr>
            <p:cNvPr id="9" name="Group 5059">
              <a:extLst>
                <a:ext uri="{FF2B5EF4-FFF2-40B4-BE49-F238E27FC236}">
                  <a16:creationId xmlns:a16="http://schemas.microsoft.com/office/drawing/2014/main" id="{FC447354-370F-4D7A-A6AA-19B25EB792F6}"/>
                </a:ext>
              </a:extLst>
            </p:cNvPr>
            <p:cNvGrpSpPr/>
            <p:nvPr/>
          </p:nvGrpSpPr>
          <p:grpSpPr>
            <a:xfrm>
              <a:off x="9289722" y="3940373"/>
              <a:ext cx="229369" cy="228685"/>
              <a:chOff x="0" y="0"/>
              <a:chExt cx="277647" cy="276819"/>
            </a:xfrm>
          </p:grpSpPr>
          <p:sp>
            <p:nvSpPr>
              <p:cNvPr id="12" name="Shape 5057">
                <a:extLst>
                  <a:ext uri="{FF2B5EF4-FFF2-40B4-BE49-F238E27FC236}">
                    <a16:creationId xmlns:a16="http://schemas.microsoft.com/office/drawing/2014/main" id="{8273DA73-AE1F-4264-BC19-12D9042D5B15}"/>
                  </a:ext>
                </a:extLst>
              </p:cNvPr>
              <p:cNvSpPr/>
              <p:nvPr/>
            </p:nvSpPr>
            <p:spPr>
              <a:xfrm>
                <a:off x="71620" y="71068"/>
                <a:ext cx="134409" cy="13468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3"/>
              </a:solidFill>
              <a:ln w="12700" cap="flat">
                <a:noFill/>
                <a:miter lim="400000"/>
              </a:ln>
              <a:effectLst/>
            </p:spPr>
            <p:txBody>
              <a:bodyPr wrap="square" lIns="0" tIns="0" rIns="0" bIns="0" numCol="1" anchor="t">
                <a:noAutofit/>
              </a:bodyPr>
              <a:lstStyle/>
              <a:p>
                <a:pPr lvl="0"/>
                <a:endParaRPr/>
              </a:p>
            </p:txBody>
          </p:sp>
          <p:sp>
            <p:nvSpPr>
              <p:cNvPr id="13" name="Shape 5058">
                <a:extLst>
                  <a:ext uri="{FF2B5EF4-FFF2-40B4-BE49-F238E27FC236}">
                    <a16:creationId xmlns:a16="http://schemas.microsoft.com/office/drawing/2014/main" id="{D6C90771-03F8-46B9-BAAF-A4DAB1B2819C}"/>
                  </a:ext>
                </a:extLst>
              </p:cNvPr>
              <p:cNvSpPr/>
              <p:nvPr/>
            </p:nvSpPr>
            <p:spPr>
              <a:xfrm>
                <a:off x="0" y="-1"/>
                <a:ext cx="277648" cy="276821"/>
              </a:xfrm>
              <a:custGeom>
                <a:avLst/>
                <a:gdLst/>
                <a:ahLst/>
                <a:cxnLst>
                  <a:cxn ang="0">
                    <a:pos x="wd2" y="hd2"/>
                  </a:cxn>
                  <a:cxn ang="5400000">
                    <a:pos x="wd2" y="hd2"/>
                  </a:cxn>
                  <a:cxn ang="10800000">
                    <a:pos x="wd2" y="hd2"/>
                  </a:cxn>
                  <a:cxn ang="16200000">
                    <a:pos x="wd2" y="hd2"/>
                  </a:cxn>
                </a:cxnLst>
                <a:rect l="0" t="0" r="r" b="b"/>
                <a:pathLst>
                  <a:path w="21600" h="21600" extrusionOk="0">
                    <a:moveTo>
                      <a:pt x="10826" y="0"/>
                    </a:moveTo>
                    <a:cubicBezTo>
                      <a:pt x="4851" y="0"/>
                      <a:pt x="0" y="4840"/>
                      <a:pt x="0" y="10800"/>
                    </a:cubicBezTo>
                    <a:cubicBezTo>
                      <a:pt x="0" y="16760"/>
                      <a:pt x="4851" y="21600"/>
                      <a:pt x="10826" y="21600"/>
                    </a:cubicBezTo>
                    <a:cubicBezTo>
                      <a:pt x="16800" y="21600"/>
                      <a:pt x="21600" y="16760"/>
                      <a:pt x="21600" y="10800"/>
                    </a:cubicBezTo>
                    <a:cubicBezTo>
                      <a:pt x="21600" y="4840"/>
                      <a:pt x="16800" y="0"/>
                      <a:pt x="10826" y="0"/>
                    </a:cubicBezTo>
                    <a:close/>
                    <a:moveTo>
                      <a:pt x="10826" y="19664"/>
                    </a:moveTo>
                    <a:cubicBezTo>
                      <a:pt x="5923" y="19664"/>
                      <a:pt x="1940" y="15691"/>
                      <a:pt x="1940" y="10800"/>
                    </a:cubicBezTo>
                    <a:cubicBezTo>
                      <a:pt x="1940" y="5909"/>
                      <a:pt x="5923" y="1936"/>
                      <a:pt x="10826" y="1936"/>
                    </a:cubicBezTo>
                    <a:cubicBezTo>
                      <a:pt x="15728" y="1936"/>
                      <a:pt x="19711" y="5909"/>
                      <a:pt x="19711" y="10800"/>
                    </a:cubicBezTo>
                    <a:cubicBezTo>
                      <a:pt x="19711" y="15691"/>
                      <a:pt x="15728" y="19664"/>
                      <a:pt x="10826" y="19664"/>
                    </a:cubicBezTo>
                    <a:close/>
                  </a:path>
                </a:pathLst>
              </a:custGeom>
              <a:solidFill>
                <a:schemeClr val="accent3"/>
              </a:solidFill>
              <a:ln w="12700" cap="flat">
                <a:noFill/>
                <a:miter lim="400000"/>
              </a:ln>
              <a:effectLst/>
            </p:spPr>
            <p:txBody>
              <a:bodyPr wrap="square" lIns="0" tIns="0" rIns="0" bIns="0" numCol="1" anchor="t">
                <a:noAutofit/>
              </a:bodyPr>
              <a:lstStyle/>
              <a:p>
                <a:pPr lvl="0"/>
                <a:endParaRPr/>
              </a:p>
            </p:txBody>
          </p:sp>
        </p:grpSp>
        <p:sp>
          <p:nvSpPr>
            <p:cNvPr id="11" name="TextBox 10">
              <a:extLst>
                <a:ext uri="{FF2B5EF4-FFF2-40B4-BE49-F238E27FC236}">
                  <a16:creationId xmlns:a16="http://schemas.microsoft.com/office/drawing/2014/main" id="{75081775-139F-42A3-B613-91005D5BF09D}"/>
                </a:ext>
              </a:extLst>
            </p:cNvPr>
            <p:cNvSpPr txBox="1"/>
            <p:nvPr/>
          </p:nvSpPr>
          <p:spPr>
            <a:xfrm>
              <a:off x="9698703" y="3710581"/>
              <a:ext cx="2422086" cy="276999"/>
            </a:xfrm>
            <a:prstGeom prst="rect">
              <a:avLst/>
            </a:prstGeom>
            <a:noFill/>
          </p:spPr>
          <p:txBody>
            <a:bodyPr wrap="square" rtlCol="0">
              <a:spAutoFit/>
            </a:bodyPr>
            <a:lstStyle/>
            <a:p>
              <a:r>
                <a:rPr lang="en-US" sz="1200" dirty="0"/>
                <a:t>Service/Product</a:t>
              </a:r>
            </a:p>
          </p:txBody>
        </p:sp>
      </p:grpSp>
      <p:grpSp>
        <p:nvGrpSpPr>
          <p:cNvPr id="20" name="Group 19">
            <a:extLst>
              <a:ext uri="{FF2B5EF4-FFF2-40B4-BE49-F238E27FC236}">
                <a16:creationId xmlns:a16="http://schemas.microsoft.com/office/drawing/2014/main" id="{6B2E0B1D-2FD1-4610-8FBB-8BFB14B11198}"/>
              </a:ext>
            </a:extLst>
          </p:cNvPr>
          <p:cNvGrpSpPr/>
          <p:nvPr/>
        </p:nvGrpSpPr>
        <p:grpSpPr>
          <a:xfrm>
            <a:off x="1504138" y="3326666"/>
            <a:ext cx="2274348" cy="316148"/>
            <a:chOff x="1278102" y="2447074"/>
            <a:chExt cx="2274348" cy="316148"/>
          </a:xfrm>
        </p:grpSpPr>
        <p:grpSp>
          <p:nvGrpSpPr>
            <p:cNvPr id="21" name="Group 5059">
              <a:extLst>
                <a:ext uri="{FF2B5EF4-FFF2-40B4-BE49-F238E27FC236}">
                  <a16:creationId xmlns:a16="http://schemas.microsoft.com/office/drawing/2014/main" id="{63C5B7A2-21A0-419A-9A72-625211D3DE2C}"/>
                </a:ext>
              </a:extLst>
            </p:cNvPr>
            <p:cNvGrpSpPr/>
            <p:nvPr/>
          </p:nvGrpSpPr>
          <p:grpSpPr>
            <a:xfrm>
              <a:off x="3323081" y="2447074"/>
              <a:ext cx="229369" cy="228685"/>
              <a:chOff x="0" y="0"/>
              <a:chExt cx="277647" cy="276819"/>
            </a:xfrm>
            <a:solidFill>
              <a:schemeClr val="accent1"/>
            </a:solidFill>
          </p:grpSpPr>
          <p:sp>
            <p:nvSpPr>
              <p:cNvPr id="24" name="Shape 5057">
                <a:extLst>
                  <a:ext uri="{FF2B5EF4-FFF2-40B4-BE49-F238E27FC236}">
                    <a16:creationId xmlns:a16="http://schemas.microsoft.com/office/drawing/2014/main" id="{AE2CC20C-A846-4E75-82CD-950334A9F38D}"/>
                  </a:ext>
                </a:extLst>
              </p:cNvPr>
              <p:cNvSpPr/>
              <p:nvPr/>
            </p:nvSpPr>
            <p:spPr>
              <a:xfrm>
                <a:off x="71620" y="71068"/>
                <a:ext cx="134409" cy="13468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grpFill/>
              <a:ln w="12700" cap="flat">
                <a:noFill/>
                <a:miter lim="400000"/>
              </a:ln>
              <a:effectLst/>
            </p:spPr>
            <p:txBody>
              <a:bodyPr wrap="square" lIns="0" tIns="0" rIns="0" bIns="0" numCol="1" anchor="t">
                <a:noAutofit/>
              </a:bodyPr>
              <a:lstStyle/>
              <a:p>
                <a:pPr lvl="0"/>
                <a:endParaRPr/>
              </a:p>
            </p:txBody>
          </p:sp>
          <p:sp>
            <p:nvSpPr>
              <p:cNvPr id="25" name="Shape 5058">
                <a:extLst>
                  <a:ext uri="{FF2B5EF4-FFF2-40B4-BE49-F238E27FC236}">
                    <a16:creationId xmlns:a16="http://schemas.microsoft.com/office/drawing/2014/main" id="{E27FB026-4591-47F4-8468-76ADC4950AAB}"/>
                  </a:ext>
                </a:extLst>
              </p:cNvPr>
              <p:cNvSpPr/>
              <p:nvPr/>
            </p:nvSpPr>
            <p:spPr>
              <a:xfrm>
                <a:off x="0" y="-1"/>
                <a:ext cx="277648" cy="276821"/>
              </a:xfrm>
              <a:custGeom>
                <a:avLst/>
                <a:gdLst/>
                <a:ahLst/>
                <a:cxnLst>
                  <a:cxn ang="0">
                    <a:pos x="wd2" y="hd2"/>
                  </a:cxn>
                  <a:cxn ang="5400000">
                    <a:pos x="wd2" y="hd2"/>
                  </a:cxn>
                  <a:cxn ang="10800000">
                    <a:pos x="wd2" y="hd2"/>
                  </a:cxn>
                  <a:cxn ang="16200000">
                    <a:pos x="wd2" y="hd2"/>
                  </a:cxn>
                </a:cxnLst>
                <a:rect l="0" t="0" r="r" b="b"/>
                <a:pathLst>
                  <a:path w="21600" h="21600" extrusionOk="0">
                    <a:moveTo>
                      <a:pt x="10826" y="0"/>
                    </a:moveTo>
                    <a:cubicBezTo>
                      <a:pt x="4851" y="0"/>
                      <a:pt x="0" y="4840"/>
                      <a:pt x="0" y="10800"/>
                    </a:cubicBezTo>
                    <a:cubicBezTo>
                      <a:pt x="0" y="16760"/>
                      <a:pt x="4851" y="21600"/>
                      <a:pt x="10826" y="21600"/>
                    </a:cubicBezTo>
                    <a:cubicBezTo>
                      <a:pt x="16800" y="21600"/>
                      <a:pt x="21600" y="16760"/>
                      <a:pt x="21600" y="10800"/>
                    </a:cubicBezTo>
                    <a:cubicBezTo>
                      <a:pt x="21600" y="4840"/>
                      <a:pt x="16800" y="0"/>
                      <a:pt x="10826" y="0"/>
                    </a:cubicBezTo>
                    <a:close/>
                    <a:moveTo>
                      <a:pt x="10826" y="19664"/>
                    </a:moveTo>
                    <a:cubicBezTo>
                      <a:pt x="5923" y="19664"/>
                      <a:pt x="1940" y="15691"/>
                      <a:pt x="1940" y="10800"/>
                    </a:cubicBezTo>
                    <a:cubicBezTo>
                      <a:pt x="1940" y="5909"/>
                      <a:pt x="5923" y="1936"/>
                      <a:pt x="10826" y="1936"/>
                    </a:cubicBezTo>
                    <a:cubicBezTo>
                      <a:pt x="15728" y="1936"/>
                      <a:pt x="19711" y="5909"/>
                      <a:pt x="19711" y="10800"/>
                    </a:cubicBezTo>
                    <a:cubicBezTo>
                      <a:pt x="19711" y="15691"/>
                      <a:pt x="15728" y="19664"/>
                      <a:pt x="10826" y="19664"/>
                    </a:cubicBezTo>
                    <a:close/>
                  </a:path>
                </a:pathLst>
              </a:custGeom>
              <a:grpFill/>
              <a:ln w="12700" cap="flat">
                <a:noFill/>
                <a:miter lim="400000"/>
              </a:ln>
              <a:effectLst/>
            </p:spPr>
            <p:txBody>
              <a:bodyPr wrap="square" lIns="0" tIns="0" rIns="0" bIns="0" numCol="1" anchor="t">
                <a:noAutofit/>
              </a:bodyPr>
              <a:lstStyle/>
              <a:p>
                <a:pPr lvl="0"/>
                <a:endParaRPr/>
              </a:p>
            </p:txBody>
          </p:sp>
        </p:grpSp>
        <p:sp>
          <p:nvSpPr>
            <p:cNvPr id="23" name="TextBox 22">
              <a:extLst>
                <a:ext uri="{FF2B5EF4-FFF2-40B4-BE49-F238E27FC236}">
                  <a16:creationId xmlns:a16="http://schemas.microsoft.com/office/drawing/2014/main" id="{4C5D2F57-02C1-496B-8D34-2DF282A4A2DB}"/>
                </a:ext>
              </a:extLst>
            </p:cNvPr>
            <p:cNvSpPr txBox="1"/>
            <p:nvPr/>
          </p:nvSpPr>
          <p:spPr>
            <a:xfrm>
              <a:off x="1278102" y="2486223"/>
              <a:ext cx="1902938" cy="276999"/>
            </a:xfrm>
            <a:prstGeom prst="rect">
              <a:avLst/>
            </a:prstGeom>
            <a:noFill/>
          </p:spPr>
          <p:txBody>
            <a:bodyPr wrap="square" rtlCol="0">
              <a:spAutoFit/>
            </a:bodyPr>
            <a:lstStyle/>
            <a:p>
              <a:pPr algn="r"/>
              <a:r>
                <a:rPr lang="en-US" sz="1200" dirty="0"/>
                <a:t>Service/Product</a:t>
              </a:r>
            </a:p>
          </p:txBody>
        </p:sp>
      </p:grpSp>
      <p:grpSp>
        <p:nvGrpSpPr>
          <p:cNvPr id="26" name="Group 25">
            <a:extLst>
              <a:ext uri="{FF2B5EF4-FFF2-40B4-BE49-F238E27FC236}">
                <a16:creationId xmlns:a16="http://schemas.microsoft.com/office/drawing/2014/main" id="{7E88591F-B23A-4BCC-8B84-1E03FAB27E9F}"/>
              </a:ext>
            </a:extLst>
          </p:cNvPr>
          <p:cNvGrpSpPr/>
          <p:nvPr/>
        </p:nvGrpSpPr>
        <p:grpSpPr>
          <a:xfrm>
            <a:off x="917502" y="5031556"/>
            <a:ext cx="2858655" cy="423848"/>
            <a:chOff x="693795" y="3608817"/>
            <a:chExt cx="2858655" cy="423848"/>
          </a:xfrm>
        </p:grpSpPr>
        <p:grpSp>
          <p:nvGrpSpPr>
            <p:cNvPr id="27" name="Group 5059">
              <a:extLst>
                <a:ext uri="{FF2B5EF4-FFF2-40B4-BE49-F238E27FC236}">
                  <a16:creationId xmlns:a16="http://schemas.microsoft.com/office/drawing/2014/main" id="{B8C4E2FD-F18C-4A6F-985B-198D54BBAAB4}"/>
                </a:ext>
              </a:extLst>
            </p:cNvPr>
            <p:cNvGrpSpPr/>
            <p:nvPr/>
          </p:nvGrpSpPr>
          <p:grpSpPr>
            <a:xfrm>
              <a:off x="3323081" y="3803980"/>
              <a:ext cx="229369" cy="228685"/>
              <a:chOff x="0" y="0"/>
              <a:chExt cx="277647" cy="276819"/>
            </a:xfrm>
            <a:solidFill>
              <a:schemeClr val="accent6"/>
            </a:solidFill>
          </p:grpSpPr>
          <p:sp>
            <p:nvSpPr>
              <p:cNvPr id="30" name="Shape 5057">
                <a:extLst>
                  <a:ext uri="{FF2B5EF4-FFF2-40B4-BE49-F238E27FC236}">
                    <a16:creationId xmlns:a16="http://schemas.microsoft.com/office/drawing/2014/main" id="{768BD316-7055-4530-A113-0BC9F8E21D76}"/>
                  </a:ext>
                </a:extLst>
              </p:cNvPr>
              <p:cNvSpPr/>
              <p:nvPr/>
            </p:nvSpPr>
            <p:spPr>
              <a:xfrm>
                <a:off x="71620" y="71068"/>
                <a:ext cx="134409" cy="13468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grpFill/>
              <a:ln w="12700" cap="flat">
                <a:noFill/>
                <a:miter lim="400000"/>
              </a:ln>
              <a:effectLst/>
            </p:spPr>
            <p:txBody>
              <a:bodyPr wrap="square" lIns="0" tIns="0" rIns="0" bIns="0" numCol="1" anchor="t">
                <a:noAutofit/>
              </a:bodyPr>
              <a:lstStyle/>
              <a:p>
                <a:pPr lvl="0"/>
                <a:endParaRPr/>
              </a:p>
            </p:txBody>
          </p:sp>
          <p:sp>
            <p:nvSpPr>
              <p:cNvPr id="31" name="Shape 5058">
                <a:extLst>
                  <a:ext uri="{FF2B5EF4-FFF2-40B4-BE49-F238E27FC236}">
                    <a16:creationId xmlns:a16="http://schemas.microsoft.com/office/drawing/2014/main" id="{7572BBFF-9467-4EB7-9C0A-D82C31D74C63}"/>
                  </a:ext>
                </a:extLst>
              </p:cNvPr>
              <p:cNvSpPr/>
              <p:nvPr/>
            </p:nvSpPr>
            <p:spPr>
              <a:xfrm>
                <a:off x="0" y="-1"/>
                <a:ext cx="277648" cy="276821"/>
              </a:xfrm>
              <a:custGeom>
                <a:avLst/>
                <a:gdLst/>
                <a:ahLst/>
                <a:cxnLst>
                  <a:cxn ang="0">
                    <a:pos x="wd2" y="hd2"/>
                  </a:cxn>
                  <a:cxn ang="5400000">
                    <a:pos x="wd2" y="hd2"/>
                  </a:cxn>
                  <a:cxn ang="10800000">
                    <a:pos x="wd2" y="hd2"/>
                  </a:cxn>
                  <a:cxn ang="16200000">
                    <a:pos x="wd2" y="hd2"/>
                  </a:cxn>
                </a:cxnLst>
                <a:rect l="0" t="0" r="r" b="b"/>
                <a:pathLst>
                  <a:path w="21600" h="21600" extrusionOk="0">
                    <a:moveTo>
                      <a:pt x="10826" y="0"/>
                    </a:moveTo>
                    <a:cubicBezTo>
                      <a:pt x="4851" y="0"/>
                      <a:pt x="0" y="4840"/>
                      <a:pt x="0" y="10800"/>
                    </a:cubicBezTo>
                    <a:cubicBezTo>
                      <a:pt x="0" y="16760"/>
                      <a:pt x="4851" y="21600"/>
                      <a:pt x="10826" y="21600"/>
                    </a:cubicBezTo>
                    <a:cubicBezTo>
                      <a:pt x="16800" y="21600"/>
                      <a:pt x="21600" y="16760"/>
                      <a:pt x="21600" y="10800"/>
                    </a:cubicBezTo>
                    <a:cubicBezTo>
                      <a:pt x="21600" y="4840"/>
                      <a:pt x="16800" y="0"/>
                      <a:pt x="10826" y="0"/>
                    </a:cubicBezTo>
                    <a:close/>
                    <a:moveTo>
                      <a:pt x="10826" y="19664"/>
                    </a:moveTo>
                    <a:cubicBezTo>
                      <a:pt x="5923" y="19664"/>
                      <a:pt x="1940" y="15691"/>
                      <a:pt x="1940" y="10800"/>
                    </a:cubicBezTo>
                    <a:cubicBezTo>
                      <a:pt x="1940" y="5909"/>
                      <a:pt x="5923" y="1936"/>
                      <a:pt x="10826" y="1936"/>
                    </a:cubicBezTo>
                    <a:cubicBezTo>
                      <a:pt x="15728" y="1936"/>
                      <a:pt x="19711" y="5909"/>
                      <a:pt x="19711" y="10800"/>
                    </a:cubicBezTo>
                    <a:cubicBezTo>
                      <a:pt x="19711" y="15691"/>
                      <a:pt x="15728" y="19664"/>
                      <a:pt x="10826" y="19664"/>
                    </a:cubicBezTo>
                    <a:close/>
                  </a:path>
                </a:pathLst>
              </a:custGeom>
              <a:grpFill/>
              <a:ln w="12700" cap="flat">
                <a:noFill/>
                <a:miter lim="400000"/>
              </a:ln>
              <a:effectLst/>
            </p:spPr>
            <p:txBody>
              <a:bodyPr wrap="square" lIns="0" tIns="0" rIns="0" bIns="0" numCol="1" anchor="t">
                <a:noAutofit/>
              </a:bodyPr>
              <a:lstStyle/>
              <a:p>
                <a:pPr lvl="0"/>
                <a:endParaRPr/>
              </a:p>
            </p:txBody>
          </p:sp>
        </p:grpSp>
        <p:sp>
          <p:nvSpPr>
            <p:cNvPr id="29" name="TextBox 28">
              <a:extLst>
                <a:ext uri="{FF2B5EF4-FFF2-40B4-BE49-F238E27FC236}">
                  <a16:creationId xmlns:a16="http://schemas.microsoft.com/office/drawing/2014/main" id="{A1C1EB8E-28FE-4FFC-BB69-5590570C2ABF}"/>
                </a:ext>
              </a:extLst>
            </p:cNvPr>
            <p:cNvSpPr txBox="1"/>
            <p:nvPr/>
          </p:nvSpPr>
          <p:spPr>
            <a:xfrm>
              <a:off x="693795" y="3608817"/>
              <a:ext cx="2503445" cy="276999"/>
            </a:xfrm>
            <a:prstGeom prst="rect">
              <a:avLst/>
            </a:prstGeom>
            <a:noFill/>
          </p:spPr>
          <p:txBody>
            <a:bodyPr wrap="square" rtlCol="0">
              <a:spAutoFit/>
            </a:bodyPr>
            <a:lstStyle/>
            <a:p>
              <a:pPr algn="r"/>
              <a:r>
                <a:rPr lang="en-US" sz="1200" dirty="0"/>
                <a:t>Service/Product</a:t>
              </a:r>
            </a:p>
          </p:txBody>
        </p:sp>
      </p:grpSp>
      <p:grpSp>
        <p:nvGrpSpPr>
          <p:cNvPr id="137" name="Group 136">
            <a:extLst>
              <a:ext uri="{FF2B5EF4-FFF2-40B4-BE49-F238E27FC236}">
                <a16:creationId xmlns:a16="http://schemas.microsoft.com/office/drawing/2014/main" id="{F1FB43E0-91DA-4F72-A434-0B2058A0B2CF}"/>
              </a:ext>
            </a:extLst>
          </p:cNvPr>
          <p:cNvGrpSpPr>
            <a:grpSpLocks/>
          </p:cNvGrpSpPr>
          <p:nvPr/>
        </p:nvGrpSpPr>
        <p:grpSpPr bwMode="auto">
          <a:xfrm>
            <a:off x="1329083" y="250862"/>
            <a:ext cx="9523670" cy="1086462"/>
            <a:chOff x="1328581" y="40610"/>
            <a:chExt cx="9524672" cy="1085709"/>
          </a:xfrm>
        </p:grpSpPr>
        <p:sp>
          <p:nvSpPr>
            <p:cNvPr id="138" name="TextBox 137">
              <a:extLst>
                <a:ext uri="{FF2B5EF4-FFF2-40B4-BE49-F238E27FC236}">
                  <a16:creationId xmlns:a16="http://schemas.microsoft.com/office/drawing/2014/main" id="{9396C356-AFC8-418E-98C3-BAC44289ABB5}"/>
                </a:ext>
              </a:extLst>
            </p:cNvPr>
            <p:cNvSpPr txBox="1"/>
            <p:nvPr/>
          </p:nvSpPr>
          <p:spPr>
            <a:xfrm>
              <a:off x="1328581" y="40610"/>
              <a:ext cx="9524672" cy="1076471"/>
            </a:xfrm>
            <a:prstGeom prst="rect">
              <a:avLst/>
            </a:prstGeom>
            <a:noFill/>
          </p:spPr>
          <p:txBody>
            <a:bodyPr wrap="square">
              <a:spAutoFit/>
            </a:bodyPr>
            <a:lstStyle/>
            <a:p>
              <a:pPr algn="ctr">
                <a:defRPr/>
              </a:pPr>
              <a:r>
                <a:rPr lang="en-US" sz="3200" dirty="0">
                  <a:solidFill>
                    <a:schemeClr val="tx2"/>
                  </a:solidFill>
                  <a:latin typeface="+mj-lt"/>
                </a:rPr>
                <a:t>Solution to Problem [or]</a:t>
              </a:r>
            </a:p>
            <a:p>
              <a:pPr algn="ctr">
                <a:defRPr/>
              </a:pPr>
              <a:r>
                <a:rPr lang="en-US" sz="3200" dirty="0">
                  <a:solidFill>
                    <a:schemeClr val="tx2"/>
                  </a:solidFill>
                  <a:latin typeface="+mj-lt"/>
                </a:rPr>
                <a:t>Offering to Address Opportunity</a:t>
              </a:r>
            </a:p>
          </p:txBody>
        </p:sp>
        <p:cxnSp>
          <p:nvCxnSpPr>
            <p:cNvPr id="140" name="Straight Connector 139">
              <a:extLst>
                <a:ext uri="{FF2B5EF4-FFF2-40B4-BE49-F238E27FC236}">
                  <a16:creationId xmlns:a16="http://schemas.microsoft.com/office/drawing/2014/main" id="{C8AE3324-13E6-44F5-BDC6-B0A97B992B21}"/>
                </a:ext>
              </a:extLst>
            </p:cNvPr>
            <p:cNvCxnSpPr>
              <a:cxnSpLocks/>
            </p:cNvCxnSpPr>
            <p:nvPr/>
          </p:nvCxnSpPr>
          <p:spPr>
            <a:xfrm flipH="1">
              <a:off x="5714275" y="1126319"/>
              <a:ext cx="666820" cy="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grpSp>
      <p:grpSp>
        <p:nvGrpSpPr>
          <p:cNvPr id="111" name="Group 110">
            <a:extLst>
              <a:ext uri="{FF2B5EF4-FFF2-40B4-BE49-F238E27FC236}">
                <a16:creationId xmlns:a16="http://schemas.microsoft.com/office/drawing/2014/main" id="{F093C914-BC38-4410-94E0-692A848E0070}"/>
              </a:ext>
            </a:extLst>
          </p:cNvPr>
          <p:cNvGrpSpPr/>
          <p:nvPr/>
        </p:nvGrpSpPr>
        <p:grpSpPr>
          <a:xfrm>
            <a:off x="3742446" y="3164606"/>
            <a:ext cx="4707107" cy="4593204"/>
            <a:chOff x="3750329" y="2268679"/>
            <a:chExt cx="4707107" cy="4593204"/>
          </a:xfrm>
        </p:grpSpPr>
        <p:sp>
          <p:nvSpPr>
            <p:cNvPr id="39" name="Freeform 234">
              <a:extLst>
                <a:ext uri="{FF2B5EF4-FFF2-40B4-BE49-F238E27FC236}">
                  <a16:creationId xmlns:a16="http://schemas.microsoft.com/office/drawing/2014/main" id="{6BA67954-AC3B-4C36-8F1D-2C921DA8E3E1}"/>
                </a:ext>
              </a:extLst>
            </p:cNvPr>
            <p:cNvSpPr>
              <a:spLocks noEditPoints="1"/>
            </p:cNvSpPr>
            <p:nvPr/>
          </p:nvSpPr>
          <p:spPr bwMode="auto">
            <a:xfrm rot="20940097">
              <a:off x="6986011" y="2661230"/>
              <a:ext cx="744297" cy="478840"/>
            </a:xfrm>
            <a:custGeom>
              <a:avLst/>
              <a:gdLst>
                <a:gd name="T0" fmla="*/ 242 w 248"/>
                <a:gd name="T1" fmla="*/ 158 h 159"/>
                <a:gd name="T2" fmla="*/ 246 w 248"/>
                <a:gd name="T3" fmla="*/ 151 h 159"/>
                <a:gd name="T4" fmla="*/ 242 w 248"/>
                <a:gd name="T5" fmla="*/ 158 h 159"/>
                <a:gd name="T6" fmla="*/ 228 w 248"/>
                <a:gd name="T7" fmla="*/ 150 h 159"/>
                <a:gd name="T8" fmla="*/ 233 w 248"/>
                <a:gd name="T9" fmla="*/ 143 h 159"/>
                <a:gd name="T10" fmla="*/ 228 w 248"/>
                <a:gd name="T11" fmla="*/ 150 h 159"/>
                <a:gd name="T12" fmla="*/ 215 w 248"/>
                <a:gd name="T13" fmla="*/ 141 h 159"/>
                <a:gd name="T14" fmla="*/ 219 w 248"/>
                <a:gd name="T15" fmla="*/ 134 h 159"/>
                <a:gd name="T16" fmla="*/ 215 w 248"/>
                <a:gd name="T17" fmla="*/ 141 h 159"/>
                <a:gd name="T18" fmla="*/ 202 w 248"/>
                <a:gd name="T19" fmla="*/ 133 h 159"/>
                <a:gd name="T20" fmla="*/ 206 w 248"/>
                <a:gd name="T21" fmla="*/ 126 h 159"/>
                <a:gd name="T22" fmla="*/ 202 w 248"/>
                <a:gd name="T23" fmla="*/ 133 h 159"/>
                <a:gd name="T24" fmla="*/ 188 w 248"/>
                <a:gd name="T25" fmla="*/ 125 h 159"/>
                <a:gd name="T26" fmla="*/ 193 w 248"/>
                <a:gd name="T27" fmla="*/ 118 h 159"/>
                <a:gd name="T28" fmla="*/ 188 w 248"/>
                <a:gd name="T29" fmla="*/ 125 h 159"/>
                <a:gd name="T30" fmla="*/ 175 w 248"/>
                <a:gd name="T31" fmla="*/ 116 h 159"/>
                <a:gd name="T32" fmla="*/ 179 w 248"/>
                <a:gd name="T33" fmla="*/ 109 h 159"/>
                <a:gd name="T34" fmla="*/ 175 w 248"/>
                <a:gd name="T35" fmla="*/ 116 h 159"/>
                <a:gd name="T36" fmla="*/ 162 w 248"/>
                <a:gd name="T37" fmla="*/ 108 h 159"/>
                <a:gd name="T38" fmla="*/ 166 w 248"/>
                <a:gd name="T39" fmla="*/ 101 h 159"/>
                <a:gd name="T40" fmla="*/ 162 w 248"/>
                <a:gd name="T41" fmla="*/ 108 h 159"/>
                <a:gd name="T42" fmla="*/ 149 w 248"/>
                <a:gd name="T43" fmla="*/ 100 h 159"/>
                <a:gd name="T44" fmla="*/ 153 w 248"/>
                <a:gd name="T45" fmla="*/ 93 h 159"/>
                <a:gd name="T46" fmla="*/ 149 w 248"/>
                <a:gd name="T47" fmla="*/ 100 h 159"/>
                <a:gd name="T48" fmla="*/ 135 w 248"/>
                <a:gd name="T49" fmla="*/ 91 h 159"/>
                <a:gd name="T50" fmla="*/ 140 w 248"/>
                <a:gd name="T51" fmla="*/ 84 h 159"/>
                <a:gd name="T52" fmla="*/ 135 w 248"/>
                <a:gd name="T53" fmla="*/ 91 h 159"/>
                <a:gd name="T54" fmla="*/ 122 w 248"/>
                <a:gd name="T55" fmla="*/ 83 h 159"/>
                <a:gd name="T56" fmla="*/ 126 w 248"/>
                <a:gd name="T57" fmla="*/ 76 h 159"/>
                <a:gd name="T58" fmla="*/ 122 w 248"/>
                <a:gd name="T59" fmla="*/ 83 h 159"/>
                <a:gd name="T60" fmla="*/ 109 w 248"/>
                <a:gd name="T61" fmla="*/ 74 h 159"/>
                <a:gd name="T62" fmla="*/ 113 w 248"/>
                <a:gd name="T63" fmla="*/ 68 h 159"/>
                <a:gd name="T64" fmla="*/ 109 w 248"/>
                <a:gd name="T65" fmla="*/ 74 h 159"/>
                <a:gd name="T66" fmla="*/ 95 w 248"/>
                <a:gd name="T67" fmla="*/ 66 h 159"/>
                <a:gd name="T68" fmla="*/ 100 w 248"/>
                <a:gd name="T69" fmla="*/ 59 h 159"/>
                <a:gd name="T70" fmla="*/ 95 w 248"/>
                <a:gd name="T71" fmla="*/ 66 h 159"/>
                <a:gd name="T72" fmla="*/ 82 w 248"/>
                <a:gd name="T73" fmla="*/ 58 h 159"/>
                <a:gd name="T74" fmla="*/ 86 w 248"/>
                <a:gd name="T75" fmla="*/ 51 h 159"/>
                <a:gd name="T76" fmla="*/ 82 w 248"/>
                <a:gd name="T77" fmla="*/ 58 h 159"/>
                <a:gd name="T78" fmla="*/ 69 w 248"/>
                <a:gd name="T79" fmla="*/ 49 h 159"/>
                <a:gd name="T80" fmla="*/ 73 w 248"/>
                <a:gd name="T81" fmla="*/ 43 h 159"/>
                <a:gd name="T82" fmla="*/ 69 w 248"/>
                <a:gd name="T83" fmla="*/ 49 h 159"/>
                <a:gd name="T84" fmla="*/ 55 w 248"/>
                <a:gd name="T85" fmla="*/ 41 h 159"/>
                <a:gd name="T86" fmla="*/ 60 w 248"/>
                <a:gd name="T87" fmla="*/ 34 h 159"/>
                <a:gd name="T88" fmla="*/ 55 w 248"/>
                <a:gd name="T89" fmla="*/ 41 h 159"/>
                <a:gd name="T90" fmla="*/ 42 w 248"/>
                <a:gd name="T91" fmla="*/ 33 h 159"/>
                <a:gd name="T92" fmla="*/ 46 w 248"/>
                <a:gd name="T93" fmla="*/ 26 h 159"/>
                <a:gd name="T94" fmla="*/ 42 w 248"/>
                <a:gd name="T95" fmla="*/ 33 h 159"/>
                <a:gd name="T96" fmla="*/ 29 w 248"/>
                <a:gd name="T97" fmla="*/ 24 h 159"/>
                <a:gd name="T98" fmla="*/ 33 w 248"/>
                <a:gd name="T99" fmla="*/ 18 h 159"/>
                <a:gd name="T100" fmla="*/ 29 w 248"/>
                <a:gd name="T101" fmla="*/ 24 h 159"/>
                <a:gd name="T102" fmla="*/ 15 w 248"/>
                <a:gd name="T103" fmla="*/ 16 h 159"/>
                <a:gd name="T104" fmla="*/ 20 w 248"/>
                <a:gd name="T105" fmla="*/ 9 h 159"/>
                <a:gd name="T106" fmla="*/ 15 w 248"/>
                <a:gd name="T107" fmla="*/ 16 h 159"/>
                <a:gd name="T108" fmla="*/ 2 w 248"/>
                <a:gd name="T109" fmla="*/ 8 h 159"/>
                <a:gd name="T110" fmla="*/ 6 w 248"/>
                <a:gd name="T111" fmla="*/ 1 h 159"/>
                <a:gd name="T112" fmla="*/ 2 w 248"/>
                <a:gd name="T113" fmla="*/ 8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48" h="159">
                  <a:moveTo>
                    <a:pt x="242" y="158"/>
                  </a:moveTo>
                  <a:cubicBezTo>
                    <a:pt x="242" y="158"/>
                    <a:pt x="242" y="158"/>
                    <a:pt x="242" y="158"/>
                  </a:cubicBezTo>
                  <a:cubicBezTo>
                    <a:pt x="244" y="159"/>
                    <a:pt x="246" y="158"/>
                    <a:pt x="247" y="157"/>
                  </a:cubicBezTo>
                  <a:cubicBezTo>
                    <a:pt x="248" y="155"/>
                    <a:pt x="248" y="152"/>
                    <a:pt x="246" y="151"/>
                  </a:cubicBezTo>
                  <a:cubicBezTo>
                    <a:pt x="244" y="150"/>
                    <a:pt x="242" y="150"/>
                    <a:pt x="240" y="152"/>
                  </a:cubicBezTo>
                  <a:cubicBezTo>
                    <a:pt x="239" y="154"/>
                    <a:pt x="240" y="157"/>
                    <a:pt x="242" y="158"/>
                  </a:cubicBezTo>
                  <a:close/>
                  <a:moveTo>
                    <a:pt x="228" y="150"/>
                  </a:moveTo>
                  <a:cubicBezTo>
                    <a:pt x="228" y="150"/>
                    <a:pt x="228" y="150"/>
                    <a:pt x="228" y="150"/>
                  </a:cubicBezTo>
                  <a:cubicBezTo>
                    <a:pt x="230" y="151"/>
                    <a:pt x="233" y="150"/>
                    <a:pt x="234" y="148"/>
                  </a:cubicBezTo>
                  <a:cubicBezTo>
                    <a:pt x="235" y="146"/>
                    <a:pt x="235" y="144"/>
                    <a:pt x="233" y="143"/>
                  </a:cubicBezTo>
                  <a:cubicBezTo>
                    <a:pt x="231" y="142"/>
                    <a:pt x="228" y="142"/>
                    <a:pt x="227" y="144"/>
                  </a:cubicBezTo>
                  <a:cubicBezTo>
                    <a:pt x="226" y="146"/>
                    <a:pt x="227" y="148"/>
                    <a:pt x="228" y="150"/>
                  </a:cubicBezTo>
                  <a:close/>
                  <a:moveTo>
                    <a:pt x="215" y="141"/>
                  </a:moveTo>
                  <a:cubicBezTo>
                    <a:pt x="215" y="141"/>
                    <a:pt x="215" y="141"/>
                    <a:pt x="215" y="141"/>
                  </a:cubicBezTo>
                  <a:cubicBezTo>
                    <a:pt x="217" y="142"/>
                    <a:pt x="219" y="142"/>
                    <a:pt x="221" y="140"/>
                  </a:cubicBezTo>
                  <a:cubicBezTo>
                    <a:pt x="222" y="138"/>
                    <a:pt x="221" y="136"/>
                    <a:pt x="219" y="134"/>
                  </a:cubicBezTo>
                  <a:cubicBezTo>
                    <a:pt x="217" y="133"/>
                    <a:pt x="215" y="134"/>
                    <a:pt x="214" y="136"/>
                  </a:cubicBezTo>
                  <a:cubicBezTo>
                    <a:pt x="213" y="138"/>
                    <a:pt x="213" y="140"/>
                    <a:pt x="215" y="141"/>
                  </a:cubicBezTo>
                  <a:close/>
                  <a:moveTo>
                    <a:pt x="202" y="133"/>
                  </a:moveTo>
                  <a:cubicBezTo>
                    <a:pt x="202" y="133"/>
                    <a:pt x="202" y="133"/>
                    <a:pt x="202" y="133"/>
                  </a:cubicBezTo>
                  <a:cubicBezTo>
                    <a:pt x="204" y="134"/>
                    <a:pt x="206" y="133"/>
                    <a:pt x="207" y="132"/>
                  </a:cubicBezTo>
                  <a:cubicBezTo>
                    <a:pt x="208" y="130"/>
                    <a:pt x="208" y="127"/>
                    <a:pt x="206" y="126"/>
                  </a:cubicBezTo>
                  <a:cubicBezTo>
                    <a:pt x="204" y="125"/>
                    <a:pt x="202" y="125"/>
                    <a:pt x="201" y="127"/>
                  </a:cubicBezTo>
                  <a:cubicBezTo>
                    <a:pt x="199" y="129"/>
                    <a:pt x="200" y="132"/>
                    <a:pt x="202" y="133"/>
                  </a:cubicBezTo>
                  <a:close/>
                  <a:moveTo>
                    <a:pt x="188" y="125"/>
                  </a:moveTo>
                  <a:cubicBezTo>
                    <a:pt x="188" y="125"/>
                    <a:pt x="188" y="125"/>
                    <a:pt x="188" y="125"/>
                  </a:cubicBezTo>
                  <a:cubicBezTo>
                    <a:pt x="190" y="126"/>
                    <a:pt x="193" y="125"/>
                    <a:pt x="194" y="123"/>
                  </a:cubicBezTo>
                  <a:cubicBezTo>
                    <a:pt x="195" y="121"/>
                    <a:pt x="195" y="119"/>
                    <a:pt x="193" y="118"/>
                  </a:cubicBezTo>
                  <a:cubicBezTo>
                    <a:pt x="191" y="117"/>
                    <a:pt x="188" y="117"/>
                    <a:pt x="187" y="119"/>
                  </a:cubicBezTo>
                  <a:cubicBezTo>
                    <a:pt x="186" y="121"/>
                    <a:pt x="187" y="123"/>
                    <a:pt x="188" y="125"/>
                  </a:cubicBezTo>
                  <a:close/>
                  <a:moveTo>
                    <a:pt x="175" y="116"/>
                  </a:moveTo>
                  <a:cubicBezTo>
                    <a:pt x="175" y="116"/>
                    <a:pt x="175" y="116"/>
                    <a:pt x="175" y="116"/>
                  </a:cubicBezTo>
                  <a:cubicBezTo>
                    <a:pt x="177" y="117"/>
                    <a:pt x="180" y="117"/>
                    <a:pt x="181" y="115"/>
                  </a:cubicBezTo>
                  <a:cubicBezTo>
                    <a:pt x="182" y="113"/>
                    <a:pt x="181" y="111"/>
                    <a:pt x="179" y="109"/>
                  </a:cubicBezTo>
                  <a:cubicBezTo>
                    <a:pt x="178" y="108"/>
                    <a:pt x="175" y="109"/>
                    <a:pt x="174" y="111"/>
                  </a:cubicBezTo>
                  <a:cubicBezTo>
                    <a:pt x="173" y="113"/>
                    <a:pt x="173" y="115"/>
                    <a:pt x="175" y="116"/>
                  </a:cubicBezTo>
                  <a:close/>
                  <a:moveTo>
                    <a:pt x="162" y="108"/>
                  </a:moveTo>
                  <a:cubicBezTo>
                    <a:pt x="162" y="108"/>
                    <a:pt x="162" y="108"/>
                    <a:pt x="162" y="108"/>
                  </a:cubicBezTo>
                  <a:cubicBezTo>
                    <a:pt x="164" y="109"/>
                    <a:pt x="166" y="108"/>
                    <a:pt x="167" y="107"/>
                  </a:cubicBezTo>
                  <a:cubicBezTo>
                    <a:pt x="169" y="105"/>
                    <a:pt x="168" y="102"/>
                    <a:pt x="166" y="101"/>
                  </a:cubicBezTo>
                  <a:cubicBezTo>
                    <a:pt x="164" y="100"/>
                    <a:pt x="162" y="100"/>
                    <a:pt x="161" y="102"/>
                  </a:cubicBezTo>
                  <a:cubicBezTo>
                    <a:pt x="159" y="104"/>
                    <a:pt x="160" y="107"/>
                    <a:pt x="162" y="108"/>
                  </a:cubicBezTo>
                  <a:close/>
                  <a:moveTo>
                    <a:pt x="149" y="100"/>
                  </a:moveTo>
                  <a:cubicBezTo>
                    <a:pt x="149" y="100"/>
                    <a:pt x="149" y="100"/>
                    <a:pt x="149" y="100"/>
                  </a:cubicBezTo>
                  <a:cubicBezTo>
                    <a:pt x="150" y="101"/>
                    <a:pt x="153" y="100"/>
                    <a:pt x="154" y="98"/>
                  </a:cubicBezTo>
                  <a:cubicBezTo>
                    <a:pt x="155" y="96"/>
                    <a:pt x="155" y="94"/>
                    <a:pt x="153" y="93"/>
                  </a:cubicBezTo>
                  <a:cubicBezTo>
                    <a:pt x="151" y="92"/>
                    <a:pt x="148" y="92"/>
                    <a:pt x="147" y="94"/>
                  </a:cubicBezTo>
                  <a:cubicBezTo>
                    <a:pt x="146" y="96"/>
                    <a:pt x="147" y="98"/>
                    <a:pt x="149" y="100"/>
                  </a:cubicBezTo>
                  <a:close/>
                  <a:moveTo>
                    <a:pt x="135" y="91"/>
                  </a:moveTo>
                  <a:cubicBezTo>
                    <a:pt x="135" y="91"/>
                    <a:pt x="135" y="91"/>
                    <a:pt x="135" y="91"/>
                  </a:cubicBezTo>
                  <a:cubicBezTo>
                    <a:pt x="137" y="92"/>
                    <a:pt x="140" y="92"/>
                    <a:pt x="141" y="90"/>
                  </a:cubicBezTo>
                  <a:cubicBezTo>
                    <a:pt x="142" y="88"/>
                    <a:pt x="141" y="86"/>
                    <a:pt x="140" y="84"/>
                  </a:cubicBezTo>
                  <a:cubicBezTo>
                    <a:pt x="138" y="83"/>
                    <a:pt x="135" y="84"/>
                    <a:pt x="134" y="86"/>
                  </a:cubicBezTo>
                  <a:cubicBezTo>
                    <a:pt x="133" y="88"/>
                    <a:pt x="133" y="90"/>
                    <a:pt x="135" y="91"/>
                  </a:cubicBezTo>
                  <a:close/>
                  <a:moveTo>
                    <a:pt x="122" y="83"/>
                  </a:moveTo>
                  <a:cubicBezTo>
                    <a:pt x="122" y="83"/>
                    <a:pt x="122" y="83"/>
                    <a:pt x="122" y="83"/>
                  </a:cubicBezTo>
                  <a:cubicBezTo>
                    <a:pt x="124" y="84"/>
                    <a:pt x="126" y="83"/>
                    <a:pt x="127" y="82"/>
                  </a:cubicBezTo>
                  <a:cubicBezTo>
                    <a:pt x="129" y="80"/>
                    <a:pt x="128" y="77"/>
                    <a:pt x="126" y="76"/>
                  </a:cubicBezTo>
                  <a:cubicBezTo>
                    <a:pt x="124" y="75"/>
                    <a:pt x="122" y="75"/>
                    <a:pt x="121" y="77"/>
                  </a:cubicBezTo>
                  <a:cubicBezTo>
                    <a:pt x="120" y="79"/>
                    <a:pt x="120" y="82"/>
                    <a:pt x="122" y="83"/>
                  </a:cubicBezTo>
                  <a:close/>
                  <a:moveTo>
                    <a:pt x="109" y="74"/>
                  </a:moveTo>
                  <a:cubicBezTo>
                    <a:pt x="109" y="74"/>
                    <a:pt x="109" y="74"/>
                    <a:pt x="109" y="74"/>
                  </a:cubicBezTo>
                  <a:cubicBezTo>
                    <a:pt x="111" y="76"/>
                    <a:pt x="113" y="75"/>
                    <a:pt x="114" y="73"/>
                  </a:cubicBezTo>
                  <a:cubicBezTo>
                    <a:pt x="115" y="71"/>
                    <a:pt x="115" y="69"/>
                    <a:pt x="113" y="68"/>
                  </a:cubicBezTo>
                  <a:cubicBezTo>
                    <a:pt x="111" y="67"/>
                    <a:pt x="109" y="67"/>
                    <a:pt x="107" y="69"/>
                  </a:cubicBezTo>
                  <a:cubicBezTo>
                    <a:pt x="106" y="71"/>
                    <a:pt x="107" y="73"/>
                    <a:pt x="109" y="74"/>
                  </a:cubicBezTo>
                  <a:close/>
                  <a:moveTo>
                    <a:pt x="95" y="66"/>
                  </a:moveTo>
                  <a:cubicBezTo>
                    <a:pt x="95" y="66"/>
                    <a:pt x="95" y="66"/>
                    <a:pt x="95" y="66"/>
                  </a:cubicBezTo>
                  <a:cubicBezTo>
                    <a:pt x="97" y="67"/>
                    <a:pt x="100" y="67"/>
                    <a:pt x="101" y="65"/>
                  </a:cubicBezTo>
                  <a:cubicBezTo>
                    <a:pt x="102" y="63"/>
                    <a:pt x="101" y="61"/>
                    <a:pt x="100" y="59"/>
                  </a:cubicBezTo>
                  <a:cubicBezTo>
                    <a:pt x="98" y="58"/>
                    <a:pt x="95" y="59"/>
                    <a:pt x="94" y="61"/>
                  </a:cubicBezTo>
                  <a:cubicBezTo>
                    <a:pt x="93" y="63"/>
                    <a:pt x="93" y="65"/>
                    <a:pt x="95" y="66"/>
                  </a:cubicBezTo>
                  <a:close/>
                  <a:moveTo>
                    <a:pt x="82" y="58"/>
                  </a:moveTo>
                  <a:cubicBezTo>
                    <a:pt x="82" y="58"/>
                    <a:pt x="82" y="58"/>
                    <a:pt x="82" y="58"/>
                  </a:cubicBezTo>
                  <a:cubicBezTo>
                    <a:pt x="84" y="59"/>
                    <a:pt x="86" y="58"/>
                    <a:pt x="88" y="57"/>
                  </a:cubicBezTo>
                  <a:cubicBezTo>
                    <a:pt x="89" y="55"/>
                    <a:pt x="88" y="52"/>
                    <a:pt x="86" y="51"/>
                  </a:cubicBezTo>
                  <a:cubicBezTo>
                    <a:pt x="84" y="50"/>
                    <a:pt x="82" y="50"/>
                    <a:pt x="81" y="52"/>
                  </a:cubicBezTo>
                  <a:cubicBezTo>
                    <a:pt x="80" y="54"/>
                    <a:pt x="80" y="57"/>
                    <a:pt x="82" y="58"/>
                  </a:cubicBezTo>
                  <a:close/>
                  <a:moveTo>
                    <a:pt x="69" y="49"/>
                  </a:moveTo>
                  <a:cubicBezTo>
                    <a:pt x="69" y="49"/>
                    <a:pt x="69" y="49"/>
                    <a:pt x="69" y="49"/>
                  </a:cubicBezTo>
                  <a:cubicBezTo>
                    <a:pt x="71" y="51"/>
                    <a:pt x="73" y="50"/>
                    <a:pt x="74" y="48"/>
                  </a:cubicBezTo>
                  <a:cubicBezTo>
                    <a:pt x="75" y="46"/>
                    <a:pt x="75" y="44"/>
                    <a:pt x="73" y="43"/>
                  </a:cubicBezTo>
                  <a:cubicBezTo>
                    <a:pt x="71" y="42"/>
                    <a:pt x="69" y="42"/>
                    <a:pt x="67" y="44"/>
                  </a:cubicBezTo>
                  <a:cubicBezTo>
                    <a:pt x="66" y="46"/>
                    <a:pt x="67" y="48"/>
                    <a:pt x="69" y="49"/>
                  </a:cubicBezTo>
                  <a:close/>
                  <a:moveTo>
                    <a:pt x="55" y="41"/>
                  </a:moveTo>
                  <a:cubicBezTo>
                    <a:pt x="55" y="41"/>
                    <a:pt x="55" y="41"/>
                    <a:pt x="55" y="41"/>
                  </a:cubicBezTo>
                  <a:cubicBezTo>
                    <a:pt x="57" y="42"/>
                    <a:pt x="60" y="42"/>
                    <a:pt x="61" y="40"/>
                  </a:cubicBezTo>
                  <a:cubicBezTo>
                    <a:pt x="62" y="38"/>
                    <a:pt x="62" y="36"/>
                    <a:pt x="60" y="34"/>
                  </a:cubicBezTo>
                  <a:cubicBezTo>
                    <a:pt x="58" y="33"/>
                    <a:pt x="55" y="34"/>
                    <a:pt x="54" y="36"/>
                  </a:cubicBezTo>
                  <a:cubicBezTo>
                    <a:pt x="53" y="37"/>
                    <a:pt x="54" y="40"/>
                    <a:pt x="55" y="41"/>
                  </a:cubicBezTo>
                  <a:close/>
                  <a:moveTo>
                    <a:pt x="42" y="33"/>
                  </a:moveTo>
                  <a:cubicBezTo>
                    <a:pt x="42" y="33"/>
                    <a:pt x="42" y="33"/>
                    <a:pt x="42" y="33"/>
                  </a:cubicBezTo>
                  <a:cubicBezTo>
                    <a:pt x="44" y="34"/>
                    <a:pt x="46" y="33"/>
                    <a:pt x="48" y="32"/>
                  </a:cubicBezTo>
                  <a:cubicBezTo>
                    <a:pt x="49" y="30"/>
                    <a:pt x="48" y="27"/>
                    <a:pt x="46" y="26"/>
                  </a:cubicBezTo>
                  <a:cubicBezTo>
                    <a:pt x="44" y="25"/>
                    <a:pt x="42" y="25"/>
                    <a:pt x="41" y="27"/>
                  </a:cubicBezTo>
                  <a:cubicBezTo>
                    <a:pt x="40" y="29"/>
                    <a:pt x="40" y="32"/>
                    <a:pt x="42" y="33"/>
                  </a:cubicBezTo>
                  <a:close/>
                  <a:moveTo>
                    <a:pt x="29" y="24"/>
                  </a:moveTo>
                  <a:cubicBezTo>
                    <a:pt x="29" y="24"/>
                    <a:pt x="29" y="24"/>
                    <a:pt x="29" y="24"/>
                  </a:cubicBezTo>
                  <a:cubicBezTo>
                    <a:pt x="31" y="26"/>
                    <a:pt x="33" y="25"/>
                    <a:pt x="34" y="23"/>
                  </a:cubicBezTo>
                  <a:cubicBezTo>
                    <a:pt x="35" y="21"/>
                    <a:pt x="35" y="19"/>
                    <a:pt x="33" y="18"/>
                  </a:cubicBezTo>
                  <a:cubicBezTo>
                    <a:pt x="31" y="17"/>
                    <a:pt x="29" y="17"/>
                    <a:pt x="28" y="19"/>
                  </a:cubicBezTo>
                  <a:cubicBezTo>
                    <a:pt x="26" y="21"/>
                    <a:pt x="27" y="23"/>
                    <a:pt x="29" y="24"/>
                  </a:cubicBezTo>
                  <a:close/>
                  <a:moveTo>
                    <a:pt x="15" y="16"/>
                  </a:moveTo>
                  <a:cubicBezTo>
                    <a:pt x="15" y="16"/>
                    <a:pt x="15" y="16"/>
                    <a:pt x="15" y="16"/>
                  </a:cubicBezTo>
                  <a:cubicBezTo>
                    <a:pt x="17" y="17"/>
                    <a:pt x="20" y="17"/>
                    <a:pt x="21" y="15"/>
                  </a:cubicBezTo>
                  <a:cubicBezTo>
                    <a:pt x="22" y="13"/>
                    <a:pt x="22" y="11"/>
                    <a:pt x="20" y="9"/>
                  </a:cubicBezTo>
                  <a:cubicBezTo>
                    <a:pt x="18" y="8"/>
                    <a:pt x="15" y="9"/>
                    <a:pt x="14" y="11"/>
                  </a:cubicBezTo>
                  <a:cubicBezTo>
                    <a:pt x="13" y="12"/>
                    <a:pt x="14" y="15"/>
                    <a:pt x="15" y="16"/>
                  </a:cubicBezTo>
                  <a:close/>
                  <a:moveTo>
                    <a:pt x="2" y="8"/>
                  </a:moveTo>
                  <a:cubicBezTo>
                    <a:pt x="2" y="8"/>
                    <a:pt x="2" y="8"/>
                    <a:pt x="2" y="8"/>
                  </a:cubicBezTo>
                  <a:cubicBezTo>
                    <a:pt x="4" y="9"/>
                    <a:pt x="7" y="8"/>
                    <a:pt x="8" y="7"/>
                  </a:cubicBezTo>
                  <a:cubicBezTo>
                    <a:pt x="9" y="5"/>
                    <a:pt x="8" y="2"/>
                    <a:pt x="6" y="1"/>
                  </a:cubicBezTo>
                  <a:cubicBezTo>
                    <a:pt x="5" y="0"/>
                    <a:pt x="2" y="0"/>
                    <a:pt x="1" y="2"/>
                  </a:cubicBezTo>
                  <a:cubicBezTo>
                    <a:pt x="0" y="4"/>
                    <a:pt x="0" y="7"/>
                    <a:pt x="2" y="8"/>
                  </a:cubicBez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40" name="Freeform 192">
              <a:extLst>
                <a:ext uri="{FF2B5EF4-FFF2-40B4-BE49-F238E27FC236}">
                  <a16:creationId xmlns:a16="http://schemas.microsoft.com/office/drawing/2014/main" id="{3A4C225C-2D0A-45C2-99C0-1BCC3DFEAC46}"/>
                </a:ext>
              </a:extLst>
            </p:cNvPr>
            <p:cNvSpPr>
              <a:spLocks noEditPoints="1"/>
            </p:cNvSpPr>
            <p:nvPr/>
          </p:nvSpPr>
          <p:spPr bwMode="auto">
            <a:xfrm>
              <a:off x="4198686" y="3089184"/>
              <a:ext cx="246405" cy="830666"/>
            </a:xfrm>
            <a:custGeom>
              <a:avLst/>
              <a:gdLst>
                <a:gd name="T0" fmla="*/ 81 w 82"/>
                <a:gd name="T1" fmla="*/ 6 h 276"/>
                <a:gd name="T2" fmla="*/ 73 w 82"/>
                <a:gd name="T3" fmla="*/ 4 h 276"/>
                <a:gd name="T4" fmla="*/ 81 w 82"/>
                <a:gd name="T5" fmla="*/ 6 h 276"/>
                <a:gd name="T6" fmla="*/ 77 w 82"/>
                <a:gd name="T7" fmla="*/ 21 h 276"/>
                <a:gd name="T8" fmla="*/ 69 w 82"/>
                <a:gd name="T9" fmla="*/ 19 h 276"/>
                <a:gd name="T10" fmla="*/ 77 w 82"/>
                <a:gd name="T11" fmla="*/ 21 h 276"/>
                <a:gd name="T12" fmla="*/ 73 w 82"/>
                <a:gd name="T13" fmla="*/ 37 h 276"/>
                <a:gd name="T14" fmla="*/ 65 w 82"/>
                <a:gd name="T15" fmla="*/ 35 h 276"/>
                <a:gd name="T16" fmla="*/ 73 w 82"/>
                <a:gd name="T17" fmla="*/ 37 h 276"/>
                <a:gd name="T18" fmla="*/ 68 w 82"/>
                <a:gd name="T19" fmla="*/ 53 h 276"/>
                <a:gd name="T20" fmla="*/ 61 w 82"/>
                <a:gd name="T21" fmla="*/ 51 h 276"/>
                <a:gd name="T22" fmla="*/ 68 w 82"/>
                <a:gd name="T23" fmla="*/ 53 h 276"/>
                <a:gd name="T24" fmla="*/ 64 w 82"/>
                <a:gd name="T25" fmla="*/ 69 h 276"/>
                <a:gd name="T26" fmla="*/ 56 w 82"/>
                <a:gd name="T27" fmla="*/ 67 h 276"/>
                <a:gd name="T28" fmla="*/ 64 w 82"/>
                <a:gd name="T29" fmla="*/ 69 h 276"/>
                <a:gd name="T30" fmla="*/ 60 w 82"/>
                <a:gd name="T31" fmla="*/ 84 h 276"/>
                <a:gd name="T32" fmla="*/ 52 w 82"/>
                <a:gd name="T33" fmla="*/ 82 h 276"/>
                <a:gd name="T34" fmla="*/ 60 w 82"/>
                <a:gd name="T35" fmla="*/ 84 h 276"/>
                <a:gd name="T36" fmla="*/ 56 w 82"/>
                <a:gd name="T37" fmla="*/ 100 h 276"/>
                <a:gd name="T38" fmla="*/ 48 w 82"/>
                <a:gd name="T39" fmla="*/ 98 h 276"/>
                <a:gd name="T40" fmla="*/ 56 w 82"/>
                <a:gd name="T41" fmla="*/ 100 h 276"/>
                <a:gd name="T42" fmla="*/ 51 w 82"/>
                <a:gd name="T43" fmla="*/ 116 h 276"/>
                <a:gd name="T44" fmla="*/ 44 w 82"/>
                <a:gd name="T45" fmla="*/ 114 h 276"/>
                <a:gd name="T46" fmla="*/ 51 w 82"/>
                <a:gd name="T47" fmla="*/ 116 h 276"/>
                <a:gd name="T48" fmla="*/ 47 w 82"/>
                <a:gd name="T49" fmla="*/ 132 h 276"/>
                <a:gd name="T50" fmla="*/ 39 w 82"/>
                <a:gd name="T51" fmla="*/ 129 h 276"/>
                <a:gd name="T52" fmla="*/ 47 w 82"/>
                <a:gd name="T53" fmla="*/ 132 h 276"/>
                <a:gd name="T54" fmla="*/ 43 w 82"/>
                <a:gd name="T55" fmla="*/ 147 h 276"/>
                <a:gd name="T56" fmla="*/ 35 w 82"/>
                <a:gd name="T57" fmla="*/ 145 h 276"/>
                <a:gd name="T58" fmla="*/ 43 w 82"/>
                <a:gd name="T59" fmla="*/ 147 h 276"/>
                <a:gd name="T60" fmla="*/ 38 w 82"/>
                <a:gd name="T61" fmla="*/ 163 h 276"/>
                <a:gd name="T62" fmla="*/ 31 w 82"/>
                <a:gd name="T63" fmla="*/ 161 h 276"/>
                <a:gd name="T64" fmla="*/ 38 w 82"/>
                <a:gd name="T65" fmla="*/ 163 h 276"/>
                <a:gd name="T66" fmla="*/ 34 w 82"/>
                <a:gd name="T67" fmla="*/ 179 h 276"/>
                <a:gd name="T68" fmla="*/ 26 w 82"/>
                <a:gd name="T69" fmla="*/ 177 h 276"/>
                <a:gd name="T70" fmla="*/ 34 w 82"/>
                <a:gd name="T71" fmla="*/ 179 h 276"/>
                <a:gd name="T72" fmla="*/ 30 w 82"/>
                <a:gd name="T73" fmla="*/ 194 h 276"/>
                <a:gd name="T74" fmla="*/ 22 w 82"/>
                <a:gd name="T75" fmla="*/ 192 h 276"/>
                <a:gd name="T76" fmla="*/ 30 w 82"/>
                <a:gd name="T77" fmla="*/ 194 h 276"/>
                <a:gd name="T78" fmla="*/ 26 w 82"/>
                <a:gd name="T79" fmla="*/ 210 h 276"/>
                <a:gd name="T80" fmla="*/ 18 w 82"/>
                <a:gd name="T81" fmla="*/ 208 h 276"/>
                <a:gd name="T82" fmla="*/ 26 w 82"/>
                <a:gd name="T83" fmla="*/ 210 h 276"/>
                <a:gd name="T84" fmla="*/ 21 w 82"/>
                <a:gd name="T85" fmla="*/ 226 h 276"/>
                <a:gd name="T86" fmla="*/ 14 w 82"/>
                <a:gd name="T87" fmla="*/ 224 h 276"/>
                <a:gd name="T88" fmla="*/ 21 w 82"/>
                <a:gd name="T89" fmla="*/ 226 h 276"/>
                <a:gd name="T90" fmla="*/ 17 w 82"/>
                <a:gd name="T91" fmla="*/ 242 h 276"/>
                <a:gd name="T92" fmla="*/ 9 w 82"/>
                <a:gd name="T93" fmla="*/ 239 h 276"/>
                <a:gd name="T94" fmla="*/ 17 w 82"/>
                <a:gd name="T95" fmla="*/ 242 h 276"/>
                <a:gd name="T96" fmla="*/ 13 w 82"/>
                <a:gd name="T97" fmla="*/ 257 h 276"/>
                <a:gd name="T98" fmla="*/ 5 w 82"/>
                <a:gd name="T99" fmla="*/ 255 h 276"/>
                <a:gd name="T100" fmla="*/ 13 w 82"/>
                <a:gd name="T101" fmla="*/ 257 h 276"/>
                <a:gd name="T102" fmla="*/ 9 w 82"/>
                <a:gd name="T103" fmla="*/ 273 h 276"/>
                <a:gd name="T104" fmla="*/ 1 w 82"/>
                <a:gd name="T105" fmla="*/ 271 h 276"/>
                <a:gd name="T106" fmla="*/ 9 w 82"/>
                <a:gd name="T107" fmla="*/ 273 h 2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82" h="276">
                  <a:moveTo>
                    <a:pt x="81" y="6"/>
                  </a:moveTo>
                  <a:cubicBezTo>
                    <a:pt x="81" y="6"/>
                    <a:pt x="81" y="6"/>
                    <a:pt x="81" y="6"/>
                  </a:cubicBezTo>
                  <a:cubicBezTo>
                    <a:pt x="82" y="4"/>
                    <a:pt x="80" y="1"/>
                    <a:pt x="78" y="1"/>
                  </a:cubicBezTo>
                  <a:cubicBezTo>
                    <a:pt x="76" y="0"/>
                    <a:pt x="74" y="1"/>
                    <a:pt x="73" y="4"/>
                  </a:cubicBezTo>
                  <a:cubicBezTo>
                    <a:pt x="73" y="6"/>
                    <a:pt x="74" y="8"/>
                    <a:pt x="76" y="9"/>
                  </a:cubicBezTo>
                  <a:cubicBezTo>
                    <a:pt x="78" y="9"/>
                    <a:pt x="81" y="8"/>
                    <a:pt x="81" y="6"/>
                  </a:cubicBezTo>
                  <a:close/>
                  <a:moveTo>
                    <a:pt x="77" y="21"/>
                  </a:moveTo>
                  <a:cubicBezTo>
                    <a:pt x="77" y="21"/>
                    <a:pt x="77" y="21"/>
                    <a:pt x="77" y="21"/>
                  </a:cubicBezTo>
                  <a:cubicBezTo>
                    <a:pt x="77" y="19"/>
                    <a:pt x="76" y="17"/>
                    <a:pt x="74" y="17"/>
                  </a:cubicBezTo>
                  <a:cubicBezTo>
                    <a:pt x="72" y="16"/>
                    <a:pt x="70" y="17"/>
                    <a:pt x="69" y="19"/>
                  </a:cubicBezTo>
                  <a:cubicBezTo>
                    <a:pt x="69" y="21"/>
                    <a:pt x="70" y="24"/>
                    <a:pt x="72" y="24"/>
                  </a:cubicBezTo>
                  <a:cubicBezTo>
                    <a:pt x="74" y="25"/>
                    <a:pt x="76" y="24"/>
                    <a:pt x="77" y="21"/>
                  </a:cubicBezTo>
                  <a:close/>
                  <a:moveTo>
                    <a:pt x="73" y="37"/>
                  </a:moveTo>
                  <a:cubicBezTo>
                    <a:pt x="73" y="37"/>
                    <a:pt x="73" y="37"/>
                    <a:pt x="73" y="37"/>
                  </a:cubicBezTo>
                  <a:cubicBezTo>
                    <a:pt x="73" y="35"/>
                    <a:pt x="72" y="33"/>
                    <a:pt x="70" y="32"/>
                  </a:cubicBezTo>
                  <a:cubicBezTo>
                    <a:pt x="68" y="32"/>
                    <a:pt x="65" y="33"/>
                    <a:pt x="65" y="35"/>
                  </a:cubicBezTo>
                  <a:cubicBezTo>
                    <a:pt x="64" y="37"/>
                    <a:pt x="66" y="39"/>
                    <a:pt x="68" y="40"/>
                  </a:cubicBezTo>
                  <a:cubicBezTo>
                    <a:pt x="70" y="41"/>
                    <a:pt x="72" y="39"/>
                    <a:pt x="73" y="37"/>
                  </a:cubicBezTo>
                  <a:close/>
                  <a:moveTo>
                    <a:pt x="68" y="53"/>
                  </a:moveTo>
                  <a:cubicBezTo>
                    <a:pt x="68" y="53"/>
                    <a:pt x="68" y="53"/>
                    <a:pt x="68" y="53"/>
                  </a:cubicBezTo>
                  <a:cubicBezTo>
                    <a:pt x="69" y="51"/>
                    <a:pt x="68" y="49"/>
                    <a:pt x="66" y="48"/>
                  </a:cubicBezTo>
                  <a:cubicBezTo>
                    <a:pt x="63" y="47"/>
                    <a:pt x="61" y="49"/>
                    <a:pt x="61" y="51"/>
                  </a:cubicBezTo>
                  <a:cubicBezTo>
                    <a:pt x="60" y="53"/>
                    <a:pt x="61" y="55"/>
                    <a:pt x="63" y="56"/>
                  </a:cubicBezTo>
                  <a:cubicBezTo>
                    <a:pt x="66" y="56"/>
                    <a:pt x="68" y="55"/>
                    <a:pt x="68" y="53"/>
                  </a:cubicBezTo>
                  <a:close/>
                  <a:moveTo>
                    <a:pt x="64" y="69"/>
                  </a:moveTo>
                  <a:cubicBezTo>
                    <a:pt x="64" y="69"/>
                    <a:pt x="64" y="69"/>
                    <a:pt x="64" y="69"/>
                  </a:cubicBezTo>
                  <a:cubicBezTo>
                    <a:pt x="65" y="66"/>
                    <a:pt x="63" y="64"/>
                    <a:pt x="61" y="64"/>
                  </a:cubicBezTo>
                  <a:cubicBezTo>
                    <a:pt x="59" y="63"/>
                    <a:pt x="57" y="64"/>
                    <a:pt x="56" y="67"/>
                  </a:cubicBezTo>
                  <a:cubicBezTo>
                    <a:pt x="56" y="69"/>
                    <a:pt x="57" y="71"/>
                    <a:pt x="59" y="71"/>
                  </a:cubicBezTo>
                  <a:cubicBezTo>
                    <a:pt x="61" y="72"/>
                    <a:pt x="63" y="71"/>
                    <a:pt x="64" y="69"/>
                  </a:cubicBezTo>
                  <a:close/>
                  <a:moveTo>
                    <a:pt x="60" y="84"/>
                  </a:moveTo>
                  <a:cubicBezTo>
                    <a:pt x="60" y="84"/>
                    <a:pt x="60" y="84"/>
                    <a:pt x="60" y="84"/>
                  </a:cubicBezTo>
                  <a:cubicBezTo>
                    <a:pt x="60" y="82"/>
                    <a:pt x="59" y="80"/>
                    <a:pt x="57" y="79"/>
                  </a:cubicBezTo>
                  <a:cubicBezTo>
                    <a:pt x="55" y="79"/>
                    <a:pt x="53" y="80"/>
                    <a:pt x="52" y="82"/>
                  </a:cubicBezTo>
                  <a:cubicBezTo>
                    <a:pt x="51" y="84"/>
                    <a:pt x="53" y="87"/>
                    <a:pt x="55" y="87"/>
                  </a:cubicBezTo>
                  <a:cubicBezTo>
                    <a:pt x="57" y="88"/>
                    <a:pt x="59" y="86"/>
                    <a:pt x="60" y="84"/>
                  </a:cubicBezTo>
                  <a:close/>
                  <a:moveTo>
                    <a:pt x="56" y="100"/>
                  </a:moveTo>
                  <a:cubicBezTo>
                    <a:pt x="56" y="100"/>
                    <a:pt x="56" y="100"/>
                    <a:pt x="56" y="100"/>
                  </a:cubicBezTo>
                  <a:cubicBezTo>
                    <a:pt x="56" y="98"/>
                    <a:pt x="55" y="96"/>
                    <a:pt x="53" y="95"/>
                  </a:cubicBezTo>
                  <a:cubicBezTo>
                    <a:pt x="51" y="95"/>
                    <a:pt x="48" y="96"/>
                    <a:pt x="48" y="98"/>
                  </a:cubicBezTo>
                  <a:cubicBezTo>
                    <a:pt x="47" y="100"/>
                    <a:pt x="48" y="102"/>
                    <a:pt x="51" y="103"/>
                  </a:cubicBezTo>
                  <a:cubicBezTo>
                    <a:pt x="53" y="103"/>
                    <a:pt x="55" y="102"/>
                    <a:pt x="56" y="100"/>
                  </a:cubicBezTo>
                  <a:close/>
                  <a:moveTo>
                    <a:pt x="51" y="116"/>
                  </a:moveTo>
                  <a:cubicBezTo>
                    <a:pt x="51" y="116"/>
                    <a:pt x="51" y="116"/>
                    <a:pt x="51" y="116"/>
                  </a:cubicBezTo>
                  <a:cubicBezTo>
                    <a:pt x="52" y="114"/>
                    <a:pt x="51" y="111"/>
                    <a:pt x="48" y="111"/>
                  </a:cubicBezTo>
                  <a:cubicBezTo>
                    <a:pt x="46" y="110"/>
                    <a:pt x="44" y="112"/>
                    <a:pt x="44" y="114"/>
                  </a:cubicBezTo>
                  <a:cubicBezTo>
                    <a:pt x="43" y="116"/>
                    <a:pt x="44" y="118"/>
                    <a:pt x="46" y="119"/>
                  </a:cubicBezTo>
                  <a:cubicBezTo>
                    <a:pt x="48" y="119"/>
                    <a:pt x="51" y="118"/>
                    <a:pt x="51" y="116"/>
                  </a:cubicBezTo>
                  <a:close/>
                  <a:moveTo>
                    <a:pt x="47" y="132"/>
                  </a:moveTo>
                  <a:cubicBezTo>
                    <a:pt x="47" y="132"/>
                    <a:pt x="47" y="132"/>
                    <a:pt x="47" y="132"/>
                  </a:cubicBezTo>
                  <a:cubicBezTo>
                    <a:pt x="48" y="129"/>
                    <a:pt x="46" y="127"/>
                    <a:pt x="44" y="127"/>
                  </a:cubicBezTo>
                  <a:cubicBezTo>
                    <a:pt x="42" y="126"/>
                    <a:pt x="40" y="127"/>
                    <a:pt x="39" y="129"/>
                  </a:cubicBezTo>
                  <a:cubicBezTo>
                    <a:pt x="39" y="132"/>
                    <a:pt x="40" y="134"/>
                    <a:pt x="42" y="134"/>
                  </a:cubicBezTo>
                  <a:cubicBezTo>
                    <a:pt x="44" y="135"/>
                    <a:pt x="46" y="134"/>
                    <a:pt x="47" y="132"/>
                  </a:cubicBezTo>
                  <a:close/>
                  <a:moveTo>
                    <a:pt x="43" y="147"/>
                  </a:moveTo>
                  <a:cubicBezTo>
                    <a:pt x="43" y="147"/>
                    <a:pt x="43" y="147"/>
                    <a:pt x="43" y="147"/>
                  </a:cubicBezTo>
                  <a:cubicBezTo>
                    <a:pt x="43" y="145"/>
                    <a:pt x="42" y="143"/>
                    <a:pt x="40" y="142"/>
                  </a:cubicBezTo>
                  <a:cubicBezTo>
                    <a:pt x="38" y="142"/>
                    <a:pt x="36" y="143"/>
                    <a:pt x="35" y="145"/>
                  </a:cubicBezTo>
                  <a:cubicBezTo>
                    <a:pt x="34" y="147"/>
                    <a:pt x="36" y="149"/>
                    <a:pt x="38" y="150"/>
                  </a:cubicBezTo>
                  <a:cubicBezTo>
                    <a:pt x="40" y="151"/>
                    <a:pt x="42" y="149"/>
                    <a:pt x="43" y="147"/>
                  </a:cubicBezTo>
                  <a:close/>
                  <a:moveTo>
                    <a:pt x="38" y="163"/>
                  </a:moveTo>
                  <a:cubicBezTo>
                    <a:pt x="38" y="163"/>
                    <a:pt x="38" y="163"/>
                    <a:pt x="38" y="163"/>
                  </a:cubicBezTo>
                  <a:cubicBezTo>
                    <a:pt x="39" y="161"/>
                    <a:pt x="38" y="159"/>
                    <a:pt x="36" y="158"/>
                  </a:cubicBezTo>
                  <a:cubicBezTo>
                    <a:pt x="34" y="157"/>
                    <a:pt x="31" y="159"/>
                    <a:pt x="31" y="161"/>
                  </a:cubicBezTo>
                  <a:cubicBezTo>
                    <a:pt x="30" y="163"/>
                    <a:pt x="31" y="165"/>
                    <a:pt x="34" y="166"/>
                  </a:cubicBezTo>
                  <a:cubicBezTo>
                    <a:pt x="36" y="166"/>
                    <a:pt x="38" y="165"/>
                    <a:pt x="38" y="163"/>
                  </a:cubicBezTo>
                  <a:close/>
                  <a:moveTo>
                    <a:pt x="34" y="179"/>
                  </a:moveTo>
                  <a:cubicBezTo>
                    <a:pt x="34" y="179"/>
                    <a:pt x="34" y="179"/>
                    <a:pt x="34" y="179"/>
                  </a:cubicBezTo>
                  <a:cubicBezTo>
                    <a:pt x="35" y="177"/>
                    <a:pt x="34" y="174"/>
                    <a:pt x="31" y="174"/>
                  </a:cubicBezTo>
                  <a:cubicBezTo>
                    <a:pt x="29" y="173"/>
                    <a:pt x="27" y="174"/>
                    <a:pt x="26" y="177"/>
                  </a:cubicBezTo>
                  <a:cubicBezTo>
                    <a:pt x="26" y="179"/>
                    <a:pt x="27" y="181"/>
                    <a:pt x="29" y="181"/>
                  </a:cubicBezTo>
                  <a:cubicBezTo>
                    <a:pt x="31" y="182"/>
                    <a:pt x="34" y="181"/>
                    <a:pt x="34" y="179"/>
                  </a:cubicBezTo>
                  <a:close/>
                  <a:moveTo>
                    <a:pt x="30" y="194"/>
                  </a:moveTo>
                  <a:cubicBezTo>
                    <a:pt x="30" y="194"/>
                    <a:pt x="30" y="194"/>
                    <a:pt x="30" y="194"/>
                  </a:cubicBezTo>
                  <a:cubicBezTo>
                    <a:pt x="31" y="192"/>
                    <a:pt x="29" y="190"/>
                    <a:pt x="27" y="189"/>
                  </a:cubicBezTo>
                  <a:cubicBezTo>
                    <a:pt x="25" y="189"/>
                    <a:pt x="23" y="190"/>
                    <a:pt x="22" y="192"/>
                  </a:cubicBezTo>
                  <a:cubicBezTo>
                    <a:pt x="22" y="194"/>
                    <a:pt x="23" y="197"/>
                    <a:pt x="25" y="197"/>
                  </a:cubicBezTo>
                  <a:cubicBezTo>
                    <a:pt x="27" y="198"/>
                    <a:pt x="29" y="197"/>
                    <a:pt x="30" y="194"/>
                  </a:cubicBezTo>
                  <a:close/>
                  <a:moveTo>
                    <a:pt x="26" y="210"/>
                  </a:moveTo>
                  <a:cubicBezTo>
                    <a:pt x="26" y="210"/>
                    <a:pt x="26" y="210"/>
                    <a:pt x="26" y="210"/>
                  </a:cubicBezTo>
                  <a:cubicBezTo>
                    <a:pt x="26" y="208"/>
                    <a:pt x="25" y="206"/>
                    <a:pt x="23" y="205"/>
                  </a:cubicBezTo>
                  <a:cubicBezTo>
                    <a:pt x="21" y="205"/>
                    <a:pt x="19" y="206"/>
                    <a:pt x="18" y="208"/>
                  </a:cubicBezTo>
                  <a:cubicBezTo>
                    <a:pt x="17" y="210"/>
                    <a:pt x="19" y="212"/>
                    <a:pt x="21" y="213"/>
                  </a:cubicBezTo>
                  <a:cubicBezTo>
                    <a:pt x="23" y="214"/>
                    <a:pt x="25" y="212"/>
                    <a:pt x="26" y="210"/>
                  </a:cubicBezTo>
                  <a:close/>
                  <a:moveTo>
                    <a:pt x="21" y="226"/>
                  </a:moveTo>
                  <a:cubicBezTo>
                    <a:pt x="21" y="226"/>
                    <a:pt x="21" y="226"/>
                    <a:pt x="21" y="226"/>
                  </a:cubicBezTo>
                  <a:cubicBezTo>
                    <a:pt x="22" y="224"/>
                    <a:pt x="21" y="222"/>
                    <a:pt x="19" y="221"/>
                  </a:cubicBezTo>
                  <a:cubicBezTo>
                    <a:pt x="16" y="220"/>
                    <a:pt x="14" y="222"/>
                    <a:pt x="14" y="224"/>
                  </a:cubicBezTo>
                  <a:cubicBezTo>
                    <a:pt x="13" y="226"/>
                    <a:pt x="14" y="228"/>
                    <a:pt x="16" y="229"/>
                  </a:cubicBezTo>
                  <a:cubicBezTo>
                    <a:pt x="19" y="229"/>
                    <a:pt x="21" y="228"/>
                    <a:pt x="21" y="226"/>
                  </a:cubicBezTo>
                  <a:close/>
                  <a:moveTo>
                    <a:pt x="17" y="242"/>
                  </a:moveTo>
                  <a:cubicBezTo>
                    <a:pt x="17" y="242"/>
                    <a:pt x="17" y="242"/>
                    <a:pt x="17" y="242"/>
                  </a:cubicBezTo>
                  <a:cubicBezTo>
                    <a:pt x="18" y="239"/>
                    <a:pt x="16" y="237"/>
                    <a:pt x="14" y="237"/>
                  </a:cubicBezTo>
                  <a:cubicBezTo>
                    <a:pt x="12" y="236"/>
                    <a:pt x="10" y="237"/>
                    <a:pt x="9" y="239"/>
                  </a:cubicBezTo>
                  <a:cubicBezTo>
                    <a:pt x="9" y="242"/>
                    <a:pt x="10" y="244"/>
                    <a:pt x="12" y="244"/>
                  </a:cubicBezTo>
                  <a:cubicBezTo>
                    <a:pt x="14" y="245"/>
                    <a:pt x="17" y="244"/>
                    <a:pt x="17" y="242"/>
                  </a:cubicBezTo>
                  <a:close/>
                  <a:moveTo>
                    <a:pt x="13" y="257"/>
                  </a:moveTo>
                  <a:cubicBezTo>
                    <a:pt x="13" y="257"/>
                    <a:pt x="13" y="257"/>
                    <a:pt x="13" y="257"/>
                  </a:cubicBezTo>
                  <a:cubicBezTo>
                    <a:pt x="13" y="255"/>
                    <a:pt x="12" y="253"/>
                    <a:pt x="10" y="252"/>
                  </a:cubicBezTo>
                  <a:cubicBezTo>
                    <a:pt x="8" y="252"/>
                    <a:pt x="6" y="253"/>
                    <a:pt x="5" y="255"/>
                  </a:cubicBezTo>
                  <a:cubicBezTo>
                    <a:pt x="5" y="257"/>
                    <a:pt x="6" y="260"/>
                    <a:pt x="8" y="260"/>
                  </a:cubicBezTo>
                  <a:cubicBezTo>
                    <a:pt x="10" y="261"/>
                    <a:pt x="12" y="259"/>
                    <a:pt x="13" y="257"/>
                  </a:cubicBezTo>
                  <a:close/>
                  <a:moveTo>
                    <a:pt x="9" y="273"/>
                  </a:moveTo>
                  <a:cubicBezTo>
                    <a:pt x="9" y="273"/>
                    <a:pt x="9" y="273"/>
                    <a:pt x="9" y="273"/>
                  </a:cubicBezTo>
                  <a:cubicBezTo>
                    <a:pt x="9" y="271"/>
                    <a:pt x="8" y="269"/>
                    <a:pt x="6" y="268"/>
                  </a:cubicBezTo>
                  <a:cubicBezTo>
                    <a:pt x="4" y="268"/>
                    <a:pt x="1" y="269"/>
                    <a:pt x="1" y="271"/>
                  </a:cubicBezTo>
                  <a:cubicBezTo>
                    <a:pt x="0" y="273"/>
                    <a:pt x="2" y="275"/>
                    <a:pt x="4" y="276"/>
                  </a:cubicBezTo>
                  <a:cubicBezTo>
                    <a:pt x="6" y="276"/>
                    <a:pt x="8" y="275"/>
                    <a:pt x="9" y="273"/>
                  </a:cubicBez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41" name="Freeform 193">
              <a:extLst>
                <a:ext uri="{FF2B5EF4-FFF2-40B4-BE49-F238E27FC236}">
                  <a16:creationId xmlns:a16="http://schemas.microsoft.com/office/drawing/2014/main" id="{8458AA76-F87B-4966-9AF5-048A2EF9B99F}"/>
                </a:ext>
              </a:extLst>
            </p:cNvPr>
            <p:cNvSpPr>
              <a:spLocks/>
            </p:cNvSpPr>
            <p:nvPr/>
          </p:nvSpPr>
          <p:spPr bwMode="auto">
            <a:xfrm>
              <a:off x="4433660" y="3044730"/>
              <a:ext cx="22862" cy="24133"/>
            </a:xfrm>
            <a:custGeom>
              <a:avLst/>
              <a:gdLst>
                <a:gd name="T0" fmla="*/ 4 w 8"/>
                <a:gd name="T1" fmla="*/ 8 h 8"/>
                <a:gd name="T2" fmla="*/ 6 w 8"/>
                <a:gd name="T3" fmla="*/ 7 h 8"/>
                <a:gd name="T4" fmla="*/ 8 w 8"/>
                <a:gd name="T5" fmla="*/ 4 h 8"/>
                <a:gd name="T6" fmla="*/ 6 w 8"/>
                <a:gd name="T7" fmla="*/ 1 h 8"/>
                <a:gd name="T8" fmla="*/ 4 w 8"/>
                <a:gd name="T9" fmla="*/ 0 h 8"/>
                <a:gd name="T10" fmla="*/ 1 w 8"/>
                <a:gd name="T11" fmla="*/ 1 h 8"/>
                <a:gd name="T12" fmla="*/ 0 w 8"/>
                <a:gd name="T13" fmla="*/ 4 h 8"/>
                <a:gd name="T14" fmla="*/ 1 w 8"/>
                <a:gd name="T15" fmla="*/ 7 h 8"/>
                <a:gd name="T16" fmla="*/ 4 w 8"/>
                <a:gd name="T17"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8">
                  <a:moveTo>
                    <a:pt x="4" y="8"/>
                  </a:moveTo>
                  <a:cubicBezTo>
                    <a:pt x="5" y="8"/>
                    <a:pt x="6" y="8"/>
                    <a:pt x="6" y="7"/>
                  </a:cubicBezTo>
                  <a:cubicBezTo>
                    <a:pt x="7" y="6"/>
                    <a:pt x="8" y="5"/>
                    <a:pt x="8" y="4"/>
                  </a:cubicBezTo>
                  <a:cubicBezTo>
                    <a:pt x="8" y="3"/>
                    <a:pt x="7" y="2"/>
                    <a:pt x="6" y="1"/>
                  </a:cubicBezTo>
                  <a:cubicBezTo>
                    <a:pt x="6" y="0"/>
                    <a:pt x="5" y="0"/>
                    <a:pt x="4" y="0"/>
                  </a:cubicBezTo>
                  <a:cubicBezTo>
                    <a:pt x="2" y="0"/>
                    <a:pt x="1" y="0"/>
                    <a:pt x="1" y="1"/>
                  </a:cubicBezTo>
                  <a:cubicBezTo>
                    <a:pt x="0" y="2"/>
                    <a:pt x="0" y="3"/>
                    <a:pt x="0" y="4"/>
                  </a:cubicBezTo>
                  <a:cubicBezTo>
                    <a:pt x="0" y="5"/>
                    <a:pt x="0" y="6"/>
                    <a:pt x="1" y="7"/>
                  </a:cubicBezTo>
                  <a:cubicBezTo>
                    <a:pt x="1" y="8"/>
                    <a:pt x="2" y="8"/>
                    <a:pt x="4" y="8"/>
                  </a:cubicBezTo>
                </a:path>
              </a:pathLst>
            </a:custGeom>
            <a:solidFill>
              <a:schemeClr val="bg1">
                <a:lumMod val="7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42" name="Freeform 194">
              <a:extLst>
                <a:ext uri="{FF2B5EF4-FFF2-40B4-BE49-F238E27FC236}">
                  <a16:creationId xmlns:a16="http://schemas.microsoft.com/office/drawing/2014/main" id="{4638E7D1-FFC6-4815-86CC-15A080F3AEE4}"/>
                </a:ext>
              </a:extLst>
            </p:cNvPr>
            <p:cNvSpPr>
              <a:spLocks noEditPoints="1"/>
            </p:cNvSpPr>
            <p:nvPr/>
          </p:nvSpPr>
          <p:spPr bwMode="auto">
            <a:xfrm>
              <a:off x="4478115" y="2818646"/>
              <a:ext cx="833206" cy="237514"/>
            </a:xfrm>
            <a:custGeom>
              <a:avLst/>
              <a:gdLst>
                <a:gd name="T0" fmla="*/ 273 w 277"/>
                <a:gd name="T1" fmla="*/ 8 h 79"/>
                <a:gd name="T2" fmla="*/ 271 w 277"/>
                <a:gd name="T3" fmla="*/ 0 h 79"/>
                <a:gd name="T4" fmla="*/ 273 w 277"/>
                <a:gd name="T5" fmla="*/ 8 h 79"/>
                <a:gd name="T6" fmla="*/ 258 w 277"/>
                <a:gd name="T7" fmla="*/ 12 h 79"/>
                <a:gd name="T8" fmla="*/ 256 w 277"/>
                <a:gd name="T9" fmla="*/ 4 h 79"/>
                <a:gd name="T10" fmla="*/ 258 w 277"/>
                <a:gd name="T11" fmla="*/ 12 h 79"/>
                <a:gd name="T12" fmla="*/ 242 w 277"/>
                <a:gd name="T13" fmla="*/ 16 h 79"/>
                <a:gd name="T14" fmla="*/ 240 w 277"/>
                <a:gd name="T15" fmla="*/ 8 h 79"/>
                <a:gd name="T16" fmla="*/ 242 w 277"/>
                <a:gd name="T17" fmla="*/ 16 h 79"/>
                <a:gd name="T18" fmla="*/ 226 w 277"/>
                <a:gd name="T19" fmla="*/ 20 h 79"/>
                <a:gd name="T20" fmla="*/ 224 w 277"/>
                <a:gd name="T21" fmla="*/ 13 h 79"/>
                <a:gd name="T22" fmla="*/ 226 w 277"/>
                <a:gd name="T23" fmla="*/ 20 h 79"/>
                <a:gd name="T24" fmla="*/ 210 w 277"/>
                <a:gd name="T25" fmla="*/ 25 h 79"/>
                <a:gd name="T26" fmla="*/ 208 w 277"/>
                <a:gd name="T27" fmla="*/ 17 h 79"/>
                <a:gd name="T28" fmla="*/ 210 w 277"/>
                <a:gd name="T29" fmla="*/ 25 h 79"/>
                <a:gd name="T30" fmla="*/ 194 w 277"/>
                <a:gd name="T31" fmla="*/ 29 h 79"/>
                <a:gd name="T32" fmla="*/ 192 w 277"/>
                <a:gd name="T33" fmla="*/ 21 h 79"/>
                <a:gd name="T34" fmla="*/ 194 w 277"/>
                <a:gd name="T35" fmla="*/ 29 h 79"/>
                <a:gd name="T36" fmla="*/ 179 w 277"/>
                <a:gd name="T37" fmla="*/ 33 h 79"/>
                <a:gd name="T38" fmla="*/ 177 w 277"/>
                <a:gd name="T39" fmla="*/ 25 h 79"/>
                <a:gd name="T40" fmla="*/ 179 w 277"/>
                <a:gd name="T41" fmla="*/ 33 h 79"/>
                <a:gd name="T42" fmla="*/ 163 w 277"/>
                <a:gd name="T43" fmla="*/ 37 h 79"/>
                <a:gd name="T44" fmla="*/ 161 w 277"/>
                <a:gd name="T45" fmla="*/ 29 h 79"/>
                <a:gd name="T46" fmla="*/ 163 w 277"/>
                <a:gd name="T47" fmla="*/ 37 h 79"/>
                <a:gd name="T48" fmla="*/ 147 w 277"/>
                <a:gd name="T49" fmla="*/ 41 h 79"/>
                <a:gd name="T50" fmla="*/ 145 w 277"/>
                <a:gd name="T51" fmla="*/ 33 h 79"/>
                <a:gd name="T52" fmla="*/ 147 w 277"/>
                <a:gd name="T53" fmla="*/ 41 h 79"/>
                <a:gd name="T54" fmla="*/ 131 w 277"/>
                <a:gd name="T55" fmla="*/ 45 h 79"/>
                <a:gd name="T56" fmla="*/ 129 w 277"/>
                <a:gd name="T57" fmla="*/ 38 h 79"/>
                <a:gd name="T58" fmla="*/ 131 w 277"/>
                <a:gd name="T59" fmla="*/ 45 h 79"/>
                <a:gd name="T60" fmla="*/ 116 w 277"/>
                <a:gd name="T61" fmla="*/ 50 h 79"/>
                <a:gd name="T62" fmla="*/ 114 w 277"/>
                <a:gd name="T63" fmla="*/ 42 h 79"/>
                <a:gd name="T64" fmla="*/ 116 w 277"/>
                <a:gd name="T65" fmla="*/ 50 h 79"/>
                <a:gd name="T66" fmla="*/ 100 w 277"/>
                <a:gd name="T67" fmla="*/ 54 h 79"/>
                <a:gd name="T68" fmla="*/ 98 w 277"/>
                <a:gd name="T69" fmla="*/ 46 h 79"/>
                <a:gd name="T70" fmla="*/ 100 w 277"/>
                <a:gd name="T71" fmla="*/ 54 h 79"/>
                <a:gd name="T72" fmla="*/ 84 w 277"/>
                <a:gd name="T73" fmla="*/ 58 h 79"/>
                <a:gd name="T74" fmla="*/ 82 w 277"/>
                <a:gd name="T75" fmla="*/ 50 h 79"/>
                <a:gd name="T76" fmla="*/ 84 w 277"/>
                <a:gd name="T77" fmla="*/ 58 h 79"/>
                <a:gd name="T78" fmla="*/ 68 w 277"/>
                <a:gd name="T79" fmla="*/ 62 h 79"/>
                <a:gd name="T80" fmla="*/ 66 w 277"/>
                <a:gd name="T81" fmla="*/ 54 h 79"/>
                <a:gd name="T82" fmla="*/ 68 w 277"/>
                <a:gd name="T83" fmla="*/ 62 h 79"/>
                <a:gd name="T84" fmla="*/ 53 w 277"/>
                <a:gd name="T85" fmla="*/ 66 h 79"/>
                <a:gd name="T86" fmla="*/ 51 w 277"/>
                <a:gd name="T87" fmla="*/ 58 h 79"/>
                <a:gd name="T88" fmla="*/ 53 w 277"/>
                <a:gd name="T89" fmla="*/ 66 h 79"/>
                <a:gd name="T90" fmla="*/ 37 w 277"/>
                <a:gd name="T91" fmla="*/ 70 h 79"/>
                <a:gd name="T92" fmla="*/ 35 w 277"/>
                <a:gd name="T93" fmla="*/ 63 h 79"/>
                <a:gd name="T94" fmla="*/ 37 w 277"/>
                <a:gd name="T95" fmla="*/ 70 h 79"/>
                <a:gd name="T96" fmla="*/ 21 w 277"/>
                <a:gd name="T97" fmla="*/ 74 h 79"/>
                <a:gd name="T98" fmla="*/ 19 w 277"/>
                <a:gd name="T99" fmla="*/ 67 h 79"/>
                <a:gd name="T100" fmla="*/ 21 w 277"/>
                <a:gd name="T101" fmla="*/ 74 h 79"/>
                <a:gd name="T102" fmla="*/ 5 w 277"/>
                <a:gd name="T103" fmla="*/ 79 h 79"/>
                <a:gd name="T104" fmla="*/ 3 w 277"/>
                <a:gd name="T105" fmla="*/ 71 h 79"/>
                <a:gd name="T106" fmla="*/ 5 w 277"/>
                <a:gd name="T107" fmla="*/ 79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77" h="79">
                  <a:moveTo>
                    <a:pt x="273" y="8"/>
                  </a:moveTo>
                  <a:cubicBezTo>
                    <a:pt x="273" y="8"/>
                    <a:pt x="273" y="8"/>
                    <a:pt x="273" y="8"/>
                  </a:cubicBezTo>
                  <a:cubicBezTo>
                    <a:pt x="275" y="7"/>
                    <a:pt x="277" y="5"/>
                    <a:pt x="276" y="3"/>
                  </a:cubicBezTo>
                  <a:cubicBezTo>
                    <a:pt x="276" y="1"/>
                    <a:pt x="273" y="0"/>
                    <a:pt x="271" y="0"/>
                  </a:cubicBezTo>
                  <a:cubicBezTo>
                    <a:pt x="269" y="1"/>
                    <a:pt x="268" y="3"/>
                    <a:pt x="268" y="5"/>
                  </a:cubicBezTo>
                  <a:cubicBezTo>
                    <a:pt x="269" y="7"/>
                    <a:pt x="271" y="8"/>
                    <a:pt x="273" y="8"/>
                  </a:cubicBezTo>
                  <a:close/>
                  <a:moveTo>
                    <a:pt x="258" y="12"/>
                  </a:moveTo>
                  <a:cubicBezTo>
                    <a:pt x="258" y="12"/>
                    <a:pt x="258" y="12"/>
                    <a:pt x="258" y="12"/>
                  </a:cubicBezTo>
                  <a:cubicBezTo>
                    <a:pt x="260" y="11"/>
                    <a:pt x="261" y="9"/>
                    <a:pt x="260" y="7"/>
                  </a:cubicBezTo>
                  <a:cubicBezTo>
                    <a:pt x="260" y="5"/>
                    <a:pt x="258" y="4"/>
                    <a:pt x="256" y="4"/>
                  </a:cubicBezTo>
                  <a:cubicBezTo>
                    <a:pt x="253" y="5"/>
                    <a:pt x="252" y="7"/>
                    <a:pt x="253" y="9"/>
                  </a:cubicBezTo>
                  <a:cubicBezTo>
                    <a:pt x="253" y="11"/>
                    <a:pt x="255" y="13"/>
                    <a:pt x="258" y="12"/>
                  </a:cubicBezTo>
                  <a:close/>
                  <a:moveTo>
                    <a:pt x="242" y="16"/>
                  </a:moveTo>
                  <a:cubicBezTo>
                    <a:pt x="242" y="16"/>
                    <a:pt x="242" y="16"/>
                    <a:pt x="242" y="16"/>
                  </a:cubicBezTo>
                  <a:cubicBezTo>
                    <a:pt x="244" y="16"/>
                    <a:pt x="245" y="13"/>
                    <a:pt x="245" y="11"/>
                  </a:cubicBezTo>
                  <a:cubicBezTo>
                    <a:pt x="244" y="9"/>
                    <a:pt x="242" y="8"/>
                    <a:pt x="240" y="8"/>
                  </a:cubicBezTo>
                  <a:cubicBezTo>
                    <a:pt x="238" y="9"/>
                    <a:pt x="236" y="11"/>
                    <a:pt x="237" y="13"/>
                  </a:cubicBezTo>
                  <a:cubicBezTo>
                    <a:pt x="237" y="15"/>
                    <a:pt x="240" y="17"/>
                    <a:pt x="242" y="16"/>
                  </a:cubicBezTo>
                  <a:close/>
                  <a:moveTo>
                    <a:pt x="226" y="20"/>
                  </a:moveTo>
                  <a:cubicBezTo>
                    <a:pt x="226" y="20"/>
                    <a:pt x="226" y="20"/>
                    <a:pt x="226" y="20"/>
                  </a:cubicBezTo>
                  <a:cubicBezTo>
                    <a:pt x="228" y="20"/>
                    <a:pt x="229" y="18"/>
                    <a:pt x="229" y="15"/>
                  </a:cubicBezTo>
                  <a:cubicBezTo>
                    <a:pt x="228" y="13"/>
                    <a:pt x="226" y="12"/>
                    <a:pt x="224" y="13"/>
                  </a:cubicBezTo>
                  <a:cubicBezTo>
                    <a:pt x="222" y="13"/>
                    <a:pt x="221" y="15"/>
                    <a:pt x="221" y="18"/>
                  </a:cubicBezTo>
                  <a:cubicBezTo>
                    <a:pt x="222" y="20"/>
                    <a:pt x="224" y="21"/>
                    <a:pt x="226" y="20"/>
                  </a:cubicBezTo>
                  <a:close/>
                  <a:moveTo>
                    <a:pt x="210" y="25"/>
                  </a:moveTo>
                  <a:cubicBezTo>
                    <a:pt x="210" y="25"/>
                    <a:pt x="210" y="25"/>
                    <a:pt x="210" y="25"/>
                  </a:cubicBezTo>
                  <a:cubicBezTo>
                    <a:pt x="212" y="24"/>
                    <a:pt x="214" y="22"/>
                    <a:pt x="213" y="20"/>
                  </a:cubicBezTo>
                  <a:cubicBezTo>
                    <a:pt x="213" y="17"/>
                    <a:pt x="210" y="16"/>
                    <a:pt x="208" y="17"/>
                  </a:cubicBezTo>
                  <a:cubicBezTo>
                    <a:pt x="206" y="17"/>
                    <a:pt x="205" y="20"/>
                    <a:pt x="205" y="22"/>
                  </a:cubicBezTo>
                  <a:cubicBezTo>
                    <a:pt x="206" y="24"/>
                    <a:pt x="208" y="25"/>
                    <a:pt x="210" y="25"/>
                  </a:cubicBezTo>
                  <a:close/>
                  <a:moveTo>
                    <a:pt x="194" y="29"/>
                  </a:moveTo>
                  <a:cubicBezTo>
                    <a:pt x="194" y="29"/>
                    <a:pt x="194" y="29"/>
                    <a:pt x="194" y="29"/>
                  </a:cubicBezTo>
                  <a:cubicBezTo>
                    <a:pt x="197" y="28"/>
                    <a:pt x="198" y="26"/>
                    <a:pt x="197" y="24"/>
                  </a:cubicBezTo>
                  <a:cubicBezTo>
                    <a:pt x="197" y="22"/>
                    <a:pt x="195" y="20"/>
                    <a:pt x="192" y="21"/>
                  </a:cubicBezTo>
                  <a:cubicBezTo>
                    <a:pt x="190" y="22"/>
                    <a:pt x="189" y="24"/>
                    <a:pt x="190" y="26"/>
                  </a:cubicBezTo>
                  <a:cubicBezTo>
                    <a:pt x="190" y="28"/>
                    <a:pt x="192" y="29"/>
                    <a:pt x="194" y="29"/>
                  </a:cubicBezTo>
                  <a:close/>
                  <a:moveTo>
                    <a:pt x="179" y="33"/>
                  </a:moveTo>
                  <a:cubicBezTo>
                    <a:pt x="179" y="33"/>
                    <a:pt x="179" y="33"/>
                    <a:pt x="179" y="33"/>
                  </a:cubicBezTo>
                  <a:cubicBezTo>
                    <a:pt x="181" y="32"/>
                    <a:pt x="182" y="30"/>
                    <a:pt x="182" y="28"/>
                  </a:cubicBezTo>
                  <a:cubicBezTo>
                    <a:pt x="181" y="26"/>
                    <a:pt x="179" y="25"/>
                    <a:pt x="177" y="25"/>
                  </a:cubicBezTo>
                  <a:cubicBezTo>
                    <a:pt x="175" y="26"/>
                    <a:pt x="173" y="28"/>
                    <a:pt x="174" y="30"/>
                  </a:cubicBezTo>
                  <a:cubicBezTo>
                    <a:pt x="174" y="32"/>
                    <a:pt x="177" y="33"/>
                    <a:pt x="179" y="33"/>
                  </a:cubicBezTo>
                  <a:close/>
                  <a:moveTo>
                    <a:pt x="163" y="37"/>
                  </a:moveTo>
                  <a:cubicBezTo>
                    <a:pt x="163" y="37"/>
                    <a:pt x="163" y="37"/>
                    <a:pt x="163" y="37"/>
                  </a:cubicBezTo>
                  <a:cubicBezTo>
                    <a:pt x="165" y="36"/>
                    <a:pt x="166" y="34"/>
                    <a:pt x="166" y="32"/>
                  </a:cubicBezTo>
                  <a:cubicBezTo>
                    <a:pt x="165" y="30"/>
                    <a:pt x="163" y="29"/>
                    <a:pt x="161" y="29"/>
                  </a:cubicBezTo>
                  <a:cubicBezTo>
                    <a:pt x="159" y="30"/>
                    <a:pt x="158" y="32"/>
                    <a:pt x="158" y="34"/>
                  </a:cubicBezTo>
                  <a:cubicBezTo>
                    <a:pt x="159" y="36"/>
                    <a:pt x="161" y="38"/>
                    <a:pt x="163" y="37"/>
                  </a:cubicBezTo>
                  <a:close/>
                  <a:moveTo>
                    <a:pt x="147" y="41"/>
                  </a:moveTo>
                  <a:cubicBezTo>
                    <a:pt x="147" y="41"/>
                    <a:pt x="147" y="41"/>
                    <a:pt x="147" y="41"/>
                  </a:cubicBezTo>
                  <a:cubicBezTo>
                    <a:pt x="149" y="41"/>
                    <a:pt x="151" y="38"/>
                    <a:pt x="150" y="36"/>
                  </a:cubicBezTo>
                  <a:cubicBezTo>
                    <a:pt x="149" y="34"/>
                    <a:pt x="147" y="33"/>
                    <a:pt x="145" y="33"/>
                  </a:cubicBezTo>
                  <a:cubicBezTo>
                    <a:pt x="143" y="34"/>
                    <a:pt x="142" y="36"/>
                    <a:pt x="142" y="38"/>
                  </a:cubicBezTo>
                  <a:cubicBezTo>
                    <a:pt x="143" y="40"/>
                    <a:pt x="145" y="42"/>
                    <a:pt x="147" y="41"/>
                  </a:cubicBezTo>
                  <a:close/>
                  <a:moveTo>
                    <a:pt x="131" y="45"/>
                  </a:moveTo>
                  <a:cubicBezTo>
                    <a:pt x="131" y="45"/>
                    <a:pt x="131" y="45"/>
                    <a:pt x="131" y="45"/>
                  </a:cubicBezTo>
                  <a:cubicBezTo>
                    <a:pt x="134" y="45"/>
                    <a:pt x="135" y="43"/>
                    <a:pt x="134" y="40"/>
                  </a:cubicBezTo>
                  <a:cubicBezTo>
                    <a:pt x="134" y="38"/>
                    <a:pt x="132" y="37"/>
                    <a:pt x="129" y="38"/>
                  </a:cubicBezTo>
                  <a:cubicBezTo>
                    <a:pt x="127" y="38"/>
                    <a:pt x="126" y="40"/>
                    <a:pt x="127" y="42"/>
                  </a:cubicBezTo>
                  <a:cubicBezTo>
                    <a:pt x="127" y="45"/>
                    <a:pt x="129" y="46"/>
                    <a:pt x="131" y="45"/>
                  </a:cubicBezTo>
                  <a:close/>
                  <a:moveTo>
                    <a:pt x="116" y="50"/>
                  </a:moveTo>
                  <a:cubicBezTo>
                    <a:pt x="116" y="50"/>
                    <a:pt x="116" y="50"/>
                    <a:pt x="116" y="50"/>
                  </a:cubicBezTo>
                  <a:cubicBezTo>
                    <a:pt x="118" y="49"/>
                    <a:pt x="119" y="47"/>
                    <a:pt x="119" y="45"/>
                  </a:cubicBezTo>
                  <a:cubicBezTo>
                    <a:pt x="118" y="42"/>
                    <a:pt x="116" y="41"/>
                    <a:pt x="114" y="42"/>
                  </a:cubicBezTo>
                  <a:cubicBezTo>
                    <a:pt x="111" y="42"/>
                    <a:pt x="110" y="45"/>
                    <a:pt x="111" y="47"/>
                  </a:cubicBezTo>
                  <a:cubicBezTo>
                    <a:pt x="111" y="49"/>
                    <a:pt x="114" y="50"/>
                    <a:pt x="116" y="50"/>
                  </a:cubicBezTo>
                  <a:close/>
                  <a:moveTo>
                    <a:pt x="100" y="54"/>
                  </a:moveTo>
                  <a:cubicBezTo>
                    <a:pt x="100" y="54"/>
                    <a:pt x="100" y="54"/>
                    <a:pt x="100" y="54"/>
                  </a:cubicBezTo>
                  <a:cubicBezTo>
                    <a:pt x="102" y="53"/>
                    <a:pt x="103" y="51"/>
                    <a:pt x="103" y="49"/>
                  </a:cubicBezTo>
                  <a:cubicBezTo>
                    <a:pt x="102" y="47"/>
                    <a:pt x="100" y="45"/>
                    <a:pt x="98" y="46"/>
                  </a:cubicBezTo>
                  <a:cubicBezTo>
                    <a:pt x="96" y="47"/>
                    <a:pt x="94" y="49"/>
                    <a:pt x="95" y="51"/>
                  </a:cubicBezTo>
                  <a:cubicBezTo>
                    <a:pt x="96" y="53"/>
                    <a:pt x="98" y="54"/>
                    <a:pt x="100" y="54"/>
                  </a:cubicBezTo>
                  <a:close/>
                  <a:moveTo>
                    <a:pt x="84" y="58"/>
                  </a:moveTo>
                  <a:cubicBezTo>
                    <a:pt x="84" y="58"/>
                    <a:pt x="84" y="58"/>
                    <a:pt x="84" y="58"/>
                  </a:cubicBezTo>
                  <a:cubicBezTo>
                    <a:pt x="86" y="57"/>
                    <a:pt x="88" y="55"/>
                    <a:pt x="87" y="53"/>
                  </a:cubicBezTo>
                  <a:cubicBezTo>
                    <a:pt x="86" y="51"/>
                    <a:pt x="84" y="50"/>
                    <a:pt x="82" y="50"/>
                  </a:cubicBezTo>
                  <a:cubicBezTo>
                    <a:pt x="80" y="51"/>
                    <a:pt x="79" y="53"/>
                    <a:pt x="79" y="55"/>
                  </a:cubicBezTo>
                  <a:cubicBezTo>
                    <a:pt x="80" y="57"/>
                    <a:pt x="82" y="58"/>
                    <a:pt x="84" y="58"/>
                  </a:cubicBezTo>
                  <a:close/>
                  <a:moveTo>
                    <a:pt x="68" y="62"/>
                  </a:moveTo>
                  <a:cubicBezTo>
                    <a:pt x="68" y="62"/>
                    <a:pt x="68" y="62"/>
                    <a:pt x="68" y="62"/>
                  </a:cubicBezTo>
                  <a:cubicBezTo>
                    <a:pt x="71" y="61"/>
                    <a:pt x="72" y="59"/>
                    <a:pt x="71" y="57"/>
                  </a:cubicBezTo>
                  <a:cubicBezTo>
                    <a:pt x="71" y="55"/>
                    <a:pt x="68" y="54"/>
                    <a:pt x="66" y="54"/>
                  </a:cubicBezTo>
                  <a:cubicBezTo>
                    <a:pt x="64" y="55"/>
                    <a:pt x="63" y="57"/>
                    <a:pt x="63" y="59"/>
                  </a:cubicBezTo>
                  <a:cubicBezTo>
                    <a:pt x="64" y="61"/>
                    <a:pt x="66" y="63"/>
                    <a:pt x="68" y="62"/>
                  </a:cubicBezTo>
                  <a:close/>
                  <a:moveTo>
                    <a:pt x="53" y="66"/>
                  </a:moveTo>
                  <a:cubicBezTo>
                    <a:pt x="53" y="66"/>
                    <a:pt x="53" y="66"/>
                    <a:pt x="53" y="66"/>
                  </a:cubicBezTo>
                  <a:cubicBezTo>
                    <a:pt x="55" y="66"/>
                    <a:pt x="56" y="63"/>
                    <a:pt x="55" y="61"/>
                  </a:cubicBezTo>
                  <a:cubicBezTo>
                    <a:pt x="55" y="59"/>
                    <a:pt x="53" y="58"/>
                    <a:pt x="51" y="58"/>
                  </a:cubicBezTo>
                  <a:cubicBezTo>
                    <a:pt x="48" y="59"/>
                    <a:pt x="47" y="61"/>
                    <a:pt x="48" y="63"/>
                  </a:cubicBezTo>
                  <a:cubicBezTo>
                    <a:pt x="48" y="65"/>
                    <a:pt x="50" y="67"/>
                    <a:pt x="53" y="66"/>
                  </a:cubicBezTo>
                  <a:close/>
                  <a:moveTo>
                    <a:pt x="37" y="70"/>
                  </a:moveTo>
                  <a:cubicBezTo>
                    <a:pt x="37" y="70"/>
                    <a:pt x="37" y="70"/>
                    <a:pt x="37" y="70"/>
                  </a:cubicBezTo>
                  <a:cubicBezTo>
                    <a:pt x="39" y="70"/>
                    <a:pt x="40" y="68"/>
                    <a:pt x="40" y="65"/>
                  </a:cubicBezTo>
                  <a:cubicBezTo>
                    <a:pt x="39" y="63"/>
                    <a:pt x="37" y="62"/>
                    <a:pt x="35" y="63"/>
                  </a:cubicBezTo>
                  <a:cubicBezTo>
                    <a:pt x="33" y="63"/>
                    <a:pt x="31" y="65"/>
                    <a:pt x="32" y="67"/>
                  </a:cubicBezTo>
                  <a:cubicBezTo>
                    <a:pt x="33" y="70"/>
                    <a:pt x="35" y="71"/>
                    <a:pt x="37" y="70"/>
                  </a:cubicBezTo>
                  <a:close/>
                  <a:moveTo>
                    <a:pt x="21" y="74"/>
                  </a:moveTo>
                  <a:cubicBezTo>
                    <a:pt x="21" y="74"/>
                    <a:pt x="21" y="74"/>
                    <a:pt x="21" y="74"/>
                  </a:cubicBezTo>
                  <a:cubicBezTo>
                    <a:pt x="23" y="74"/>
                    <a:pt x="24" y="72"/>
                    <a:pt x="24" y="70"/>
                  </a:cubicBezTo>
                  <a:cubicBezTo>
                    <a:pt x="23" y="67"/>
                    <a:pt x="21" y="66"/>
                    <a:pt x="19" y="67"/>
                  </a:cubicBezTo>
                  <a:cubicBezTo>
                    <a:pt x="17" y="67"/>
                    <a:pt x="16" y="70"/>
                    <a:pt x="16" y="72"/>
                  </a:cubicBezTo>
                  <a:cubicBezTo>
                    <a:pt x="17" y="74"/>
                    <a:pt x="19" y="75"/>
                    <a:pt x="21" y="74"/>
                  </a:cubicBezTo>
                  <a:close/>
                  <a:moveTo>
                    <a:pt x="5" y="79"/>
                  </a:moveTo>
                  <a:cubicBezTo>
                    <a:pt x="5" y="79"/>
                    <a:pt x="5" y="79"/>
                    <a:pt x="5" y="79"/>
                  </a:cubicBezTo>
                  <a:cubicBezTo>
                    <a:pt x="7" y="78"/>
                    <a:pt x="9" y="76"/>
                    <a:pt x="8" y="74"/>
                  </a:cubicBezTo>
                  <a:cubicBezTo>
                    <a:pt x="8" y="72"/>
                    <a:pt x="5" y="70"/>
                    <a:pt x="3" y="71"/>
                  </a:cubicBezTo>
                  <a:cubicBezTo>
                    <a:pt x="1" y="71"/>
                    <a:pt x="0" y="74"/>
                    <a:pt x="0" y="76"/>
                  </a:cubicBezTo>
                  <a:cubicBezTo>
                    <a:pt x="1" y="78"/>
                    <a:pt x="3" y="79"/>
                    <a:pt x="5" y="79"/>
                  </a:cubicBez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43" name="Freeform 196">
              <a:extLst>
                <a:ext uri="{FF2B5EF4-FFF2-40B4-BE49-F238E27FC236}">
                  <a16:creationId xmlns:a16="http://schemas.microsoft.com/office/drawing/2014/main" id="{BD05FD1F-1433-4385-B6E1-73D74E4EBED5}"/>
                </a:ext>
              </a:extLst>
            </p:cNvPr>
            <p:cNvSpPr>
              <a:spLocks noEditPoints="1"/>
            </p:cNvSpPr>
            <p:nvPr/>
          </p:nvSpPr>
          <p:spPr bwMode="auto">
            <a:xfrm>
              <a:off x="5358315" y="2842778"/>
              <a:ext cx="734136" cy="1013565"/>
            </a:xfrm>
            <a:custGeom>
              <a:avLst/>
              <a:gdLst>
                <a:gd name="T0" fmla="*/ 243 w 244"/>
                <a:gd name="T1" fmla="*/ 330 h 337"/>
                <a:gd name="T2" fmla="*/ 227 w 244"/>
                <a:gd name="T3" fmla="*/ 322 h 337"/>
                <a:gd name="T4" fmla="*/ 228 w 244"/>
                <a:gd name="T5" fmla="*/ 316 h 337"/>
                <a:gd name="T6" fmla="*/ 223 w 244"/>
                <a:gd name="T7" fmla="*/ 310 h 337"/>
                <a:gd name="T8" fmla="*/ 218 w 244"/>
                <a:gd name="T9" fmla="*/ 309 h 337"/>
                <a:gd name="T10" fmla="*/ 215 w 244"/>
                <a:gd name="T11" fmla="*/ 291 h 337"/>
                <a:gd name="T12" fmla="*/ 199 w 244"/>
                <a:gd name="T13" fmla="*/ 283 h 337"/>
                <a:gd name="T14" fmla="*/ 200 w 244"/>
                <a:gd name="T15" fmla="*/ 277 h 337"/>
                <a:gd name="T16" fmla="*/ 195 w 244"/>
                <a:gd name="T17" fmla="*/ 270 h 337"/>
                <a:gd name="T18" fmla="*/ 189 w 244"/>
                <a:gd name="T19" fmla="*/ 270 h 337"/>
                <a:gd name="T20" fmla="*/ 186 w 244"/>
                <a:gd name="T21" fmla="*/ 252 h 337"/>
                <a:gd name="T22" fmla="*/ 171 w 244"/>
                <a:gd name="T23" fmla="*/ 243 h 337"/>
                <a:gd name="T24" fmla="*/ 171 w 244"/>
                <a:gd name="T25" fmla="*/ 238 h 337"/>
                <a:gd name="T26" fmla="*/ 167 w 244"/>
                <a:gd name="T27" fmla="*/ 231 h 337"/>
                <a:gd name="T28" fmla="*/ 161 w 244"/>
                <a:gd name="T29" fmla="*/ 230 h 337"/>
                <a:gd name="T30" fmla="*/ 158 w 244"/>
                <a:gd name="T31" fmla="*/ 212 h 337"/>
                <a:gd name="T32" fmla="*/ 142 w 244"/>
                <a:gd name="T33" fmla="*/ 204 h 337"/>
                <a:gd name="T34" fmla="*/ 143 w 244"/>
                <a:gd name="T35" fmla="*/ 198 h 337"/>
                <a:gd name="T36" fmla="*/ 139 w 244"/>
                <a:gd name="T37" fmla="*/ 192 h 337"/>
                <a:gd name="T38" fmla="*/ 133 w 244"/>
                <a:gd name="T39" fmla="*/ 191 h 337"/>
                <a:gd name="T40" fmla="*/ 130 w 244"/>
                <a:gd name="T41" fmla="*/ 173 h 337"/>
                <a:gd name="T42" fmla="*/ 114 w 244"/>
                <a:gd name="T43" fmla="*/ 165 h 337"/>
                <a:gd name="T44" fmla="*/ 115 w 244"/>
                <a:gd name="T45" fmla="*/ 159 h 337"/>
                <a:gd name="T46" fmla="*/ 110 w 244"/>
                <a:gd name="T47" fmla="*/ 152 h 337"/>
                <a:gd name="T48" fmla="*/ 105 w 244"/>
                <a:gd name="T49" fmla="*/ 152 h 337"/>
                <a:gd name="T50" fmla="*/ 102 w 244"/>
                <a:gd name="T51" fmla="*/ 134 h 337"/>
                <a:gd name="T52" fmla="*/ 86 w 244"/>
                <a:gd name="T53" fmla="*/ 125 h 337"/>
                <a:gd name="T54" fmla="*/ 87 w 244"/>
                <a:gd name="T55" fmla="*/ 120 h 337"/>
                <a:gd name="T56" fmla="*/ 82 w 244"/>
                <a:gd name="T57" fmla="*/ 113 h 337"/>
                <a:gd name="T58" fmla="*/ 76 w 244"/>
                <a:gd name="T59" fmla="*/ 112 h 337"/>
                <a:gd name="T60" fmla="*/ 74 w 244"/>
                <a:gd name="T61" fmla="*/ 94 h 337"/>
                <a:gd name="T62" fmla="*/ 58 w 244"/>
                <a:gd name="T63" fmla="*/ 86 h 337"/>
                <a:gd name="T64" fmla="*/ 59 w 244"/>
                <a:gd name="T65" fmla="*/ 80 h 337"/>
                <a:gd name="T66" fmla="*/ 54 w 244"/>
                <a:gd name="T67" fmla="*/ 74 h 337"/>
                <a:gd name="T68" fmla="*/ 48 w 244"/>
                <a:gd name="T69" fmla="*/ 73 h 337"/>
                <a:gd name="T70" fmla="*/ 45 w 244"/>
                <a:gd name="T71" fmla="*/ 55 h 337"/>
                <a:gd name="T72" fmla="*/ 29 w 244"/>
                <a:gd name="T73" fmla="*/ 47 h 337"/>
                <a:gd name="T74" fmla="*/ 30 w 244"/>
                <a:gd name="T75" fmla="*/ 41 h 337"/>
                <a:gd name="T76" fmla="*/ 26 w 244"/>
                <a:gd name="T77" fmla="*/ 34 h 337"/>
                <a:gd name="T78" fmla="*/ 20 w 244"/>
                <a:gd name="T79" fmla="*/ 33 h 337"/>
                <a:gd name="T80" fmla="*/ 17 w 244"/>
                <a:gd name="T81" fmla="*/ 16 h 337"/>
                <a:gd name="T82" fmla="*/ 1 w 244"/>
                <a:gd name="T83" fmla="*/ 7 h 337"/>
                <a:gd name="T84" fmla="*/ 2 w 244"/>
                <a:gd name="T85" fmla="*/ 2 h 3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44" h="337">
                  <a:moveTo>
                    <a:pt x="236" y="335"/>
                  </a:moveTo>
                  <a:cubicBezTo>
                    <a:pt x="238" y="337"/>
                    <a:pt x="240" y="337"/>
                    <a:pt x="242" y="336"/>
                  </a:cubicBezTo>
                  <a:cubicBezTo>
                    <a:pt x="244" y="335"/>
                    <a:pt x="244" y="332"/>
                    <a:pt x="243" y="330"/>
                  </a:cubicBezTo>
                  <a:cubicBezTo>
                    <a:pt x="242" y="329"/>
                    <a:pt x="239" y="328"/>
                    <a:pt x="237" y="330"/>
                  </a:cubicBezTo>
                  <a:cubicBezTo>
                    <a:pt x="236" y="331"/>
                    <a:pt x="235" y="333"/>
                    <a:pt x="236" y="335"/>
                  </a:cubicBezTo>
                  <a:moveTo>
                    <a:pt x="227" y="322"/>
                  </a:moveTo>
                  <a:cubicBezTo>
                    <a:pt x="228" y="324"/>
                    <a:pt x="231" y="324"/>
                    <a:pt x="233" y="323"/>
                  </a:cubicBezTo>
                  <a:cubicBezTo>
                    <a:pt x="234" y="322"/>
                    <a:pt x="235" y="319"/>
                    <a:pt x="234" y="317"/>
                  </a:cubicBezTo>
                  <a:cubicBezTo>
                    <a:pt x="232" y="316"/>
                    <a:pt x="230" y="315"/>
                    <a:pt x="228" y="316"/>
                  </a:cubicBezTo>
                  <a:cubicBezTo>
                    <a:pt x="226" y="318"/>
                    <a:pt x="226" y="320"/>
                    <a:pt x="227" y="322"/>
                  </a:cubicBezTo>
                  <a:moveTo>
                    <a:pt x="218" y="309"/>
                  </a:moveTo>
                  <a:cubicBezTo>
                    <a:pt x="219" y="311"/>
                    <a:pt x="221" y="311"/>
                    <a:pt x="223" y="310"/>
                  </a:cubicBezTo>
                  <a:cubicBezTo>
                    <a:pt x="225" y="308"/>
                    <a:pt x="225" y="306"/>
                    <a:pt x="224" y="304"/>
                  </a:cubicBezTo>
                  <a:cubicBezTo>
                    <a:pt x="223" y="302"/>
                    <a:pt x="220" y="302"/>
                    <a:pt x="219" y="303"/>
                  </a:cubicBezTo>
                  <a:cubicBezTo>
                    <a:pt x="217" y="305"/>
                    <a:pt x="216" y="307"/>
                    <a:pt x="218" y="309"/>
                  </a:cubicBezTo>
                  <a:moveTo>
                    <a:pt x="208" y="296"/>
                  </a:moveTo>
                  <a:cubicBezTo>
                    <a:pt x="209" y="298"/>
                    <a:pt x="212" y="298"/>
                    <a:pt x="214" y="297"/>
                  </a:cubicBezTo>
                  <a:cubicBezTo>
                    <a:pt x="216" y="295"/>
                    <a:pt x="216" y="293"/>
                    <a:pt x="215" y="291"/>
                  </a:cubicBezTo>
                  <a:cubicBezTo>
                    <a:pt x="213" y="289"/>
                    <a:pt x="211" y="289"/>
                    <a:pt x="209" y="290"/>
                  </a:cubicBezTo>
                  <a:cubicBezTo>
                    <a:pt x="207" y="291"/>
                    <a:pt x="207" y="294"/>
                    <a:pt x="208" y="296"/>
                  </a:cubicBezTo>
                  <a:moveTo>
                    <a:pt x="199" y="283"/>
                  </a:moveTo>
                  <a:cubicBezTo>
                    <a:pt x="200" y="284"/>
                    <a:pt x="203" y="285"/>
                    <a:pt x="204" y="284"/>
                  </a:cubicBezTo>
                  <a:cubicBezTo>
                    <a:pt x="206" y="282"/>
                    <a:pt x="207" y="280"/>
                    <a:pt x="205" y="278"/>
                  </a:cubicBezTo>
                  <a:cubicBezTo>
                    <a:pt x="204" y="276"/>
                    <a:pt x="202" y="276"/>
                    <a:pt x="200" y="277"/>
                  </a:cubicBezTo>
                  <a:cubicBezTo>
                    <a:pt x="198" y="278"/>
                    <a:pt x="198" y="281"/>
                    <a:pt x="199" y="283"/>
                  </a:cubicBezTo>
                  <a:moveTo>
                    <a:pt x="189" y="270"/>
                  </a:moveTo>
                  <a:cubicBezTo>
                    <a:pt x="191" y="271"/>
                    <a:pt x="193" y="272"/>
                    <a:pt x="195" y="270"/>
                  </a:cubicBezTo>
                  <a:cubicBezTo>
                    <a:pt x="197" y="269"/>
                    <a:pt x="197" y="267"/>
                    <a:pt x="196" y="265"/>
                  </a:cubicBezTo>
                  <a:cubicBezTo>
                    <a:pt x="195" y="263"/>
                    <a:pt x="192" y="263"/>
                    <a:pt x="190" y="264"/>
                  </a:cubicBezTo>
                  <a:cubicBezTo>
                    <a:pt x="189" y="265"/>
                    <a:pt x="188" y="268"/>
                    <a:pt x="189" y="270"/>
                  </a:cubicBezTo>
                  <a:moveTo>
                    <a:pt x="180" y="256"/>
                  </a:moveTo>
                  <a:cubicBezTo>
                    <a:pt x="181" y="258"/>
                    <a:pt x="184" y="259"/>
                    <a:pt x="186" y="257"/>
                  </a:cubicBezTo>
                  <a:cubicBezTo>
                    <a:pt x="187" y="256"/>
                    <a:pt x="188" y="254"/>
                    <a:pt x="186" y="252"/>
                  </a:cubicBezTo>
                  <a:cubicBezTo>
                    <a:pt x="185" y="250"/>
                    <a:pt x="183" y="250"/>
                    <a:pt x="181" y="251"/>
                  </a:cubicBezTo>
                  <a:cubicBezTo>
                    <a:pt x="179" y="252"/>
                    <a:pt x="179" y="255"/>
                    <a:pt x="180" y="256"/>
                  </a:cubicBezTo>
                  <a:moveTo>
                    <a:pt x="171" y="243"/>
                  </a:moveTo>
                  <a:cubicBezTo>
                    <a:pt x="172" y="245"/>
                    <a:pt x="174" y="246"/>
                    <a:pt x="176" y="244"/>
                  </a:cubicBezTo>
                  <a:cubicBezTo>
                    <a:pt x="178" y="243"/>
                    <a:pt x="178" y="240"/>
                    <a:pt x="177" y="239"/>
                  </a:cubicBezTo>
                  <a:cubicBezTo>
                    <a:pt x="176" y="237"/>
                    <a:pt x="173" y="236"/>
                    <a:pt x="171" y="238"/>
                  </a:cubicBezTo>
                  <a:cubicBezTo>
                    <a:pt x="170" y="239"/>
                    <a:pt x="169" y="242"/>
                    <a:pt x="171" y="243"/>
                  </a:cubicBezTo>
                  <a:moveTo>
                    <a:pt x="161" y="230"/>
                  </a:moveTo>
                  <a:cubicBezTo>
                    <a:pt x="162" y="232"/>
                    <a:pt x="165" y="232"/>
                    <a:pt x="167" y="231"/>
                  </a:cubicBezTo>
                  <a:cubicBezTo>
                    <a:pt x="169" y="230"/>
                    <a:pt x="169" y="227"/>
                    <a:pt x="168" y="226"/>
                  </a:cubicBezTo>
                  <a:cubicBezTo>
                    <a:pt x="166" y="224"/>
                    <a:pt x="164" y="223"/>
                    <a:pt x="162" y="225"/>
                  </a:cubicBezTo>
                  <a:cubicBezTo>
                    <a:pt x="160" y="226"/>
                    <a:pt x="160" y="228"/>
                    <a:pt x="161" y="230"/>
                  </a:cubicBezTo>
                  <a:moveTo>
                    <a:pt x="152" y="217"/>
                  </a:moveTo>
                  <a:cubicBezTo>
                    <a:pt x="153" y="219"/>
                    <a:pt x="156" y="219"/>
                    <a:pt x="157" y="218"/>
                  </a:cubicBezTo>
                  <a:cubicBezTo>
                    <a:pt x="159" y="217"/>
                    <a:pt x="160" y="214"/>
                    <a:pt x="158" y="212"/>
                  </a:cubicBezTo>
                  <a:cubicBezTo>
                    <a:pt x="157" y="211"/>
                    <a:pt x="154" y="210"/>
                    <a:pt x="153" y="211"/>
                  </a:cubicBezTo>
                  <a:cubicBezTo>
                    <a:pt x="151" y="213"/>
                    <a:pt x="150" y="215"/>
                    <a:pt x="152" y="217"/>
                  </a:cubicBezTo>
                  <a:moveTo>
                    <a:pt x="142" y="204"/>
                  </a:moveTo>
                  <a:cubicBezTo>
                    <a:pt x="144" y="206"/>
                    <a:pt x="146" y="206"/>
                    <a:pt x="148" y="205"/>
                  </a:cubicBezTo>
                  <a:cubicBezTo>
                    <a:pt x="150" y="204"/>
                    <a:pt x="150" y="201"/>
                    <a:pt x="149" y="199"/>
                  </a:cubicBezTo>
                  <a:cubicBezTo>
                    <a:pt x="148" y="198"/>
                    <a:pt x="145" y="197"/>
                    <a:pt x="143" y="198"/>
                  </a:cubicBezTo>
                  <a:cubicBezTo>
                    <a:pt x="141" y="200"/>
                    <a:pt x="141" y="202"/>
                    <a:pt x="142" y="204"/>
                  </a:cubicBezTo>
                  <a:moveTo>
                    <a:pt x="133" y="191"/>
                  </a:moveTo>
                  <a:cubicBezTo>
                    <a:pt x="134" y="193"/>
                    <a:pt x="137" y="193"/>
                    <a:pt x="139" y="192"/>
                  </a:cubicBezTo>
                  <a:cubicBezTo>
                    <a:pt x="140" y="190"/>
                    <a:pt x="141" y="188"/>
                    <a:pt x="139" y="186"/>
                  </a:cubicBezTo>
                  <a:cubicBezTo>
                    <a:pt x="138" y="184"/>
                    <a:pt x="136" y="184"/>
                    <a:pt x="134" y="185"/>
                  </a:cubicBezTo>
                  <a:cubicBezTo>
                    <a:pt x="132" y="187"/>
                    <a:pt x="132" y="189"/>
                    <a:pt x="133" y="191"/>
                  </a:cubicBezTo>
                  <a:moveTo>
                    <a:pt x="124" y="178"/>
                  </a:moveTo>
                  <a:cubicBezTo>
                    <a:pt x="125" y="180"/>
                    <a:pt x="127" y="180"/>
                    <a:pt x="129" y="179"/>
                  </a:cubicBezTo>
                  <a:cubicBezTo>
                    <a:pt x="131" y="177"/>
                    <a:pt x="131" y="175"/>
                    <a:pt x="130" y="173"/>
                  </a:cubicBezTo>
                  <a:cubicBezTo>
                    <a:pt x="129" y="171"/>
                    <a:pt x="126" y="171"/>
                    <a:pt x="124" y="172"/>
                  </a:cubicBezTo>
                  <a:cubicBezTo>
                    <a:pt x="123" y="173"/>
                    <a:pt x="122" y="176"/>
                    <a:pt x="124" y="178"/>
                  </a:cubicBezTo>
                  <a:moveTo>
                    <a:pt x="114" y="165"/>
                  </a:moveTo>
                  <a:cubicBezTo>
                    <a:pt x="115" y="166"/>
                    <a:pt x="118" y="167"/>
                    <a:pt x="120" y="166"/>
                  </a:cubicBezTo>
                  <a:cubicBezTo>
                    <a:pt x="121" y="164"/>
                    <a:pt x="122" y="162"/>
                    <a:pt x="121" y="160"/>
                  </a:cubicBezTo>
                  <a:cubicBezTo>
                    <a:pt x="119" y="158"/>
                    <a:pt x="117" y="158"/>
                    <a:pt x="115" y="159"/>
                  </a:cubicBezTo>
                  <a:cubicBezTo>
                    <a:pt x="113" y="160"/>
                    <a:pt x="113" y="163"/>
                    <a:pt x="114" y="165"/>
                  </a:cubicBezTo>
                  <a:moveTo>
                    <a:pt x="105" y="152"/>
                  </a:moveTo>
                  <a:cubicBezTo>
                    <a:pt x="106" y="153"/>
                    <a:pt x="108" y="154"/>
                    <a:pt x="110" y="152"/>
                  </a:cubicBezTo>
                  <a:cubicBezTo>
                    <a:pt x="112" y="151"/>
                    <a:pt x="112" y="149"/>
                    <a:pt x="111" y="147"/>
                  </a:cubicBezTo>
                  <a:cubicBezTo>
                    <a:pt x="110" y="145"/>
                    <a:pt x="107" y="145"/>
                    <a:pt x="106" y="146"/>
                  </a:cubicBezTo>
                  <a:cubicBezTo>
                    <a:pt x="104" y="147"/>
                    <a:pt x="103" y="150"/>
                    <a:pt x="105" y="152"/>
                  </a:cubicBezTo>
                  <a:moveTo>
                    <a:pt x="95" y="138"/>
                  </a:moveTo>
                  <a:cubicBezTo>
                    <a:pt x="97" y="140"/>
                    <a:pt x="99" y="141"/>
                    <a:pt x="101" y="139"/>
                  </a:cubicBezTo>
                  <a:cubicBezTo>
                    <a:pt x="103" y="138"/>
                    <a:pt x="103" y="136"/>
                    <a:pt x="102" y="134"/>
                  </a:cubicBezTo>
                  <a:cubicBezTo>
                    <a:pt x="101" y="132"/>
                    <a:pt x="98" y="132"/>
                    <a:pt x="96" y="133"/>
                  </a:cubicBezTo>
                  <a:cubicBezTo>
                    <a:pt x="94" y="134"/>
                    <a:pt x="94" y="137"/>
                    <a:pt x="95" y="138"/>
                  </a:cubicBezTo>
                  <a:moveTo>
                    <a:pt x="86" y="125"/>
                  </a:moveTo>
                  <a:cubicBezTo>
                    <a:pt x="87" y="127"/>
                    <a:pt x="90" y="127"/>
                    <a:pt x="91" y="126"/>
                  </a:cubicBezTo>
                  <a:cubicBezTo>
                    <a:pt x="93" y="125"/>
                    <a:pt x="94" y="122"/>
                    <a:pt x="92" y="121"/>
                  </a:cubicBezTo>
                  <a:cubicBezTo>
                    <a:pt x="91" y="119"/>
                    <a:pt x="89" y="118"/>
                    <a:pt x="87" y="120"/>
                  </a:cubicBezTo>
                  <a:cubicBezTo>
                    <a:pt x="85" y="121"/>
                    <a:pt x="85" y="123"/>
                    <a:pt x="86" y="125"/>
                  </a:cubicBezTo>
                  <a:moveTo>
                    <a:pt x="76" y="112"/>
                  </a:moveTo>
                  <a:cubicBezTo>
                    <a:pt x="78" y="114"/>
                    <a:pt x="80" y="114"/>
                    <a:pt x="82" y="113"/>
                  </a:cubicBezTo>
                  <a:cubicBezTo>
                    <a:pt x="84" y="112"/>
                    <a:pt x="84" y="109"/>
                    <a:pt x="83" y="108"/>
                  </a:cubicBezTo>
                  <a:cubicBezTo>
                    <a:pt x="82" y="106"/>
                    <a:pt x="79" y="105"/>
                    <a:pt x="77" y="107"/>
                  </a:cubicBezTo>
                  <a:cubicBezTo>
                    <a:pt x="76" y="108"/>
                    <a:pt x="75" y="110"/>
                    <a:pt x="76" y="112"/>
                  </a:cubicBezTo>
                  <a:moveTo>
                    <a:pt x="67" y="99"/>
                  </a:moveTo>
                  <a:cubicBezTo>
                    <a:pt x="68" y="101"/>
                    <a:pt x="71" y="101"/>
                    <a:pt x="73" y="100"/>
                  </a:cubicBezTo>
                  <a:cubicBezTo>
                    <a:pt x="74" y="99"/>
                    <a:pt x="75" y="96"/>
                    <a:pt x="74" y="94"/>
                  </a:cubicBezTo>
                  <a:cubicBezTo>
                    <a:pt x="72" y="93"/>
                    <a:pt x="70" y="92"/>
                    <a:pt x="68" y="93"/>
                  </a:cubicBezTo>
                  <a:cubicBezTo>
                    <a:pt x="66" y="95"/>
                    <a:pt x="66" y="97"/>
                    <a:pt x="67" y="99"/>
                  </a:cubicBezTo>
                  <a:moveTo>
                    <a:pt x="58" y="86"/>
                  </a:moveTo>
                  <a:cubicBezTo>
                    <a:pt x="59" y="88"/>
                    <a:pt x="61" y="88"/>
                    <a:pt x="63" y="87"/>
                  </a:cubicBezTo>
                  <a:cubicBezTo>
                    <a:pt x="65" y="86"/>
                    <a:pt x="65" y="83"/>
                    <a:pt x="64" y="81"/>
                  </a:cubicBezTo>
                  <a:cubicBezTo>
                    <a:pt x="63" y="79"/>
                    <a:pt x="60" y="79"/>
                    <a:pt x="59" y="80"/>
                  </a:cubicBezTo>
                  <a:cubicBezTo>
                    <a:pt x="57" y="82"/>
                    <a:pt x="56" y="84"/>
                    <a:pt x="58" y="86"/>
                  </a:cubicBezTo>
                  <a:moveTo>
                    <a:pt x="48" y="73"/>
                  </a:moveTo>
                  <a:cubicBezTo>
                    <a:pt x="50" y="75"/>
                    <a:pt x="52" y="75"/>
                    <a:pt x="54" y="74"/>
                  </a:cubicBezTo>
                  <a:cubicBezTo>
                    <a:pt x="56" y="72"/>
                    <a:pt x="56" y="70"/>
                    <a:pt x="55" y="68"/>
                  </a:cubicBezTo>
                  <a:cubicBezTo>
                    <a:pt x="53" y="66"/>
                    <a:pt x="51" y="66"/>
                    <a:pt x="49" y="67"/>
                  </a:cubicBezTo>
                  <a:cubicBezTo>
                    <a:pt x="47" y="69"/>
                    <a:pt x="47" y="71"/>
                    <a:pt x="48" y="73"/>
                  </a:cubicBezTo>
                  <a:moveTo>
                    <a:pt x="39" y="60"/>
                  </a:moveTo>
                  <a:cubicBezTo>
                    <a:pt x="40" y="62"/>
                    <a:pt x="43" y="62"/>
                    <a:pt x="44" y="61"/>
                  </a:cubicBezTo>
                  <a:cubicBezTo>
                    <a:pt x="46" y="59"/>
                    <a:pt x="47" y="57"/>
                    <a:pt x="45" y="55"/>
                  </a:cubicBezTo>
                  <a:cubicBezTo>
                    <a:pt x="44" y="53"/>
                    <a:pt x="42" y="53"/>
                    <a:pt x="40" y="54"/>
                  </a:cubicBezTo>
                  <a:cubicBezTo>
                    <a:pt x="38" y="55"/>
                    <a:pt x="38" y="58"/>
                    <a:pt x="39" y="60"/>
                  </a:cubicBezTo>
                  <a:moveTo>
                    <a:pt x="29" y="47"/>
                  </a:moveTo>
                  <a:cubicBezTo>
                    <a:pt x="31" y="48"/>
                    <a:pt x="33" y="49"/>
                    <a:pt x="35" y="48"/>
                  </a:cubicBezTo>
                  <a:cubicBezTo>
                    <a:pt x="37" y="46"/>
                    <a:pt x="37" y="44"/>
                    <a:pt x="36" y="42"/>
                  </a:cubicBezTo>
                  <a:cubicBezTo>
                    <a:pt x="35" y="40"/>
                    <a:pt x="32" y="40"/>
                    <a:pt x="30" y="41"/>
                  </a:cubicBezTo>
                  <a:cubicBezTo>
                    <a:pt x="29" y="42"/>
                    <a:pt x="28" y="45"/>
                    <a:pt x="29" y="47"/>
                  </a:cubicBezTo>
                  <a:moveTo>
                    <a:pt x="20" y="33"/>
                  </a:moveTo>
                  <a:cubicBezTo>
                    <a:pt x="21" y="35"/>
                    <a:pt x="24" y="36"/>
                    <a:pt x="26" y="34"/>
                  </a:cubicBezTo>
                  <a:cubicBezTo>
                    <a:pt x="27" y="33"/>
                    <a:pt x="28" y="31"/>
                    <a:pt x="27" y="29"/>
                  </a:cubicBezTo>
                  <a:cubicBezTo>
                    <a:pt x="25" y="27"/>
                    <a:pt x="23" y="27"/>
                    <a:pt x="21" y="28"/>
                  </a:cubicBezTo>
                  <a:cubicBezTo>
                    <a:pt x="19" y="29"/>
                    <a:pt x="19" y="32"/>
                    <a:pt x="20" y="33"/>
                  </a:cubicBezTo>
                  <a:moveTo>
                    <a:pt x="11" y="20"/>
                  </a:moveTo>
                  <a:cubicBezTo>
                    <a:pt x="12" y="22"/>
                    <a:pt x="14" y="23"/>
                    <a:pt x="16" y="21"/>
                  </a:cubicBezTo>
                  <a:cubicBezTo>
                    <a:pt x="18" y="20"/>
                    <a:pt x="18" y="18"/>
                    <a:pt x="17" y="16"/>
                  </a:cubicBezTo>
                  <a:cubicBezTo>
                    <a:pt x="16" y="14"/>
                    <a:pt x="13" y="14"/>
                    <a:pt x="12" y="15"/>
                  </a:cubicBezTo>
                  <a:cubicBezTo>
                    <a:pt x="10" y="16"/>
                    <a:pt x="9" y="19"/>
                    <a:pt x="11" y="20"/>
                  </a:cubicBezTo>
                  <a:moveTo>
                    <a:pt x="1" y="7"/>
                  </a:moveTo>
                  <a:cubicBezTo>
                    <a:pt x="3" y="9"/>
                    <a:pt x="5" y="9"/>
                    <a:pt x="7" y="8"/>
                  </a:cubicBezTo>
                  <a:cubicBezTo>
                    <a:pt x="9" y="7"/>
                    <a:pt x="9" y="4"/>
                    <a:pt x="8" y="3"/>
                  </a:cubicBezTo>
                  <a:cubicBezTo>
                    <a:pt x="6" y="1"/>
                    <a:pt x="4" y="0"/>
                    <a:pt x="2" y="2"/>
                  </a:cubicBezTo>
                  <a:cubicBezTo>
                    <a:pt x="0" y="3"/>
                    <a:pt x="0" y="5"/>
                    <a:pt x="1" y="7"/>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44" name="Freeform 197">
              <a:extLst>
                <a:ext uri="{FF2B5EF4-FFF2-40B4-BE49-F238E27FC236}">
                  <a16:creationId xmlns:a16="http://schemas.microsoft.com/office/drawing/2014/main" id="{78E08730-82EA-4BF9-887D-27C4595FB3BE}"/>
                </a:ext>
              </a:extLst>
            </p:cNvPr>
            <p:cNvSpPr>
              <a:spLocks/>
            </p:cNvSpPr>
            <p:nvPr/>
          </p:nvSpPr>
          <p:spPr bwMode="auto">
            <a:xfrm>
              <a:off x="6094991" y="3871584"/>
              <a:ext cx="24133" cy="24133"/>
            </a:xfrm>
            <a:custGeom>
              <a:avLst/>
              <a:gdLst>
                <a:gd name="T0" fmla="*/ 4 w 8"/>
                <a:gd name="T1" fmla="*/ 8 h 8"/>
                <a:gd name="T2" fmla="*/ 7 w 8"/>
                <a:gd name="T3" fmla="*/ 7 h 8"/>
                <a:gd name="T4" fmla="*/ 8 w 8"/>
                <a:gd name="T5" fmla="*/ 4 h 8"/>
                <a:gd name="T6" fmla="*/ 7 w 8"/>
                <a:gd name="T7" fmla="*/ 1 h 8"/>
                <a:gd name="T8" fmla="*/ 4 w 8"/>
                <a:gd name="T9" fmla="*/ 0 h 8"/>
                <a:gd name="T10" fmla="*/ 1 w 8"/>
                <a:gd name="T11" fmla="*/ 1 h 8"/>
                <a:gd name="T12" fmla="*/ 0 w 8"/>
                <a:gd name="T13" fmla="*/ 4 h 8"/>
                <a:gd name="T14" fmla="*/ 1 w 8"/>
                <a:gd name="T15" fmla="*/ 7 h 8"/>
                <a:gd name="T16" fmla="*/ 4 w 8"/>
                <a:gd name="T17"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8">
                  <a:moveTo>
                    <a:pt x="4" y="8"/>
                  </a:moveTo>
                  <a:cubicBezTo>
                    <a:pt x="5" y="8"/>
                    <a:pt x="6" y="7"/>
                    <a:pt x="7" y="7"/>
                  </a:cubicBezTo>
                  <a:cubicBezTo>
                    <a:pt x="8" y="6"/>
                    <a:pt x="8" y="5"/>
                    <a:pt x="8" y="4"/>
                  </a:cubicBezTo>
                  <a:cubicBezTo>
                    <a:pt x="8" y="3"/>
                    <a:pt x="8" y="2"/>
                    <a:pt x="7" y="1"/>
                  </a:cubicBezTo>
                  <a:cubicBezTo>
                    <a:pt x="6" y="0"/>
                    <a:pt x="5" y="0"/>
                    <a:pt x="4" y="0"/>
                  </a:cubicBezTo>
                  <a:cubicBezTo>
                    <a:pt x="3" y="0"/>
                    <a:pt x="2" y="0"/>
                    <a:pt x="1" y="1"/>
                  </a:cubicBezTo>
                  <a:cubicBezTo>
                    <a:pt x="1" y="2"/>
                    <a:pt x="0" y="3"/>
                    <a:pt x="0" y="4"/>
                  </a:cubicBezTo>
                  <a:cubicBezTo>
                    <a:pt x="0" y="5"/>
                    <a:pt x="1" y="6"/>
                    <a:pt x="1" y="7"/>
                  </a:cubicBezTo>
                  <a:cubicBezTo>
                    <a:pt x="2" y="7"/>
                    <a:pt x="3" y="8"/>
                    <a:pt x="4" y="8"/>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5" name="Freeform 198">
              <a:extLst>
                <a:ext uri="{FF2B5EF4-FFF2-40B4-BE49-F238E27FC236}">
                  <a16:creationId xmlns:a16="http://schemas.microsoft.com/office/drawing/2014/main" id="{4BA76F72-FE82-44F8-A0BB-013428612BBA}"/>
                </a:ext>
              </a:extLst>
            </p:cNvPr>
            <p:cNvSpPr>
              <a:spLocks noEditPoints="1"/>
            </p:cNvSpPr>
            <p:nvPr/>
          </p:nvSpPr>
          <p:spPr bwMode="auto">
            <a:xfrm>
              <a:off x="4944253" y="3907148"/>
              <a:ext cx="1144388" cy="1380633"/>
            </a:xfrm>
            <a:custGeom>
              <a:avLst/>
              <a:gdLst>
                <a:gd name="T0" fmla="*/ 7 w 381"/>
                <a:gd name="T1" fmla="*/ 457 h 459"/>
                <a:gd name="T2" fmla="*/ 11 w 381"/>
                <a:gd name="T3" fmla="*/ 440 h 459"/>
                <a:gd name="T4" fmla="*/ 17 w 381"/>
                <a:gd name="T5" fmla="*/ 439 h 459"/>
                <a:gd name="T6" fmla="*/ 22 w 381"/>
                <a:gd name="T7" fmla="*/ 433 h 459"/>
                <a:gd name="T8" fmla="*/ 21 w 381"/>
                <a:gd name="T9" fmla="*/ 427 h 459"/>
                <a:gd name="T10" fmla="*/ 37 w 381"/>
                <a:gd name="T11" fmla="*/ 420 h 459"/>
                <a:gd name="T12" fmla="*/ 41 w 381"/>
                <a:gd name="T13" fmla="*/ 403 h 459"/>
                <a:gd name="T14" fmla="*/ 47 w 381"/>
                <a:gd name="T15" fmla="*/ 402 h 459"/>
                <a:gd name="T16" fmla="*/ 52 w 381"/>
                <a:gd name="T17" fmla="*/ 396 h 459"/>
                <a:gd name="T18" fmla="*/ 51 w 381"/>
                <a:gd name="T19" fmla="*/ 391 h 459"/>
                <a:gd name="T20" fmla="*/ 68 w 381"/>
                <a:gd name="T21" fmla="*/ 384 h 459"/>
                <a:gd name="T22" fmla="*/ 71 w 381"/>
                <a:gd name="T23" fmla="*/ 366 h 459"/>
                <a:gd name="T24" fmla="*/ 77 w 381"/>
                <a:gd name="T25" fmla="*/ 366 h 459"/>
                <a:gd name="T26" fmla="*/ 82 w 381"/>
                <a:gd name="T27" fmla="*/ 360 h 459"/>
                <a:gd name="T28" fmla="*/ 82 w 381"/>
                <a:gd name="T29" fmla="*/ 354 h 459"/>
                <a:gd name="T30" fmla="*/ 98 w 381"/>
                <a:gd name="T31" fmla="*/ 347 h 459"/>
                <a:gd name="T32" fmla="*/ 102 w 381"/>
                <a:gd name="T33" fmla="*/ 330 h 459"/>
                <a:gd name="T34" fmla="*/ 107 w 381"/>
                <a:gd name="T35" fmla="*/ 329 h 459"/>
                <a:gd name="T36" fmla="*/ 112 w 381"/>
                <a:gd name="T37" fmla="*/ 323 h 459"/>
                <a:gd name="T38" fmla="*/ 112 w 381"/>
                <a:gd name="T39" fmla="*/ 318 h 459"/>
                <a:gd name="T40" fmla="*/ 128 w 381"/>
                <a:gd name="T41" fmla="*/ 311 h 459"/>
                <a:gd name="T42" fmla="*/ 132 w 381"/>
                <a:gd name="T43" fmla="*/ 293 h 459"/>
                <a:gd name="T44" fmla="*/ 138 w 381"/>
                <a:gd name="T45" fmla="*/ 293 h 459"/>
                <a:gd name="T46" fmla="*/ 143 w 381"/>
                <a:gd name="T47" fmla="*/ 287 h 459"/>
                <a:gd name="T48" fmla="*/ 142 w 381"/>
                <a:gd name="T49" fmla="*/ 281 h 459"/>
                <a:gd name="T50" fmla="*/ 158 w 381"/>
                <a:gd name="T51" fmla="*/ 274 h 459"/>
                <a:gd name="T52" fmla="*/ 162 w 381"/>
                <a:gd name="T53" fmla="*/ 257 h 459"/>
                <a:gd name="T54" fmla="*/ 168 w 381"/>
                <a:gd name="T55" fmla="*/ 256 h 459"/>
                <a:gd name="T56" fmla="*/ 173 w 381"/>
                <a:gd name="T57" fmla="*/ 250 h 459"/>
                <a:gd name="T58" fmla="*/ 172 w 381"/>
                <a:gd name="T59" fmla="*/ 245 h 459"/>
                <a:gd name="T60" fmla="*/ 189 w 381"/>
                <a:gd name="T61" fmla="*/ 238 h 459"/>
                <a:gd name="T62" fmla="*/ 192 w 381"/>
                <a:gd name="T63" fmla="*/ 220 h 459"/>
                <a:gd name="T64" fmla="*/ 198 w 381"/>
                <a:gd name="T65" fmla="*/ 220 h 459"/>
                <a:gd name="T66" fmla="*/ 203 w 381"/>
                <a:gd name="T67" fmla="*/ 214 h 459"/>
                <a:gd name="T68" fmla="*/ 203 w 381"/>
                <a:gd name="T69" fmla="*/ 208 h 459"/>
                <a:gd name="T70" fmla="*/ 219 w 381"/>
                <a:gd name="T71" fmla="*/ 201 h 459"/>
                <a:gd name="T72" fmla="*/ 223 w 381"/>
                <a:gd name="T73" fmla="*/ 184 h 459"/>
                <a:gd name="T74" fmla="*/ 228 w 381"/>
                <a:gd name="T75" fmla="*/ 183 h 459"/>
                <a:gd name="T76" fmla="*/ 233 w 381"/>
                <a:gd name="T77" fmla="*/ 177 h 459"/>
                <a:gd name="T78" fmla="*/ 233 w 381"/>
                <a:gd name="T79" fmla="*/ 172 h 459"/>
                <a:gd name="T80" fmla="*/ 249 w 381"/>
                <a:gd name="T81" fmla="*/ 165 h 459"/>
                <a:gd name="T82" fmla="*/ 253 w 381"/>
                <a:gd name="T83" fmla="*/ 147 h 459"/>
                <a:gd name="T84" fmla="*/ 259 w 381"/>
                <a:gd name="T85" fmla="*/ 147 h 459"/>
                <a:gd name="T86" fmla="*/ 264 w 381"/>
                <a:gd name="T87" fmla="*/ 141 h 459"/>
                <a:gd name="T88" fmla="*/ 263 w 381"/>
                <a:gd name="T89" fmla="*/ 135 h 459"/>
                <a:gd name="T90" fmla="*/ 279 w 381"/>
                <a:gd name="T91" fmla="*/ 128 h 459"/>
                <a:gd name="T92" fmla="*/ 283 w 381"/>
                <a:gd name="T93" fmla="*/ 111 h 459"/>
                <a:gd name="T94" fmla="*/ 289 w 381"/>
                <a:gd name="T95" fmla="*/ 110 h 459"/>
                <a:gd name="T96" fmla="*/ 294 w 381"/>
                <a:gd name="T97" fmla="*/ 104 h 459"/>
                <a:gd name="T98" fmla="*/ 293 w 381"/>
                <a:gd name="T99" fmla="*/ 99 h 459"/>
                <a:gd name="T100" fmla="*/ 310 w 381"/>
                <a:gd name="T101" fmla="*/ 92 h 459"/>
                <a:gd name="T102" fmla="*/ 313 w 381"/>
                <a:gd name="T103" fmla="*/ 74 h 459"/>
                <a:gd name="T104" fmla="*/ 319 w 381"/>
                <a:gd name="T105" fmla="*/ 74 h 459"/>
                <a:gd name="T106" fmla="*/ 324 w 381"/>
                <a:gd name="T107" fmla="*/ 68 h 459"/>
                <a:gd name="T108" fmla="*/ 324 w 381"/>
                <a:gd name="T109" fmla="*/ 62 h 459"/>
                <a:gd name="T110" fmla="*/ 340 w 381"/>
                <a:gd name="T111" fmla="*/ 55 h 459"/>
                <a:gd name="T112" fmla="*/ 344 w 381"/>
                <a:gd name="T113" fmla="*/ 38 h 459"/>
                <a:gd name="T114" fmla="*/ 349 w 381"/>
                <a:gd name="T115" fmla="*/ 37 h 459"/>
                <a:gd name="T116" fmla="*/ 354 w 381"/>
                <a:gd name="T117" fmla="*/ 31 h 459"/>
                <a:gd name="T118" fmla="*/ 354 w 381"/>
                <a:gd name="T119" fmla="*/ 26 h 459"/>
                <a:gd name="T120" fmla="*/ 370 w 381"/>
                <a:gd name="T121" fmla="*/ 19 h 459"/>
                <a:gd name="T122" fmla="*/ 374 w 381"/>
                <a:gd name="T123" fmla="*/ 1 h 459"/>
                <a:gd name="T124" fmla="*/ 380 w 381"/>
                <a:gd name="T125" fmla="*/ 1 h 4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81" h="459">
                  <a:moveTo>
                    <a:pt x="1" y="452"/>
                  </a:moveTo>
                  <a:cubicBezTo>
                    <a:pt x="0" y="453"/>
                    <a:pt x="0" y="456"/>
                    <a:pt x="1" y="457"/>
                  </a:cubicBezTo>
                  <a:cubicBezTo>
                    <a:pt x="3" y="459"/>
                    <a:pt x="6" y="458"/>
                    <a:pt x="7" y="457"/>
                  </a:cubicBezTo>
                  <a:cubicBezTo>
                    <a:pt x="8" y="455"/>
                    <a:pt x="8" y="453"/>
                    <a:pt x="7" y="451"/>
                  </a:cubicBezTo>
                  <a:cubicBezTo>
                    <a:pt x="5" y="450"/>
                    <a:pt x="2" y="450"/>
                    <a:pt x="1" y="452"/>
                  </a:cubicBezTo>
                  <a:moveTo>
                    <a:pt x="11" y="440"/>
                  </a:moveTo>
                  <a:cubicBezTo>
                    <a:pt x="10" y="441"/>
                    <a:pt x="10" y="444"/>
                    <a:pt x="12" y="445"/>
                  </a:cubicBezTo>
                  <a:cubicBezTo>
                    <a:pt x="13" y="447"/>
                    <a:pt x="16" y="446"/>
                    <a:pt x="17" y="445"/>
                  </a:cubicBezTo>
                  <a:cubicBezTo>
                    <a:pt x="19" y="443"/>
                    <a:pt x="18" y="440"/>
                    <a:pt x="17" y="439"/>
                  </a:cubicBezTo>
                  <a:cubicBezTo>
                    <a:pt x="15" y="438"/>
                    <a:pt x="12" y="438"/>
                    <a:pt x="11" y="440"/>
                  </a:cubicBezTo>
                  <a:moveTo>
                    <a:pt x="21" y="427"/>
                  </a:moveTo>
                  <a:cubicBezTo>
                    <a:pt x="20" y="429"/>
                    <a:pt x="20" y="432"/>
                    <a:pt x="22" y="433"/>
                  </a:cubicBezTo>
                  <a:cubicBezTo>
                    <a:pt x="23" y="434"/>
                    <a:pt x="26" y="434"/>
                    <a:pt x="27" y="432"/>
                  </a:cubicBezTo>
                  <a:cubicBezTo>
                    <a:pt x="29" y="431"/>
                    <a:pt x="28" y="428"/>
                    <a:pt x="27" y="427"/>
                  </a:cubicBezTo>
                  <a:cubicBezTo>
                    <a:pt x="25" y="425"/>
                    <a:pt x="22" y="426"/>
                    <a:pt x="21" y="427"/>
                  </a:cubicBezTo>
                  <a:moveTo>
                    <a:pt x="31" y="415"/>
                  </a:moveTo>
                  <a:cubicBezTo>
                    <a:pt x="30" y="417"/>
                    <a:pt x="30" y="419"/>
                    <a:pt x="32" y="421"/>
                  </a:cubicBezTo>
                  <a:cubicBezTo>
                    <a:pt x="33" y="422"/>
                    <a:pt x="36" y="422"/>
                    <a:pt x="37" y="420"/>
                  </a:cubicBezTo>
                  <a:cubicBezTo>
                    <a:pt x="39" y="419"/>
                    <a:pt x="38" y="416"/>
                    <a:pt x="37" y="415"/>
                  </a:cubicBezTo>
                  <a:cubicBezTo>
                    <a:pt x="35" y="413"/>
                    <a:pt x="33" y="413"/>
                    <a:pt x="31" y="415"/>
                  </a:cubicBezTo>
                  <a:moveTo>
                    <a:pt x="41" y="403"/>
                  </a:moveTo>
                  <a:cubicBezTo>
                    <a:pt x="40" y="405"/>
                    <a:pt x="40" y="407"/>
                    <a:pt x="42" y="409"/>
                  </a:cubicBezTo>
                  <a:cubicBezTo>
                    <a:pt x="43" y="410"/>
                    <a:pt x="46" y="410"/>
                    <a:pt x="47" y="408"/>
                  </a:cubicBezTo>
                  <a:cubicBezTo>
                    <a:pt x="49" y="406"/>
                    <a:pt x="49" y="404"/>
                    <a:pt x="47" y="402"/>
                  </a:cubicBezTo>
                  <a:cubicBezTo>
                    <a:pt x="45" y="401"/>
                    <a:pt x="43" y="401"/>
                    <a:pt x="41" y="403"/>
                  </a:cubicBezTo>
                  <a:moveTo>
                    <a:pt x="51" y="391"/>
                  </a:moveTo>
                  <a:cubicBezTo>
                    <a:pt x="50" y="393"/>
                    <a:pt x="50" y="395"/>
                    <a:pt x="52" y="396"/>
                  </a:cubicBezTo>
                  <a:cubicBezTo>
                    <a:pt x="54" y="398"/>
                    <a:pt x="56" y="398"/>
                    <a:pt x="57" y="396"/>
                  </a:cubicBezTo>
                  <a:cubicBezTo>
                    <a:pt x="59" y="394"/>
                    <a:pt x="59" y="392"/>
                    <a:pt x="57" y="390"/>
                  </a:cubicBezTo>
                  <a:cubicBezTo>
                    <a:pt x="55" y="389"/>
                    <a:pt x="53" y="389"/>
                    <a:pt x="51" y="391"/>
                  </a:cubicBezTo>
                  <a:moveTo>
                    <a:pt x="61" y="379"/>
                  </a:moveTo>
                  <a:cubicBezTo>
                    <a:pt x="60" y="380"/>
                    <a:pt x="60" y="383"/>
                    <a:pt x="62" y="384"/>
                  </a:cubicBezTo>
                  <a:cubicBezTo>
                    <a:pt x="64" y="386"/>
                    <a:pt x="66" y="385"/>
                    <a:pt x="68" y="384"/>
                  </a:cubicBezTo>
                  <a:cubicBezTo>
                    <a:pt x="69" y="382"/>
                    <a:pt x="69" y="380"/>
                    <a:pt x="67" y="378"/>
                  </a:cubicBezTo>
                  <a:cubicBezTo>
                    <a:pt x="65" y="377"/>
                    <a:pt x="63" y="377"/>
                    <a:pt x="61" y="379"/>
                  </a:cubicBezTo>
                  <a:moveTo>
                    <a:pt x="71" y="366"/>
                  </a:moveTo>
                  <a:cubicBezTo>
                    <a:pt x="70" y="368"/>
                    <a:pt x="70" y="371"/>
                    <a:pt x="72" y="372"/>
                  </a:cubicBezTo>
                  <a:cubicBezTo>
                    <a:pt x="74" y="374"/>
                    <a:pt x="76" y="373"/>
                    <a:pt x="78" y="372"/>
                  </a:cubicBezTo>
                  <a:cubicBezTo>
                    <a:pt x="79" y="370"/>
                    <a:pt x="79" y="367"/>
                    <a:pt x="77" y="366"/>
                  </a:cubicBezTo>
                  <a:cubicBezTo>
                    <a:pt x="75" y="365"/>
                    <a:pt x="73" y="365"/>
                    <a:pt x="71" y="366"/>
                  </a:cubicBezTo>
                  <a:moveTo>
                    <a:pt x="82" y="354"/>
                  </a:moveTo>
                  <a:cubicBezTo>
                    <a:pt x="80" y="356"/>
                    <a:pt x="80" y="359"/>
                    <a:pt x="82" y="360"/>
                  </a:cubicBezTo>
                  <a:cubicBezTo>
                    <a:pt x="84" y="361"/>
                    <a:pt x="86" y="361"/>
                    <a:pt x="88" y="359"/>
                  </a:cubicBezTo>
                  <a:cubicBezTo>
                    <a:pt x="89" y="358"/>
                    <a:pt x="89" y="355"/>
                    <a:pt x="87" y="354"/>
                  </a:cubicBezTo>
                  <a:cubicBezTo>
                    <a:pt x="85" y="352"/>
                    <a:pt x="83" y="353"/>
                    <a:pt x="82" y="354"/>
                  </a:cubicBezTo>
                  <a:moveTo>
                    <a:pt x="92" y="342"/>
                  </a:moveTo>
                  <a:cubicBezTo>
                    <a:pt x="90" y="344"/>
                    <a:pt x="90" y="346"/>
                    <a:pt x="92" y="348"/>
                  </a:cubicBezTo>
                  <a:cubicBezTo>
                    <a:pt x="94" y="349"/>
                    <a:pt x="96" y="349"/>
                    <a:pt x="98" y="347"/>
                  </a:cubicBezTo>
                  <a:cubicBezTo>
                    <a:pt x="99" y="346"/>
                    <a:pt x="99" y="343"/>
                    <a:pt x="97" y="342"/>
                  </a:cubicBezTo>
                  <a:cubicBezTo>
                    <a:pt x="96" y="340"/>
                    <a:pt x="93" y="340"/>
                    <a:pt x="92" y="342"/>
                  </a:cubicBezTo>
                  <a:moveTo>
                    <a:pt x="102" y="330"/>
                  </a:moveTo>
                  <a:cubicBezTo>
                    <a:pt x="100" y="332"/>
                    <a:pt x="101" y="334"/>
                    <a:pt x="102" y="336"/>
                  </a:cubicBezTo>
                  <a:cubicBezTo>
                    <a:pt x="104" y="337"/>
                    <a:pt x="106" y="337"/>
                    <a:pt x="108" y="335"/>
                  </a:cubicBezTo>
                  <a:cubicBezTo>
                    <a:pt x="109" y="333"/>
                    <a:pt x="109" y="331"/>
                    <a:pt x="107" y="329"/>
                  </a:cubicBezTo>
                  <a:cubicBezTo>
                    <a:pt x="106" y="328"/>
                    <a:pt x="103" y="328"/>
                    <a:pt x="102" y="330"/>
                  </a:cubicBezTo>
                  <a:moveTo>
                    <a:pt x="112" y="318"/>
                  </a:moveTo>
                  <a:cubicBezTo>
                    <a:pt x="110" y="320"/>
                    <a:pt x="111" y="322"/>
                    <a:pt x="112" y="323"/>
                  </a:cubicBezTo>
                  <a:cubicBezTo>
                    <a:pt x="114" y="325"/>
                    <a:pt x="117" y="325"/>
                    <a:pt x="118" y="323"/>
                  </a:cubicBezTo>
                  <a:cubicBezTo>
                    <a:pt x="119" y="321"/>
                    <a:pt x="119" y="319"/>
                    <a:pt x="117" y="317"/>
                  </a:cubicBezTo>
                  <a:cubicBezTo>
                    <a:pt x="116" y="316"/>
                    <a:pt x="113" y="316"/>
                    <a:pt x="112" y="318"/>
                  </a:cubicBezTo>
                  <a:moveTo>
                    <a:pt x="122" y="306"/>
                  </a:moveTo>
                  <a:cubicBezTo>
                    <a:pt x="120" y="307"/>
                    <a:pt x="121" y="310"/>
                    <a:pt x="122" y="311"/>
                  </a:cubicBezTo>
                  <a:cubicBezTo>
                    <a:pt x="124" y="313"/>
                    <a:pt x="127" y="312"/>
                    <a:pt x="128" y="311"/>
                  </a:cubicBezTo>
                  <a:cubicBezTo>
                    <a:pt x="129" y="309"/>
                    <a:pt x="129" y="307"/>
                    <a:pt x="128" y="305"/>
                  </a:cubicBezTo>
                  <a:cubicBezTo>
                    <a:pt x="126" y="304"/>
                    <a:pt x="123" y="304"/>
                    <a:pt x="122" y="306"/>
                  </a:cubicBezTo>
                  <a:moveTo>
                    <a:pt x="132" y="293"/>
                  </a:moveTo>
                  <a:cubicBezTo>
                    <a:pt x="131" y="295"/>
                    <a:pt x="131" y="298"/>
                    <a:pt x="132" y="299"/>
                  </a:cubicBezTo>
                  <a:cubicBezTo>
                    <a:pt x="134" y="301"/>
                    <a:pt x="137" y="300"/>
                    <a:pt x="138" y="299"/>
                  </a:cubicBezTo>
                  <a:cubicBezTo>
                    <a:pt x="140" y="297"/>
                    <a:pt x="139" y="294"/>
                    <a:pt x="138" y="293"/>
                  </a:cubicBezTo>
                  <a:cubicBezTo>
                    <a:pt x="136" y="292"/>
                    <a:pt x="133" y="292"/>
                    <a:pt x="132" y="293"/>
                  </a:cubicBezTo>
                  <a:moveTo>
                    <a:pt x="142" y="281"/>
                  </a:moveTo>
                  <a:cubicBezTo>
                    <a:pt x="141" y="283"/>
                    <a:pt x="141" y="286"/>
                    <a:pt x="143" y="287"/>
                  </a:cubicBezTo>
                  <a:cubicBezTo>
                    <a:pt x="144" y="288"/>
                    <a:pt x="147" y="288"/>
                    <a:pt x="148" y="286"/>
                  </a:cubicBezTo>
                  <a:cubicBezTo>
                    <a:pt x="150" y="285"/>
                    <a:pt x="149" y="282"/>
                    <a:pt x="148" y="281"/>
                  </a:cubicBezTo>
                  <a:cubicBezTo>
                    <a:pt x="146" y="279"/>
                    <a:pt x="143" y="280"/>
                    <a:pt x="142" y="281"/>
                  </a:cubicBezTo>
                  <a:moveTo>
                    <a:pt x="152" y="269"/>
                  </a:moveTo>
                  <a:cubicBezTo>
                    <a:pt x="151" y="271"/>
                    <a:pt x="151" y="273"/>
                    <a:pt x="153" y="275"/>
                  </a:cubicBezTo>
                  <a:cubicBezTo>
                    <a:pt x="154" y="276"/>
                    <a:pt x="157" y="276"/>
                    <a:pt x="158" y="274"/>
                  </a:cubicBezTo>
                  <a:cubicBezTo>
                    <a:pt x="160" y="273"/>
                    <a:pt x="159" y="270"/>
                    <a:pt x="158" y="269"/>
                  </a:cubicBezTo>
                  <a:cubicBezTo>
                    <a:pt x="156" y="267"/>
                    <a:pt x="154" y="267"/>
                    <a:pt x="152" y="269"/>
                  </a:cubicBezTo>
                  <a:moveTo>
                    <a:pt x="162" y="257"/>
                  </a:moveTo>
                  <a:cubicBezTo>
                    <a:pt x="161" y="259"/>
                    <a:pt x="161" y="261"/>
                    <a:pt x="163" y="263"/>
                  </a:cubicBezTo>
                  <a:cubicBezTo>
                    <a:pt x="164" y="264"/>
                    <a:pt x="167" y="264"/>
                    <a:pt x="168" y="262"/>
                  </a:cubicBezTo>
                  <a:cubicBezTo>
                    <a:pt x="170" y="260"/>
                    <a:pt x="170" y="258"/>
                    <a:pt x="168" y="256"/>
                  </a:cubicBezTo>
                  <a:cubicBezTo>
                    <a:pt x="166" y="255"/>
                    <a:pt x="164" y="255"/>
                    <a:pt x="162" y="257"/>
                  </a:cubicBezTo>
                  <a:moveTo>
                    <a:pt x="172" y="245"/>
                  </a:moveTo>
                  <a:cubicBezTo>
                    <a:pt x="171" y="247"/>
                    <a:pt x="171" y="249"/>
                    <a:pt x="173" y="250"/>
                  </a:cubicBezTo>
                  <a:cubicBezTo>
                    <a:pt x="175" y="252"/>
                    <a:pt x="177" y="252"/>
                    <a:pt x="178" y="250"/>
                  </a:cubicBezTo>
                  <a:cubicBezTo>
                    <a:pt x="180" y="248"/>
                    <a:pt x="180" y="246"/>
                    <a:pt x="178" y="244"/>
                  </a:cubicBezTo>
                  <a:cubicBezTo>
                    <a:pt x="176" y="243"/>
                    <a:pt x="174" y="243"/>
                    <a:pt x="172" y="245"/>
                  </a:cubicBezTo>
                  <a:moveTo>
                    <a:pt x="182" y="233"/>
                  </a:moveTo>
                  <a:cubicBezTo>
                    <a:pt x="181" y="234"/>
                    <a:pt x="181" y="237"/>
                    <a:pt x="183" y="238"/>
                  </a:cubicBezTo>
                  <a:cubicBezTo>
                    <a:pt x="185" y="240"/>
                    <a:pt x="187" y="239"/>
                    <a:pt x="189" y="238"/>
                  </a:cubicBezTo>
                  <a:cubicBezTo>
                    <a:pt x="190" y="236"/>
                    <a:pt x="190" y="234"/>
                    <a:pt x="188" y="232"/>
                  </a:cubicBezTo>
                  <a:cubicBezTo>
                    <a:pt x="186" y="231"/>
                    <a:pt x="184" y="231"/>
                    <a:pt x="182" y="233"/>
                  </a:cubicBezTo>
                  <a:moveTo>
                    <a:pt x="192" y="220"/>
                  </a:moveTo>
                  <a:cubicBezTo>
                    <a:pt x="191" y="222"/>
                    <a:pt x="191" y="225"/>
                    <a:pt x="193" y="226"/>
                  </a:cubicBezTo>
                  <a:cubicBezTo>
                    <a:pt x="195" y="228"/>
                    <a:pt x="197" y="227"/>
                    <a:pt x="199" y="226"/>
                  </a:cubicBezTo>
                  <a:cubicBezTo>
                    <a:pt x="200" y="224"/>
                    <a:pt x="200" y="221"/>
                    <a:pt x="198" y="220"/>
                  </a:cubicBezTo>
                  <a:cubicBezTo>
                    <a:pt x="196" y="219"/>
                    <a:pt x="194" y="219"/>
                    <a:pt x="192" y="220"/>
                  </a:cubicBezTo>
                  <a:moveTo>
                    <a:pt x="203" y="208"/>
                  </a:moveTo>
                  <a:cubicBezTo>
                    <a:pt x="201" y="210"/>
                    <a:pt x="201" y="213"/>
                    <a:pt x="203" y="214"/>
                  </a:cubicBezTo>
                  <a:cubicBezTo>
                    <a:pt x="205" y="215"/>
                    <a:pt x="207" y="215"/>
                    <a:pt x="209" y="213"/>
                  </a:cubicBezTo>
                  <a:cubicBezTo>
                    <a:pt x="210" y="212"/>
                    <a:pt x="210" y="209"/>
                    <a:pt x="208" y="208"/>
                  </a:cubicBezTo>
                  <a:cubicBezTo>
                    <a:pt x="206" y="206"/>
                    <a:pt x="204" y="207"/>
                    <a:pt x="203" y="208"/>
                  </a:cubicBezTo>
                  <a:moveTo>
                    <a:pt x="213" y="196"/>
                  </a:moveTo>
                  <a:cubicBezTo>
                    <a:pt x="211" y="198"/>
                    <a:pt x="211" y="200"/>
                    <a:pt x="213" y="202"/>
                  </a:cubicBezTo>
                  <a:cubicBezTo>
                    <a:pt x="215" y="203"/>
                    <a:pt x="217" y="203"/>
                    <a:pt x="219" y="201"/>
                  </a:cubicBezTo>
                  <a:cubicBezTo>
                    <a:pt x="220" y="200"/>
                    <a:pt x="220" y="197"/>
                    <a:pt x="218" y="196"/>
                  </a:cubicBezTo>
                  <a:cubicBezTo>
                    <a:pt x="217" y="194"/>
                    <a:pt x="214" y="194"/>
                    <a:pt x="213" y="196"/>
                  </a:cubicBezTo>
                  <a:moveTo>
                    <a:pt x="223" y="184"/>
                  </a:moveTo>
                  <a:cubicBezTo>
                    <a:pt x="221" y="186"/>
                    <a:pt x="222" y="188"/>
                    <a:pt x="223" y="190"/>
                  </a:cubicBezTo>
                  <a:cubicBezTo>
                    <a:pt x="225" y="191"/>
                    <a:pt x="227" y="191"/>
                    <a:pt x="229" y="189"/>
                  </a:cubicBezTo>
                  <a:cubicBezTo>
                    <a:pt x="230" y="187"/>
                    <a:pt x="230" y="185"/>
                    <a:pt x="228" y="183"/>
                  </a:cubicBezTo>
                  <a:cubicBezTo>
                    <a:pt x="227" y="182"/>
                    <a:pt x="224" y="182"/>
                    <a:pt x="223" y="184"/>
                  </a:cubicBezTo>
                  <a:moveTo>
                    <a:pt x="233" y="172"/>
                  </a:moveTo>
                  <a:cubicBezTo>
                    <a:pt x="231" y="174"/>
                    <a:pt x="232" y="176"/>
                    <a:pt x="233" y="177"/>
                  </a:cubicBezTo>
                  <a:cubicBezTo>
                    <a:pt x="235" y="179"/>
                    <a:pt x="238" y="179"/>
                    <a:pt x="239" y="177"/>
                  </a:cubicBezTo>
                  <a:cubicBezTo>
                    <a:pt x="240" y="175"/>
                    <a:pt x="240" y="173"/>
                    <a:pt x="238" y="171"/>
                  </a:cubicBezTo>
                  <a:cubicBezTo>
                    <a:pt x="237" y="170"/>
                    <a:pt x="234" y="170"/>
                    <a:pt x="233" y="172"/>
                  </a:cubicBezTo>
                  <a:moveTo>
                    <a:pt x="243" y="160"/>
                  </a:moveTo>
                  <a:cubicBezTo>
                    <a:pt x="241" y="161"/>
                    <a:pt x="242" y="164"/>
                    <a:pt x="243" y="165"/>
                  </a:cubicBezTo>
                  <a:cubicBezTo>
                    <a:pt x="245" y="167"/>
                    <a:pt x="248" y="166"/>
                    <a:pt x="249" y="165"/>
                  </a:cubicBezTo>
                  <a:cubicBezTo>
                    <a:pt x="250" y="163"/>
                    <a:pt x="250" y="161"/>
                    <a:pt x="248" y="159"/>
                  </a:cubicBezTo>
                  <a:cubicBezTo>
                    <a:pt x="247" y="158"/>
                    <a:pt x="244" y="158"/>
                    <a:pt x="243" y="160"/>
                  </a:cubicBezTo>
                  <a:moveTo>
                    <a:pt x="253" y="147"/>
                  </a:moveTo>
                  <a:cubicBezTo>
                    <a:pt x="252" y="149"/>
                    <a:pt x="252" y="152"/>
                    <a:pt x="253" y="153"/>
                  </a:cubicBezTo>
                  <a:cubicBezTo>
                    <a:pt x="255" y="155"/>
                    <a:pt x="258" y="154"/>
                    <a:pt x="259" y="153"/>
                  </a:cubicBezTo>
                  <a:cubicBezTo>
                    <a:pt x="261" y="151"/>
                    <a:pt x="260" y="148"/>
                    <a:pt x="259" y="147"/>
                  </a:cubicBezTo>
                  <a:cubicBezTo>
                    <a:pt x="257" y="146"/>
                    <a:pt x="254" y="146"/>
                    <a:pt x="253" y="147"/>
                  </a:cubicBezTo>
                  <a:moveTo>
                    <a:pt x="263" y="135"/>
                  </a:moveTo>
                  <a:cubicBezTo>
                    <a:pt x="262" y="137"/>
                    <a:pt x="262" y="140"/>
                    <a:pt x="264" y="141"/>
                  </a:cubicBezTo>
                  <a:cubicBezTo>
                    <a:pt x="265" y="142"/>
                    <a:pt x="268" y="142"/>
                    <a:pt x="269" y="140"/>
                  </a:cubicBezTo>
                  <a:cubicBezTo>
                    <a:pt x="271" y="139"/>
                    <a:pt x="270" y="136"/>
                    <a:pt x="269" y="135"/>
                  </a:cubicBezTo>
                  <a:cubicBezTo>
                    <a:pt x="267" y="133"/>
                    <a:pt x="264" y="134"/>
                    <a:pt x="263" y="135"/>
                  </a:cubicBezTo>
                  <a:moveTo>
                    <a:pt x="273" y="123"/>
                  </a:moveTo>
                  <a:cubicBezTo>
                    <a:pt x="272" y="125"/>
                    <a:pt x="272" y="127"/>
                    <a:pt x="274" y="129"/>
                  </a:cubicBezTo>
                  <a:cubicBezTo>
                    <a:pt x="275" y="130"/>
                    <a:pt x="278" y="130"/>
                    <a:pt x="279" y="128"/>
                  </a:cubicBezTo>
                  <a:cubicBezTo>
                    <a:pt x="281" y="127"/>
                    <a:pt x="280" y="124"/>
                    <a:pt x="279" y="123"/>
                  </a:cubicBezTo>
                  <a:cubicBezTo>
                    <a:pt x="277" y="121"/>
                    <a:pt x="275" y="121"/>
                    <a:pt x="273" y="123"/>
                  </a:cubicBezTo>
                  <a:moveTo>
                    <a:pt x="283" y="111"/>
                  </a:moveTo>
                  <a:cubicBezTo>
                    <a:pt x="282" y="113"/>
                    <a:pt x="282" y="115"/>
                    <a:pt x="284" y="117"/>
                  </a:cubicBezTo>
                  <a:cubicBezTo>
                    <a:pt x="285" y="118"/>
                    <a:pt x="288" y="118"/>
                    <a:pt x="289" y="116"/>
                  </a:cubicBezTo>
                  <a:cubicBezTo>
                    <a:pt x="291" y="114"/>
                    <a:pt x="291" y="112"/>
                    <a:pt x="289" y="110"/>
                  </a:cubicBezTo>
                  <a:cubicBezTo>
                    <a:pt x="287" y="109"/>
                    <a:pt x="285" y="109"/>
                    <a:pt x="283" y="111"/>
                  </a:cubicBezTo>
                  <a:moveTo>
                    <a:pt x="293" y="99"/>
                  </a:moveTo>
                  <a:cubicBezTo>
                    <a:pt x="292" y="101"/>
                    <a:pt x="292" y="103"/>
                    <a:pt x="294" y="104"/>
                  </a:cubicBezTo>
                  <a:cubicBezTo>
                    <a:pt x="295" y="106"/>
                    <a:pt x="298" y="106"/>
                    <a:pt x="299" y="104"/>
                  </a:cubicBezTo>
                  <a:cubicBezTo>
                    <a:pt x="301" y="102"/>
                    <a:pt x="301" y="100"/>
                    <a:pt x="299" y="98"/>
                  </a:cubicBezTo>
                  <a:cubicBezTo>
                    <a:pt x="297" y="97"/>
                    <a:pt x="295" y="97"/>
                    <a:pt x="293" y="99"/>
                  </a:cubicBezTo>
                  <a:moveTo>
                    <a:pt x="303" y="87"/>
                  </a:moveTo>
                  <a:cubicBezTo>
                    <a:pt x="302" y="88"/>
                    <a:pt x="302" y="91"/>
                    <a:pt x="304" y="92"/>
                  </a:cubicBezTo>
                  <a:cubicBezTo>
                    <a:pt x="306" y="94"/>
                    <a:pt x="308" y="93"/>
                    <a:pt x="310" y="92"/>
                  </a:cubicBezTo>
                  <a:cubicBezTo>
                    <a:pt x="311" y="90"/>
                    <a:pt x="311" y="88"/>
                    <a:pt x="309" y="86"/>
                  </a:cubicBezTo>
                  <a:cubicBezTo>
                    <a:pt x="307" y="85"/>
                    <a:pt x="305" y="85"/>
                    <a:pt x="303" y="87"/>
                  </a:cubicBezTo>
                  <a:moveTo>
                    <a:pt x="313" y="74"/>
                  </a:moveTo>
                  <a:cubicBezTo>
                    <a:pt x="312" y="76"/>
                    <a:pt x="312" y="79"/>
                    <a:pt x="314" y="80"/>
                  </a:cubicBezTo>
                  <a:cubicBezTo>
                    <a:pt x="316" y="82"/>
                    <a:pt x="318" y="81"/>
                    <a:pt x="320" y="80"/>
                  </a:cubicBezTo>
                  <a:cubicBezTo>
                    <a:pt x="321" y="78"/>
                    <a:pt x="321" y="75"/>
                    <a:pt x="319" y="74"/>
                  </a:cubicBezTo>
                  <a:cubicBezTo>
                    <a:pt x="317" y="73"/>
                    <a:pt x="315" y="73"/>
                    <a:pt x="313" y="74"/>
                  </a:cubicBezTo>
                  <a:moveTo>
                    <a:pt x="324" y="62"/>
                  </a:moveTo>
                  <a:cubicBezTo>
                    <a:pt x="322" y="64"/>
                    <a:pt x="322" y="67"/>
                    <a:pt x="324" y="68"/>
                  </a:cubicBezTo>
                  <a:cubicBezTo>
                    <a:pt x="326" y="69"/>
                    <a:pt x="328" y="69"/>
                    <a:pt x="330" y="67"/>
                  </a:cubicBezTo>
                  <a:cubicBezTo>
                    <a:pt x="331" y="66"/>
                    <a:pt x="331" y="63"/>
                    <a:pt x="329" y="62"/>
                  </a:cubicBezTo>
                  <a:cubicBezTo>
                    <a:pt x="327" y="60"/>
                    <a:pt x="325" y="61"/>
                    <a:pt x="324" y="62"/>
                  </a:cubicBezTo>
                  <a:moveTo>
                    <a:pt x="334" y="50"/>
                  </a:moveTo>
                  <a:cubicBezTo>
                    <a:pt x="332" y="52"/>
                    <a:pt x="332" y="54"/>
                    <a:pt x="334" y="56"/>
                  </a:cubicBezTo>
                  <a:cubicBezTo>
                    <a:pt x="336" y="57"/>
                    <a:pt x="338" y="57"/>
                    <a:pt x="340" y="55"/>
                  </a:cubicBezTo>
                  <a:cubicBezTo>
                    <a:pt x="341" y="54"/>
                    <a:pt x="341" y="51"/>
                    <a:pt x="339" y="50"/>
                  </a:cubicBezTo>
                  <a:cubicBezTo>
                    <a:pt x="338" y="48"/>
                    <a:pt x="335" y="48"/>
                    <a:pt x="334" y="50"/>
                  </a:cubicBezTo>
                  <a:moveTo>
                    <a:pt x="344" y="38"/>
                  </a:moveTo>
                  <a:cubicBezTo>
                    <a:pt x="342" y="40"/>
                    <a:pt x="343" y="42"/>
                    <a:pt x="344" y="44"/>
                  </a:cubicBezTo>
                  <a:cubicBezTo>
                    <a:pt x="346" y="45"/>
                    <a:pt x="348" y="45"/>
                    <a:pt x="350" y="43"/>
                  </a:cubicBezTo>
                  <a:cubicBezTo>
                    <a:pt x="351" y="41"/>
                    <a:pt x="351" y="39"/>
                    <a:pt x="349" y="37"/>
                  </a:cubicBezTo>
                  <a:cubicBezTo>
                    <a:pt x="348" y="36"/>
                    <a:pt x="345" y="36"/>
                    <a:pt x="344" y="38"/>
                  </a:cubicBezTo>
                  <a:moveTo>
                    <a:pt x="354" y="26"/>
                  </a:moveTo>
                  <a:cubicBezTo>
                    <a:pt x="352" y="28"/>
                    <a:pt x="353" y="30"/>
                    <a:pt x="354" y="31"/>
                  </a:cubicBezTo>
                  <a:cubicBezTo>
                    <a:pt x="356" y="33"/>
                    <a:pt x="359" y="33"/>
                    <a:pt x="360" y="31"/>
                  </a:cubicBezTo>
                  <a:cubicBezTo>
                    <a:pt x="361" y="29"/>
                    <a:pt x="361" y="27"/>
                    <a:pt x="359" y="25"/>
                  </a:cubicBezTo>
                  <a:cubicBezTo>
                    <a:pt x="358" y="24"/>
                    <a:pt x="355" y="24"/>
                    <a:pt x="354" y="26"/>
                  </a:cubicBezTo>
                  <a:moveTo>
                    <a:pt x="364" y="14"/>
                  </a:moveTo>
                  <a:cubicBezTo>
                    <a:pt x="362" y="15"/>
                    <a:pt x="363" y="18"/>
                    <a:pt x="364" y="19"/>
                  </a:cubicBezTo>
                  <a:cubicBezTo>
                    <a:pt x="366" y="21"/>
                    <a:pt x="369" y="20"/>
                    <a:pt x="370" y="19"/>
                  </a:cubicBezTo>
                  <a:cubicBezTo>
                    <a:pt x="371" y="17"/>
                    <a:pt x="371" y="15"/>
                    <a:pt x="369" y="13"/>
                  </a:cubicBezTo>
                  <a:cubicBezTo>
                    <a:pt x="368" y="12"/>
                    <a:pt x="365" y="12"/>
                    <a:pt x="364" y="14"/>
                  </a:cubicBezTo>
                  <a:moveTo>
                    <a:pt x="374" y="1"/>
                  </a:moveTo>
                  <a:cubicBezTo>
                    <a:pt x="373" y="3"/>
                    <a:pt x="373" y="6"/>
                    <a:pt x="374" y="7"/>
                  </a:cubicBezTo>
                  <a:cubicBezTo>
                    <a:pt x="376" y="9"/>
                    <a:pt x="379" y="8"/>
                    <a:pt x="380" y="7"/>
                  </a:cubicBezTo>
                  <a:cubicBezTo>
                    <a:pt x="381" y="5"/>
                    <a:pt x="381" y="2"/>
                    <a:pt x="380" y="1"/>
                  </a:cubicBezTo>
                  <a:cubicBezTo>
                    <a:pt x="378" y="0"/>
                    <a:pt x="375" y="0"/>
                    <a:pt x="374" y="1"/>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46" name="Freeform 200">
              <a:extLst>
                <a:ext uri="{FF2B5EF4-FFF2-40B4-BE49-F238E27FC236}">
                  <a16:creationId xmlns:a16="http://schemas.microsoft.com/office/drawing/2014/main" id="{48768DAA-561D-4309-A326-9D6A3C6F3B40}"/>
                </a:ext>
              </a:extLst>
            </p:cNvPr>
            <p:cNvSpPr>
              <a:spLocks noEditPoints="1"/>
            </p:cNvSpPr>
            <p:nvPr/>
          </p:nvSpPr>
          <p:spPr bwMode="auto">
            <a:xfrm>
              <a:off x="4913769" y="4417741"/>
              <a:ext cx="33023" cy="854799"/>
            </a:xfrm>
            <a:custGeom>
              <a:avLst/>
              <a:gdLst>
                <a:gd name="T0" fmla="*/ 11 w 11"/>
                <a:gd name="T1" fmla="*/ 4 h 284"/>
                <a:gd name="T2" fmla="*/ 3 w 11"/>
                <a:gd name="T3" fmla="*/ 4 h 284"/>
                <a:gd name="T4" fmla="*/ 11 w 11"/>
                <a:gd name="T5" fmla="*/ 4 h 284"/>
                <a:gd name="T6" fmla="*/ 11 w 11"/>
                <a:gd name="T7" fmla="*/ 20 h 284"/>
                <a:gd name="T8" fmla="*/ 3 w 11"/>
                <a:gd name="T9" fmla="*/ 20 h 284"/>
                <a:gd name="T10" fmla="*/ 11 w 11"/>
                <a:gd name="T11" fmla="*/ 20 h 284"/>
                <a:gd name="T12" fmla="*/ 11 w 11"/>
                <a:gd name="T13" fmla="*/ 36 h 284"/>
                <a:gd name="T14" fmla="*/ 3 w 11"/>
                <a:gd name="T15" fmla="*/ 36 h 284"/>
                <a:gd name="T16" fmla="*/ 11 w 11"/>
                <a:gd name="T17" fmla="*/ 36 h 284"/>
                <a:gd name="T18" fmla="*/ 10 w 11"/>
                <a:gd name="T19" fmla="*/ 53 h 284"/>
                <a:gd name="T20" fmla="*/ 2 w 11"/>
                <a:gd name="T21" fmla="*/ 52 h 284"/>
                <a:gd name="T22" fmla="*/ 10 w 11"/>
                <a:gd name="T23" fmla="*/ 53 h 284"/>
                <a:gd name="T24" fmla="*/ 10 w 11"/>
                <a:gd name="T25" fmla="*/ 69 h 284"/>
                <a:gd name="T26" fmla="*/ 2 w 11"/>
                <a:gd name="T27" fmla="*/ 69 h 284"/>
                <a:gd name="T28" fmla="*/ 10 w 11"/>
                <a:gd name="T29" fmla="*/ 69 h 284"/>
                <a:gd name="T30" fmla="*/ 10 w 11"/>
                <a:gd name="T31" fmla="*/ 85 h 284"/>
                <a:gd name="T32" fmla="*/ 2 w 11"/>
                <a:gd name="T33" fmla="*/ 85 h 284"/>
                <a:gd name="T34" fmla="*/ 10 w 11"/>
                <a:gd name="T35" fmla="*/ 85 h 284"/>
                <a:gd name="T36" fmla="*/ 10 w 11"/>
                <a:gd name="T37" fmla="*/ 101 h 284"/>
                <a:gd name="T38" fmla="*/ 2 w 11"/>
                <a:gd name="T39" fmla="*/ 101 h 284"/>
                <a:gd name="T40" fmla="*/ 10 w 11"/>
                <a:gd name="T41" fmla="*/ 101 h 284"/>
                <a:gd name="T42" fmla="*/ 10 w 11"/>
                <a:gd name="T43" fmla="*/ 118 h 284"/>
                <a:gd name="T44" fmla="*/ 2 w 11"/>
                <a:gd name="T45" fmla="*/ 118 h 284"/>
                <a:gd name="T46" fmla="*/ 10 w 11"/>
                <a:gd name="T47" fmla="*/ 118 h 284"/>
                <a:gd name="T48" fmla="*/ 10 w 11"/>
                <a:gd name="T49" fmla="*/ 134 h 284"/>
                <a:gd name="T50" fmla="*/ 2 w 11"/>
                <a:gd name="T51" fmla="*/ 134 h 284"/>
                <a:gd name="T52" fmla="*/ 10 w 11"/>
                <a:gd name="T53" fmla="*/ 134 h 284"/>
                <a:gd name="T54" fmla="*/ 9 w 11"/>
                <a:gd name="T55" fmla="*/ 150 h 284"/>
                <a:gd name="T56" fmla="*/ 1 w 11"/>
                <a:gd name="T57" fmla="*/ 150 h 284"/>
                <a:gd name="T58" fmla="*/ 9 w 11"/>
                <a:gd name="T59" fmla="*/ 150 h 284"/>
                <a:gd name="T60" fmla="*/ 9 w 11"/>
                <a:gd name="T61" fmla="*/ 166 h 284"/>
                <a:gd name="T62" fmla="*/ 1 w 11"/>
                <a:gd name="T63" fmla="*/ 166 h 284"/>
                <a:gd name="T64" fmla="*/ 9 w 11"/>
                <a:gd name="T65" fmla="*/ 166 h 284"/>
                <a:gd name="T66" fmla="*/ 9 w 11"/>
                <a:gd name="T67" fmla="*/ 183 h 284"/>
                <a:gd name="T68" fmla="*/ 1 w 11"/>
                <a:gd name="T69" fmla="*/ 183 h 284"/>
                <a:gd name="T70" fmla="*/ 9 w 11"/>
                <a:gd name="T71" fmla="*/ 183 h 284"/>
                <a:gd name="T72" fmla="*/ 9 w 11"/>
                <a:gd name="T73" fmla="*/ 199 h 284"/>
                <a:gd name="T74" fmla="*/ 1 w 11"/>
                <a:gd name="T75" fmla="*/ 199 h 284"/>
                <a:gd name="T76" fmla="*/ 9 w 11"/>
                <a:gd name="T77" fmla="*/ 199 h 284"/>
                <a:gd name="T78" fmla="*/ 9 w 11"/>
                <a:gd name="T79" fmla="*/ 215 h 284"/>
                <a:gd name="T80" fmla="*/ 1 w 11"/>
                <a:gd name="T81" fmla="*/ 215 h 284"/>
                <a:gd name="T82" fmla="*/ 9 w 11"/>
                <a:gd name="T83" fmla="*/ 215 h 284"/>
                <a:gd name="T84" fmla="*/ 9 w 11"/>
                <a:gd name="T85" fmla="*/ 231 h 284"/>
                <a:gd name="T86" fmla="*/ 1 w 11"/>
                <a:gd name="T87" fmla="*/ 231 h 284"/>
                <a:gd name="T88" fmla="*/ 9 w 11"/>
                <a:gd name="T89" fmla="*/ 231 h 284"/>
                <a:gd name="T90" fmla="*/ 8 w 11"/>
                <a:gd name="T91" fmla="*/ 248 h 284"/>
                <a:gd name="T92" fmla="*/ 0 w 11"/>
                <a:gd name="T93" fmla="*/ 248 h 284"/>
                <a:gd name="T94" fmla="*/ 8 w 11"/>
                <a:gd name="T95" fmla="*/ 248 h 284"/>
                <a:gd name="T96" fmla="*/ 8 w 11"/>
                <a:gd name="T97" fmla="*/ 264 h 284"/>
                <a:gd name="T98" fmla="*/ 0 w 11"/>
                <a:gd name="T99" fmla="*/ 264 h 284"/>
                <a:gd name="T100" fmla="*/ 8 w 11"/>
                <a:gd name="T101" fmla="*/ 264 h 284"/>
                <a:gd name="T102" fmla="*/ 8 w 11"/>
                <a:gd name="T103" fmla="*/ 280 h 284"/>
                <a:gd name="T104" fmla="*/ 0 w 11"/>
                <a:gd name="T105" fmla="*/ 280 h 284"/>
                <a:gd name="T106" fmla="*/ 8 w 11"/>
                <a:gd name="T107" fmla="*/ 280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1" h="284">
                  <a:moveTo>
                    <a:pt x="11" y="4"/>
                  </a:moveTo>
                  <a:cubicBezTo>
                    <a:pt x="11" y="4"/>
                    <a:pt x="11" y="4"/>
                    <a:pt x="11" y="4"/>
                  </a:cubicBezTo>
                  <a:cubicBezTo>
                    <a:pt x="11" y="2"/>
                    <a:pt x="9" y="0"/>
                    <a:pt x="7" y="0"/>
                  </a:cubicBezTo>
                  <a:cubicBezTo>
                    <a:pt x="5" y="0"/>
                    <a:pt x="3" y="1"/>
                    <a:pt x="3" y="4"/>
                  </a:cubicBezTo>
                  <a:cubicBezTo>
                    <a:pt x="3" y="6"/>
                    <a:pt x="5" y="8"/>
                    <a:pt x="7" y="8"/>
                  </a:cubicBezTo>
                  <a:cubicBezTo>
                    <a:pt x="9" y="8"/>
                    <a:pt x="11" y="6"/>
                    <a:pt x="11" y="4"/>
                  </a:cubicBezTo>
                  <a:close/>
                  <a:moveTo>
                    <a:pt x="11" y="20"/>
                  </a:moveTo>
                  <a:cubicBezTo>
                    <a:pt x="11" y="20"/>
                    <a:pt x="11" y="20"/>
                    <a:pt x="11" y="20"/>
                  </a:cubicBezTo>
                  <a:cubicBezTo>
                    <a:pt x="11" y="18"/>
                    <a:pt x="9" y="16"/>
                    <a:pt x="7" y="16"/>
                  </a:cubicBezTo>
                  <a:cubicBezTo>
                    <a:pt x="5" y="16"/>
                    <a:pt x="3" y="18"/>
                    <a:pt x="3" y="20"/>
                  </a:cubicBezTo>
                  <a:cubicBezTo>
                    <a:pt x="3" y="22"/>
                    <a:pt x="4" y="24"/>
                    <a:pt x="7" y="24"/>
                  </a:cubicBezTo>
                  <a:cubicBezTo>
                    <a:pt x="9" y="24"/>
                    <a:pt x="11" y="22"/>
                    <a:pt x="11" y="20"/>
                  </a:cubicBezTo>
                  <a:close/>
                  <a:moveTo>
                    <a:pt x="11" y="36"/>
                  </a:moveTo>
                  <a:cubicBezTo>
                    <a:pt x="11" y="36"/>
                    <a:pt x="11" y="36"/>
                    <a:pt x="11" y="36"/>
                  </a:cubicBezTo>
                  <a:cubicBezTo>
                    <a:pt x="11" y="34"/>
                    <a:pt x="9" y="32"/>
                    <a:pt x="7" y="32"/>
                  </a:cubicBezTo>
                  <a:cubicBezTo>
                    <a:pt x="4" y="32"/>
                    <a:pt x="3" y="34"/>
                    <a:pt x="3" y="36"/>
                  </a:cubicBezTo>
                  <a:cubicBezTo>
                    <a:pt x="3" y="38"/>
                    <a:pt x="4" y="40"/>
                    <a:pt x="7" y="40"/>
                  </a:cubicBezTo>
                  <a:cubicBezTo>
                    <a:pt x="9" y="40"/>
                    <a:pt x="11" y="39"/>
                    <a:pt x="11" y="36"/>
                  </a:cubicBezTo>
                  <a:close/>
                  <a:moveTo>
                    <a:pt x="10" y="53"/>
                  </a:moveTo>
                  <a:cubicBezTo>
                    <a:pt x="10" y="53"/>
                    <a:pt x="10" y="53"/>
                    <a:pt x="10" y="53"/>
                  </a:cubicBezTo>
                  <a:cubicBezTo>
                    <a:pt x="10" y="50"/>
                    <a:pt x="9" y="49"/>
                    <a:pt x="6" y="49"/>
                  </a:cubicBezTo>
                  <a:cubicBezTo>
                    <a:pt x="4" y="48"/>
                    <a:pt x="2" y="50"/>
                    <a:pt x="2" y="52"/>
                  </a:cubicBezTo>
                  <a:cubicBezTo>
                    <a:pt x="2" y="55"/>
                    <a:pt x="4" y="56"/>
                    <a:pt x="6" y="57"/>
                  </a:cubicBezTo>
                  <a:cubicBezTo>
                    <a:pt x="9" y="57"/>
                    <a:pt x="10" y="55"/>
                    <a:pt x="10" y="53"/>
                  </a:cubicBezTo>
                  <a:close/>
                  <a:moveTo>
                    <a:pt x="10" y="69"/>
                  </a:moveTo>
                  <a:cubicBezTo>
                    <a:pt x="10" y="69"/>
                    <a:pt x="10" y="69"/>
                    <a:pt x="10" y="69"/>
                  </a:cubicBezTo>
                  <a:cubicBezTo>
                    <a:pt x="10" y="67"/>
                    <a:pt x="8" y="65"/>
                    <a:pt x="6" y="65"/>
                  </a:cubicBezTo>
                  <a:cubicBezTo>
                    <a:pt x="4" y="65"/>
                    <a:pt x="2" y="67"/>
                    <a:pt x="2" y="69"/>
                  </a:cubicBezTo>
                  <a:cubicBezTo>
                    <a:pt x="2" y="71"/>
                    <a:pt x="4" y="73"/>
                    <a:pt x="6" y="73"/>
                  </a:cubicBezTo>
                  <a:cubicBezTo>
                    <a:pt x="8" y="73"/>
                    <a:pt x="10" y="71"/>
                    <a:pt x="10" y="69"/>
                  </a:cubicBezTo>
                  <a:close/>
                  <a:moveTo>
                    <a:pt x="10" y="85"/>
                  </a:moveTo>
                  <a:cubicBezTo>
                    <a:pt x="10" y="85"/>
                    <a:pt x="10" y="85"/>
                    <a:pt x="10" y="85"/>
                  </a:cubicBezTo>
                  <a:cubicBezTo>
                    <a:pt x="10" y="83"/>
                    <a:pt x="8" y="81"/>
                    <a:pt x="6" y="81"/>
                  </a:cubicBezTo>
                  <a:cubicBezTo>
                    <a:pt x="4" y="81"/>
                    <a:pt x="2" y="83"/>
                    <a:pt x="2" y="85"/>
                  </a:cubicBezTo>
                  <a:cubicBezTo>
                    <a:pt x="2" y="87"/>
                    <a:pt x="4" y="89"/>
                    <a:pt x="6" y="89"/>
                  </a:cubicBezTo>
                  <a:cubicBezTo>
                    <a:pt x="8" y="89"/>
                    <a:pt x="10" y="87"/>
                    <a:pt x="10" y="85"/>
                  </a:cubicBezTo>
                  <a:close/>
                  <a:moveTo>
                    <a:pt x="10" y="101"/>
                  </a:moveTo>
                  <a:cubicBezTo>
                    <a:pt x="10" y="101"/>
                    <a:pt x="10" y="101"/>
                    <a:pt x="10" y="101"/>
                  </a:cubicBezTo>
                  <a:cubicBezTo>
                    <a:pt x="10" y="99"/>
                    <a:pt x="8" y="97"/>
                    <a:pt x="6" y="97"/>
                  </a:cubicBezTo>
                  <a:cubicBezTo>
                    <a:pt x="4" y="97"/>
                    <a:pt x="2" y="99"/>
                    <a:pt x="2" y="101"/>
                  </a:cubicBezTo>
                  <a:cubicBezTo>
                    <a:pt x="2" y="103"/>
                    <a:pt x="4" y="105"/>
                    <a:pt x="6" y="105"/>
                  </a:cubicBezTo>
                  <a:cubicBezTo>
                    <a:pt x="8" y="105"/>
                    <a:pt x="10" y="104"/>
                    <a:pt x="10" y="101"/>
                  </a:cubicBezTo>
                  <a:close/>
                  <a:moveTo>
                    <a:pt x="10" y="118"/>
                  </a:moveTo>
                  <a:cubicBezTo>
                    <a:pt x="10" y="118"/>
                    <a:pt x="10" y="118"/>
                    <a:pt x="10" y="118"/>
                  </a:cubicBezTo>
                  <a:cubicBezTo>
                    <a:pt x="10" y="115"/>
                    <a:pt x="8" y="114"/>
                    <a:pt x="6" y="114"/>
                  </a:cubicBezTo>
                  <a:cubicBezTo>
                    <a:pt x="4" y="114"/>
                    <a:pt x="2" y="115"/>
                    <a:pt x="2" y="118"/>
                  </a:cubicBezTo>
                  <a:cubicBezTo>
                    <a:pt x="2" y="120"/>
                    <a:pt x="3" y="122"/>
                    <a:pt x="6" y="122"/>
                  </a:cubicBezTo>
                  <a:cubicBezTo>
                    <a:pt x="8" y="122"/>
                    <a:pt x="10" y="120"/>
                    <a:pt x="10" y="118"/>
                  </a:cubicBezTo>
                  <a:close/>
                  <a:moveTo>
                    <a:pt x="10" y="134"/>
                  </a:moveTo>
                  <a:cubicBezTo>
                    <a:pt x="10" y="134"/>
                    <a:pt x="10" y="134"/>
                    <a:pt x="10" y="134"/>
                  </a:cubicBezTo>
                  <a:cubicBezTo>
                    <a:pt x="10" y="132"/>
                    <a:pt x="8" y="130"/>
                    <a:pt x="6" y="130"/>
                  </a:cubicBezTo>
                  <a:cubicBezTo>
                    <a:pt x="3" y="130"/>
                    <a:pt x="2" y="132"/>
                    <a:pt x="2" y="134"/>
                  </a:cubicBezTo>
                  <a:cubicBezTo>
                    <a:pt x="2" y="136"/>
                    <a:pt x="3" y="138"/>
                    <a:pt x="6" y="138"/>
                  </a:cubicBezTo>
                  <a:cubicBezTo>
                    <a:pt x="8" y="138"/>
                    <a:pt x="10" y="136"/>
                    <a:pt x="10" y="134"/>
                  </a:cubicBezTo>
                  <a:close/>
                  <a:moveTo>
                    <a:pt x="9" y="150"/>
                  </a:moveTo>
                  <a:cubicBezTo>
                    <a:pt x="9" y="150"/>
                    <a:pt x="9" y="150"/>
                    <a:pt x="9" y="150"/>
                  </a:cubicBezTo>
                  <a:cubicBezTo>
                    <a:pt x="9" y="148"/>
                    <a:pt x="8" y="146"/>
                    <a:pt x="5" y="146"/>
                  </a:cubicBezTo>
                  <a:cubicBezTo>
                    <a:pt x="3" y="146"/>
                    <a:pt x="1" y="148"/>
                    <a:pt x="1" y="150"/>
                  </a:cubicBezTo>
                  <a:cubicBezTo>
                    <a:pt x="1" y="152"/>
                    <a:pt x="3" y="154"/>
                    <a:pt x="5" y="154"/>
                  </a:cubicBezTo>
                  <a:cubicBezTo>
                    <a:pt x="8" y="154"/>
                    <a:pt x="9" y="152"/>
                    <a:pt x="9" y="150"/>
                  </a:cubicBezTo>
                  <a:close/>
                  <a:moveTo>
                    <a:pt x="9" y="166"/>
                  </a:moveTo>
                  <a:cubicBezTo>
                    <a:pt x="9" y="166"/>
                    <a:pt x="9" y="166"/>
                    <a:pt x="9" y="166"/>
                  </a:cubicBezTo>
                  <a:cubicBezTo>
                    <a:pt x="9" y="164"/>
                    <a:pt x="7" y="162"/>
                    <a:pt x="5" y="162"/>
                  </a:cubicBezTo>
                  <a:cubicBezTo>
                    <a:pt x="3" y="162"/>
                    <a:pt x="1" y="164"/>
                    <a:pt x="1" y="166"/>
                  </a:cubicBezTo>
                  <a:cubicBezTo>
                    <a:pt x="1" y="168"/>
                    <a:pt x="3" y="170"/>
                    <a:pt x="5" y="170"/>
                  </a:cubicBezTo>
                  <a:cubicBezTo>
                    <a:pt x="7" y="170"/>
                    <a:pt x="9" y="169"/>
                    <a:pt x="9" y="166"/>
                  </a:cubicBezTo>
                  <a:close/>
                  <a:moveTo>
                    <a:pt x="9" y="183"/>
                  </a:moveTo>
                  <a:cubicBezTo>
                    <a:pt x="9" y="183"/>
                    <a:pt x="9" y="183"/>
                    <a:pt x="9" y="183"/>
                  </a:cubicBezTo>
                  <a:cubicBezTo>
                    <a:pt x="9" y="180"/>
                    <a:pt x="7" y="179"/>
                    <a:pt x="5" y="179"/>
                  </a:cubicBezTo>
                  <a:cubicBezTo>
                    <a:pt x="3" y="179"/>
                    <a:pt x="1" y="180"/>
                    <a:pt x="1" y="183"/>
                  </a:cubicBezTo>
                  <a:cubicBezTo>
                    <a:pt x="1" y="185"/>
                    <a:pt x="3" y="187"/>
                    <a:pt x="5" y="187"/>
                  </a:cubicBezTo>
                  <a:cubicBezTo>
                    <a:pt x="7" y="187"/>
                    <a:pt x="9" y="185"/>
                    <a:pt x="9" y="183"/>
                  </a:cubicBezTo>
                  <a:close/>
                  <a:moveTo>
                    <a:pt x="9" y="199"/>
                  </a:moveTo>
                  <a:cubicBezTo>
                    <a:pt x="9" y="199"/>
                    <a:pt x="9" y="199"/>
                    <a:pt x="9" y="199"/>
                  </a:cubicBezTo>
                  <a:cubicBezTo>
                    <a:pt x="9" y="197"/>
                    <a:pt x="7" y="195"/>
                    <a:pt x="5" y="195"/>
                  </a:cubicBezTo>
                  <a:cubicBezTo>
                    <a:pt x="3" y="195"/>
                    <a:pt x="1" y="197"/>
                    <a:pt x="1" y="199"/>
                  </a:cubicBezTo>
                  <a:cubicBezTo>
                    <a:pt x="1" y="201"/>
                    <a:pt x="3" y="203"/>
                    <a:pt x="5" y="203"/>
                  </a:cubicBezTo>
                  <a:cubicBezTo>
                    <a:pt x="7" y="203"/>
                    <a:pt x="9" y="201"/>
                    <a:pt x="9" y="199"/>
                  </a:cubicBezTo>
                  <a:close/>
                  <a:moveTo>
                    <a:pt x="9" y="215"/>
                  </a:moveTo>
                  <a:cubicBezTo>
                    <a:pt x="9" y="215"/>
                    <a:pt x="9" y="215"/>
                    <a:pt x="9" y="215"/>
                  </a:cubicBezTo>
                  <a:cubicBezTo>
                    <a:pt x="9" y="213"/>
                    <a:pt x="7" y="211"/>
                    <a:pt x="5" y="211"/>
                  </a:cubicBezTo>
                  <a:cubicBezTo>
                    <a:pt x="3" y="211"/>
                    <a:pt x="1" y="213"/>
                    <a:pt x="1" y="215"/>
                  </a:cubicBezTo>
                  <a:cubicBezTo>
                    <a:pt x="1" y="217"/>
                    <a:pt x="2" y="219"/>
                    <a:pt x="5" y="219"/>
                  </a:cubicBezTo>
                  <a:cubicBezTo>
                    <a:pt x="7" y="219"/>
                    <a:pt x="9" y="217"/>
                    <a:pt x="9" y="215"/>
                  </a:cubicBezTo>
                  <a:close/>
                  <a:moveTo>
                    <a:pt x="9" y="231"/>
                  </a:moveTo>
                  <a:cubicBezTo>
                    <a:pt x="9" y="231"/>
                    <a:pt x="9" y="231"/>
                    <a:pt x="9" y="231"/>
                  </a:cubicBezTo>
                  <a:cubicBezTo>
                    <a:pt x="9" y="229"/>
                    <a:pt x="7" y="227"/>
                    <a:pt x="5" y="227"/>
                  </a:cubicBezTo>
                  <a:cubicBezTo>
                    <a:pt x="2" y="227"/>
                    <a:pt x="1" y="229"/>
                    <a:pt x="1" y="231"/>
                  </a:cubicBezTo>
                  <a:cubicBezTo>
                    <a:pt x="1" y="234"/>
                    <a:pt x="2" y="235"/>
                    <a:pt x="5" y="235"/>
                  </a:cubicBezTo>
                  <a:cubicBezTo>
                    <a:pt x="7" y="235"/>
                    <a:pt x="9" y="234"/>
                    <a:pt x="9" y="231"/>
                  </a:cubicBezTo>
                  <a:close/>
                  <a:moveTo>
                    <a:pt x="8" y="248"/>
                  </a:moveTo>
                  <a:cubicBezTo>
                    <a:pt x="8" y="248"/>
                    <a:pt x="8" y="248"/>
                    <a:pt x="8" y="248"/>
                  </a:cubicBezTo>
                  <a:cubicBezTo>
                    <a:pt x="8" y="245"/>
                    <a:pt x="7" y="244"/>
                    <a:pt x="4" y="244"/>
                  </a:cubicBezTo>
                  <a:cubicBezTo>
                    <a:pt x="2" y="244"/>
                    <a:pt x="0" y="245"/>
                    <a:pt x="0" y="248"/>
                  </a:cubicBezTo>
                  <a:cubicBezTo>
                    <a:pt x="0" y="250"/>
                    <a:pt x="2" y="252"/>
                    <a:pt x="4" y="252"/>
                  </a:cubicBezTo>
                  <a:cubicBezTo>
                    <a:pt x="7" y="252"/>
                    <a:pt x="8" y="250"/>
                    <a:pt x="8" y="248"/>
                  </a:cubicBezTo>
                  <a:close/>
                  <a:moveTo>
                    <a:pt x="8" y="264"/>
                  </a:moveTo>
                  <a:cubicBezTo>
                    <a:pt x="8" y="264"/>
                    <a:pt x="8" y="264"/>
                    <a:pt x="8" y="264"/>
                  </a:cubicBezTo>
                  <a:cubicBezTo>
                    <a:pt x="8" y="262"/>
                    <a:pt x="6" y="260"/>
                    <a:pt x="4" y="260"/>
                  </a:cubicBezTo>
                  <a:cubicBezTo>
                    <a:pt x="2" y="260"/>
                    <a:pt x="0" y="262"/>
                    <a:pt x="0" y="264"/>
                  </a:cubicBezTo>
                  <a:cubicBezTo>
                    <a:pt x="0" y="266"/>
                    <a:pt x="2" y="268"/>
                    <a:pt x="4" y="268"/>
                  </a:cubicBezTo>
                  <a:cubicBezTo>
                    <a:pt x="6" y="268"/>
                    <a:pt x="8" y="266"/>
                    <a:pt x="8" y="264"/>
                  </a:cubicBezTo>
                  <a:close/>
                  <a:moveTo>
                    <a:pt x="8" y="280"/>
                  </a:moveTo>
                  <a:cubicBezTo>
                    <a:pt x="8" y="280"/>
                    <a:pt x="8" y="280"/>
                    <a:pt x="8" y="280"/>
                  </a:cubicBezTo>
                  <a:cubicBezTo>
                    <a:pt x="8" y="278"/>
                    <a:pt x="6" y="276"/>
                    <a:pt x="4" y="276"/>
                  </a:cubicBezTo>
                  <a:cubicBezTo>
                    <a:pt x="2" y="276"/>
                    <a:pt x="0" y="278"/>
                    <a:pt x="0" y="280"/>
                  </a:cubicBezTo>
                  <a:cubicBezTo>
                    <a:pt x="0" y="282"/>
                    <a:pt x="2" y="284"/>
                    <a:pt x="4" y="284"/>
                  </a:cubicBezTo>
                  <a:cubicBezTo>
                    <a:pt x="6" y="284"/>
                    <a:pt x="8" y="282"/>
                    <a:pt x="8" y="280"/>
                  </a:cubicBez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47" name="Freeform 201">
              <a:extLst>
                <a:ext uri="{FF2B5EF4-FFF2-40B4-BE49-F238E27FC236}">
                  <a16:creationId xmlns:a16="http://schemas.microsoft.com/office/drawing/2014/main" id="{582EC0FD-D1E5-4F94-B6BD-70B9F5852DEB}"/>
                </a:ext>
              </a:extLst>
            </p:cNvPr>
            <p:cNvSpPr>
              <a:spLocks/>
            </p:cNvSpPr>
            <p:nvPr/>
          </p:nvSpPr>
          <p:spPr bwMode="auto">
            <a:xfrm>
              <a:off x="4922660" y="4366936"/>
              <a:ext cx="24133" cy="24133"/>
            </a:xfrm>
            <a:custGeom>
              <a:avLst/>
              <a:gdLst>
                <a:gd name="T0" fmla="*/ 4 w 8"/>
                <a:gd name="T1" fmla="*/ 8 h 8"/>
                <a:gd name="T2" fmla="*/ 7 w 8"/>
                <a:gd name="T3" fmla="*/ 7 h 8"/>
                <a:gd name="T4" fmla="*/ 8 w 8"/>
                <a:gd name="T5" fmla="*/ 4 h 8"/>
                <a:gd name="T6" fmla="*/ 7 w 8"/>
                <a:gd name="T7" fmla="*/ 2 h 8"/>
                <a:gd name="T8" fmla="*/ 4 w 8"/>
                <a:gd name="T9" fmla="*/ 0 h 8"/>
                <a:gd name="T10" fmla="*/ 1 w 8"/>
                <a:gd name="T11" fmla="*/ 2 h 8"/>
                <a:gd name="T12" fmla="*/ 0 w 8"/>
                <a:gd name="T13" fmla="*/ 4 h 8"/>
                <a:gd name="T14" fmla="*/ 1 w 8"/>
                <a:gd name="T15" fmla="*/ 7 h 8"/>
                <a:gd name="T16" fmla="*/ 4 w 8"/>
                <a:gd name="T17"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8">
                  <a:moveTo>
                    <a:pt x="4" y="8"/>
                  </a:moveTo>
                  <a:cubicBezTo>
                    <a:pt x="5" y="8"/>
                    <a:pt x="6" y="8"/>
                    <a:pt x="7" y="7"/>
                  </a:cubicBezTo>
                  <a:cubicBezTo>
                    <a:pt x="8" y="7"/>
                    <a:pt x="8" y="6"/>
                    <a:pt x="8" y="4"/>
                  </a:cubicBezTo>
                  <a:cubicBezTo>
                    <a:pt x="8" y="3"/>
                    <a:pt x="8" y="2"/>
                    <a:pt x="7" y="2"/>
                  </a:cubicBezTo>
                  <a:cubicBezTo>
                    <a:pt x="6" y="1"/>
                    <a:pt x="5" y="0"/>
                    <a:pt x="4" y="0"/>
                  </a:cubicBezTo>
                  <a:cubicBezTo>
                    <a:pt x="3" y="0"/>
                    <a:pt x="2" y="1"/>
                    <a:pt x="1" y="2"/>
                  </a:cubicBezTo>
                  <a:cubicBezTo>
                    <a:pt x="1" y="2"/>
                    <a:pt x="0" y="3"/>
                    <a:pt x="0" y="4"/>
                  </a:cubicBezTo>
                  <a:cubicBezTo>
                    <a:pt x="0" y="6"/>
                    <a:pt x="1" y="7"/>
                    <a:pt x="1" y="7"/>
                  </a:cubicBezTo>
                  <a:cubicBezTo>
                    <a:pt x="2" y="8"/>
                    <a:pt x="3" y="8"/>
                    <a:pt x="4" y="8"/>
                  </a:cubicBezTo>
                </a:path>
              </a:pathLst>
            </a:custGeom>
            <a:solidFill>
              <a:schemeClr val="bg1">
                <a:lumMod val="7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48" name="Freeform 202">
              <a:extLst>
                <a:ext uri="{FF2B5EF4-FFF2-40B4-BE49-F238E27FC236}">
                  <a16:creationId xmlns:a16="http://schemas.microsoft.com/office/drawing/2014/main" id="{76648E87-AC81-4BC5-8903-724CECB892CD}"/>
                </a:ext>
              </a:extLst>
            </p:cNvPr>
            <p:cNvSpPr>
              <a:spLocks noEditPoints="1"/>
            </p:cNvSpPr>
            <p:nvPr/>
          </p:nvSpPr>
          <p:spPr bwMode="auto">
            <a:xfrm>
              <a:off x="4225358" y="3964305"/>
              <a:ext cx="682061" cy="406442"/>
            </a:xfrm>
            <a:custGeom>
              <a:avLst/>
              <a:gdLst>
                <a:gd name="T0" fmla="*/ 7 w 227"/>
                <a:gd name="T1" fmla="*/ 1 h 135"/>
                <a:gd name="T2" fmla="*/ 3 w 227"/>
                <a:gd name="T3" fmla="*/ 8 h 135"/>
                <a:gd name="T4" fmla="*/ 7 w 227"/>
                <a:gd name="T5" fmla="*/ 1 h 135"/>
                <a:gd name="T6" fmla="*/ 21 w 227"/>
                <a:gd name="T7" fmla="*/ 9 h 135"/>
                <a:gd name="T8" fmla="*/ 17 w 227"/>
                <a:gd name="T9" fmla="*/ 16 h 135"/>
                <a:gd name="T10" fmla="*/ 21 w 227"/>
                <a:gd name="T11" fmla="*/ 9 h 135"/>
                <a:gd name="T12" fmla="*/ 34 w 227"/>
                <a:gd name="T13" fmla="*/ 17 h 135"/>
                <a:gd name="T14" fmla="*/ 30 w 227"/>
                <a:gd name="T15" fmla="*/ 24 h 135"/>
                <a:gd name="T16" fmla="*/ 34 w 227"/>
                <a:gd name="T17" fmla="*/ 17 h 135"/>
                <a:gd name="T18" fmla="*/ 48 w 227"/>
                <a:gd name="T19" fmla="*/ 25 h 135"/>
                <a:gd name="T20" fmla="*/ 44 w 227"/>
                <a:gd name="T21" fmla="*/ 32 h 135"/>
                <a:gd name="T22" fmla="*/ 48 w 227"/>
                <a:gd name="T23" fmla="*/ 25 h 135"/>
                <a:gd name="T24" fmla="*/ 61 w 227"/>
                <a:gd name="T25" fmla="*/ 33 h 135"/>
                <a:gd name="T26" fmla="*/ 57 w 227"/>
                <a:gd name="T27" fmla="*/ 40 h 135"/>
                <a:gd name="T28" fmla="*/ 61 w 227"/>
                <a:gd name="T29" fmla="*/ 33 h 135"/>
                <a:gd name="T30" fmla="*/ 75 w 227"/>
                <a:gd name="T31" fmla="*/ 40 h 135"/>
                <a:gd name="T32" fmla="*/ 71 w 227"/>
                <a:gd name="T33" fmla="*/ 47 h 135"/>
                <a:gd name="T34" fmla="*/ 75 w 227"/>
                <a:gd name="T35" fmla="*/ 40 h 135"/>
                <a:gd name="T36" fmla="*/ 89 w 227"/>
                <a:gd name="T37" fmla="*/ 48 h 135"/>
                <a:gd name="T38" fmla="*/ 85 w 227"/>
                <a:gd name="T39" fmla="*/ 55 h 135"/>
                <a:gd name="T40" fmla="*/ 89 w 227"/>
                <a:gd name="T41" fmla="*/ 48 h 135"/>
                <a:gd name="T42" fmla="*/ 102 w 227"/>
                <a:gd name="T43" fmla="*/ 56 h 135"/>
                <a:gd name="T44" fmla="*/ 98 w 227"/>
                <a:gd name="T45" fmla="*/ 63 h 135"/>
                <a:gd name="T46" fmla="*/ 102 w 227"/>
                <a:gd name="T47" fmla="*/ 56 h 135"/>
                <a:gd name="T48" fmla="*/ 116 w 227"/>
                <a:gd name="T49" fmla="*/ 64 h 135"/>
                <a:gd name="T50" fmla="*/ 112 w 227"/>
                <a:gd name="T51" fmla="*/ 71 h 135"/>
                <a:gd name="T52" fmla="*/ 116 w 227"/>
                <a:gd name="T53" fmla="*/ 64 h 135"/>
                <a:gd name="T54" fmla="*/ 129 w 227"/>
                <a:gd name="T55" fmla="*/ 72 h 135"/>
                <a:gd name="T56" fmla="*/ 125 w 227"/>
                <a:gd name="T57" fmla="*/ 79 h 135"/>
                <a:gd name="T58" fmla="*/ 129 w 227"/>
                <a:gd name="T59" fmla="*/ 72 h 135"/>
                <a:gd name="T60" fmla="*/ 143 w 227"/>
                <a:gd name="T61" fmla="*/ 80 h 135"/>
                <a:gd name="T62" fmla="*/ 139 w 227"/>
                <a:gd name="T63" fmla="*/ 87 h 135"/>
                <a:gd name="T64" fmla="*/ 143 w 227"/>
                <a:gd name="T65" fmla="*/ 80 h 135"/>
                <a:gd name="T66" fmla="*/ 157 w 227"/>
                <a:gd name="T67" fmla="*/ 88 h 135"/>
                <a:gd name="T68" fmla="*/ 153 w 227"/>
                <a:gd name="T69" fmla="*/ 95 h 135"/>
                <a:gd name="T70" fmla="*/ 157 w 227"/>
                <a:gd name="T71" fmla="*/ 88 h 135"/>
                <a:gd name="T72" fmla="*/ 170 w 227"/>
                <a:gd name="T73" fmla="*/ 96 h 135"/>
                <a:gd name="T74" fmla="*/ 166 w 227"/>
                <a:gd name="T75" fmla="*/ 103 h 135"/>
                <a:gd name="T76" fmla="*/ 170 w 227"/>
                <a:gd name="T77" fmla="*/ 96 h 135"/>
                <a:gd name="T78" fmla="*/ 184 w 227"/>
                <a:gd name="T79" fmla="*/ 104 h 135"/>
                <a:gd name="T80" fmla="*/ 180 w 227"/>
                <a:gd name="T81" fmla="*/ 110 h 135"/>
                <a:gd name="T82" fmla="*/ 184 w 227"/>
                <a:gd name="T83" fmla="*/ 104 h 135"/>
                <a:gd name="T84" fmla="*/ 197 w 227"/>
                <a:gd name="T85" fmla="*/ 111 h 135"/>
                <a:gd name="T86" fmla="*/ 193 w 227"/>
                <a:gd name="T87" fmla="*/ 118 h 135"/>
                <a:gd name="T88" fmla="*/ 197 w 227"/>
                <a:gd name="T89" fmla="*/ 111 h 135"/>
                <a:gd name="T90" fmla="*/ 211 w 227"/>
                <a:gd name="T91" fmla="*/ 119 h 135"/>
                <a:gd name="T92" fmla="*/ 207 w 227"/>
                <a:gd name="T93" fmla="*/ 126 h 135"/>
                <a:gd name="T94" fmla="*/ 211 w 227"/>
                <a:gd name="T95" fmla="*/ 119 h 135"/>
                <a:gd name="T96" fmla="*/ 224 w 227"/>
                <a:gd name="T97" fmla="*/ 127 h 135"/>
                <a:gd name="T98" fmla="*/ 220 w 227"/>
                <a:gd name="T99" fmla="*/ 134 h 135"/>
                <a:gd name="T100" fmla="*/ 224 w 227"/>
                <a:gd name="T101" fmla="*/ 127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27" h="135">
                  <a:moveTo>
                    <a:pt x="7" y="1"/>
                  </a:moveTo>
                  <a:cubicBezTo>
                    <a:pt x="7" y="1"/>
                    <a:pt x="7" y="1"/>
                    <a:pt x="7" y="1"/>
                  </a:cubicBezTo>
                  <a:cubicBezTo>
                    <a:pt x="5" y="0"/>
                    <a:pt x="3" y="1"/>
                    <a:pt x="2" y="3"/>
                  </a:cubicBezTo>
                  <a:cubicBezTo>
                    <a:pt x="0" y="4"/>
                    <a:pt x="1" y="7"/>
                    <a:pt x="3" y="8"/>
                  </a:cubicBezTo>
                  <a:cubicBezTo>
                    <a:pt x="5" y="9"/>
                    <a:pt x="7" y="8"/>
                    <a:pt x="9" y="7"/>
                  </a:cubicBezTo>
                  <a:cubicBezTo>
                    <a:pt x="10" y="5"/>
                    <a:pt x="9" y="2"/>
                    <a:pt x="7" y="1"/>
                  </a:cubicBezTo>
                  <a:close/>
                  <a:moveTo>
                    <a:pt x="21" y="9"/>
                  </a:moveTo>
                  <a:cubicBezTo>
                    <a:pt x="21" y="9"/>
                    <a:pt x="21" y="9"/>
                    <a:pt x="21" y="9"/>
                  </a:cubicBezTo>
                  <a:cubicBezTo>
                    <a:pt x="19" y="8"/>
                    <a:pt x="16" y="9"/>
                    <a:pt x="15" y="10"/>
                  </a:cubicBezTo>
                  <a:cubicBezTo>
                    <a:pt x="14" y="12"/>
                    <a:pt x="15" y="15"/>
                    <a:pt x="17" y="16"/>
                  </a:cubicBezTo>
                  <a:cubicBezTo>
                    <a:pt x="19" y="17"/>
                    <a:pt x="21" y="16"/>
                    <a:pt x="22" y="14"/>
                  </a:cubicBezTo>
                  <a:cubicBezTo>
                    <a:pt x="23" y="13"/>
                    <a:pt x="23" y="10"/>
                    <a:pt x="21" y="9"/>
                  </a:cubicBezTo>
                  <a:close/>
                  <a:moveTo>
                    <a:pt x="34" y="17"/>
                  </a:moveTo>
                  <a:cubicBezTo>
                    <a:pt x="34" y="17"/>
                    <a:pt x="34" y="17"/>
                    <a:pt x="34" y="17"/>
                  </a:cubicBezTo>
                  <a:cubicBezTo>
                    <a:pt x="32" y="16"/>
                    <a:pt x="30" y="16"/>
                    <a:pt x="29" y="18"/>
                  </a:cubicBezTo>
                  <a:cubicBezTo>
                    <a:pt x="28" y="20"/>
                    <a:pt x="28" y="23"/>
                    <a:pt x="30" y="24"/>
                  </a:cubicBezTo>
                  <a:cubicBezTo>
                    <a:pt x="32" y="25"/>
                    <a:pt x="35" y="24"/>
                    <a:pt x="36" y="22"/>
                  </a:cubicBezTo>
                  <a:cubicBezTo>
                    <a:pt x="37" y="20"/>
                    <a:pt x="36" y="18"/>
                    <a:pt x="34" y="17"/>
                  </a:cubicBezTo>
                  <a:close/>
                  <a:moveTo>
                    <a:pt x="48" y="25"/>
                  </a:moveTo>
                  <a:cubicBezTo>
                    <a:pt x="48" y="25"/>
                    <a:pt x="48" y="25"/>
                    <a:pt x="48" y="25"/>
                  </a:cubicBezTo>
                  <a:cubicBezTo>
                    <a:pt x="46" y="24"/>
                    <a:pt x="43" y="24"/>
                    <a:pt x="42" y="26"/>
                  </a:cubicBezTo>
                  <a:cubicBezTo>
                    <a:pt x="41" y="28"/>
                    <a:pt x="42" y="31"/>
                    <a:pt x="44" y="32"/>
                  </a:cubicBezTo>
                  <a:cubicBezTo>
                    <a:pt x="46" y="33"/>
                    <a:pt x="48" y="32"/>
                    <a:pt x="49" y="30"/>
                  </a:cubicBezTo>
                  <a:cubicBezTo>
                    <a:pt x="50" y="28"/>
                    <a:pt x="50" y="26"/>
                    <a:pt x="48" y="25"/>
                  </a:cubicBezTo>
                  <a:close/>
                  <a:moveTo>
                    <a:pt x="61" y="33"/>
                  </a:moveTo>
                  <a:cubicBezTo>
                    <a:pt x="61" y="33"/>
                    <a:pt x="61" y="33"/>
                    <a:pt x="61" y="33"/>
                  </a:cubicBezTo>
                  <a:cubicBezTo>
                    <a:pt x="60" y="32"/>
                    <a:pt x="57" y="32"/>
                    <a:pt x="56" y="34"/>
                  </a:cubicBezTo>
                  <a:cubicBezTo>
                    <a:pt x="55" y="36"/>
                    <a:pt x="55" y="38"/>
                    <a:pt x="57" y="40"/>
                  </a:cubicBezTo>
                  <a:cubicBezTo>
                    <a:pt x="59" y="41"/>
                    <a:pt x="62" y="40"/>
                    <a:pt x="63" y="38"/>
                  </a:cubicBezTo>
                  <a:cubicBezTo>
                    <a:pt x="64" y="36"/>
                    <a:pt x="63" y="34"/>
                    <a:pt x="61" y="33"/>
                  </a:cubicBezTo>
                  <a:close/>
                  <a:moveTo>
                    <a:pt x="75" y="40"/>
                  </a:moveTo>
                  <a:cubicBezTo>
                    <a:pt x="75" y="40"/>
                    <a:pt x="75" y="40"/>
                    <a:pt x="75" y="40"/>
                  </a:cubicBezTo>
                  <a:cubicBezTo>
                    <a:pt x="73" y="39"/>
                    <a:pt x="71" y="40"/>
                    <a:pt x="70" y="42"/>
                  </a:cubicBezTo>
                  <a:cubicBezTo>
                    <a:pt x="68" y="44"/>
                    <a:pt x="69" y="46"/>
                    <a:pt x="71" y="47"/>
                  </a:cubicBezTo>
                  <a:cubicBezTo>
                    <a:pt x="73" y="49"/>
                    <a:pt x="75" y="48"/>
                    <a:pt x="76" y="46"/>
                  </a:cubicBezTo>
                  <a:cubicBezTo>
                    <a:pt x="78" y="44"/>
                    <a:pt x="77" y="42"/>
                    <a:pt x="75" y="40"/>
                  </a:cubicBezTo>
                  <a:close/>
                  <a:moveTo>
                    <a:pt x="89" y="48"/>
                  </a:moveTo>
                  <a:cubicBezTo>
                    <a:pt x="89" y="48"/>
                    <a:pt x="89" y="48"/>
                    <a:pt x="89" y="48"/>
                  </a:cubicBezTo>
                  <a:cubicBezTo>
                    <a:pt x="87" y="47"/>
                    <a:pt x="84" y="48"/>
                    <a:pt x="83" y="50"/>
                  </a:cubicBezTo>
                  <a:cubicBezTo>
                    <a:pt x="82" y="52"/>
                    <a:pt x="83" y="54"/>
                    <a:pt x="85" y="55"/>
                  </a:cubicBezTo>
                  <a:cubicBezTo>
                    <a:pt x="86" y="56"/>
                    <a:pt x="89" y="56"/>
                    <a:pt x="90" y="54"/>
                  </a:cubicBezTo>
                  <a:cubicBezTo>
                    <a:pt x="91" y="52"/>
                    <a:pt x="91" y="49"/>
                    <a:pt x="89" y="48"/>
                  </a:cubicBezTo>
                  <a:close/>
                  <a:moveTo>
                    <a:pt x="102" y="56"/>
                  </a:moveTo>
                  <a:cubicBezTo>
                    <a:pt x="102" y="56"/>
                    <a:pt x="102" y="56"/>
                    <a:pt x="102" y="56"/>
                  </a:cubicBezTo>
                  <a:cubicBezTo>
                    <a:pt x="100" y="55"/>
                    <a:pt x="98" y="56"/>
                    <a:pt x="97" y="58"/>
                  </a:cubicBezTo>
                  <a:cubicBezTo>
                    <a:pt x="96" y="60"/>
                    <a:pt x="96" y="62"/>
                    <a:pt x="98" y="63"/>
                  </a:cubicBezTo>
                  <a:cubicBezTo>
                    <a:pt x="100" y="64"/>
                    <a:pt x="103" y="64"/>
                    <a:pt x="104" y="62"/>
                  </a:cubicBezTo>
                  <a:cubicBezTo>
                    <a:pt x="105" y="60"/>
                    <a:pt x="104" y="57"/>
                    <a:pt x="102" y="56"/>
                  </a:cubicBezTo>
                  <a:close/>
                  <a:moveTo>
                    <a:pt x="116" y="64"/>
                  </a:moveTo>
                  <a:cubicBezTo>
                    <a:pt x="116" y="64"/>
                    <a:pt x="116" y="64"/>
                    <a:pt x="116" y="64"/>
                  </a:cubicBezTo>
                  <a:cubicBezTo>
                    <a:pt x="114" y="63"/>
                    <a:pt x="111" y="64"/>
                    <a:pt x="110" y="66"/>
                  </a:cubicBezTo>
                  <a:cubicBezTo>
                    <a:pt x="109" y="67"/>
                    <a:pt x="110" y="70"/>
                    <a:pt x="112" y="71"/>
                  </a:cubicBezTo>
                  <a:cubicBezTo>
                    <a:pt x="114" y="72"/>
                    <a:pt x="116" y="72"/>
                    <a:pt x="117" y="70"/>
                  </a:cubicBezTo>
                  <a:cubicBezTo>
                    <a:pt x="118" y="68"/>
                    <a:pt x="118" y="65"/>
                    <a:pt x="116" y="64"/>
                  </a:cubicBezTo>
                  <a:close/>
                  <a:moveTo>
                    <a:pt x="129" y="72"/>
                  </a:moveTo>
                  <a:cubicBezTo>
                    <a:pt x="129" y="72"/>
                    <a:pt x="129" y="72"/>
                    <a:pt x="129" y="72"/>
                  </a:cubicBezTo>
                  <a:cubicBezTo>
                    <a:pt x="127" y="71"/>
                    <a:pt x="125" y="72"/>
                    <a:pt x="124" y="73"/>
                  </a:cubicBezTo>
                  <a:cubicBezTo>
                    <a:pt x="123" y="75"/>
                    <a:pt x="123" y="78"/>
                    <a:pt x="125" y="79"/>
                  </a:cubicBezTo>
                  <a:cubicBezTo>
                    <a:pt x="127" y="80"/>
                    <a:pt x="130" y="79"/>
                    <a:pt x="131" y="77"/>
                  </a:cubicBezTo>
                  <a:cubicBezTo>
                    <a:pt x="132" y="76"/>
                    <a:pt x="131" y="73"/>
                    <a:pt x="129" y="72"/>
                  </a:cubicBezTo>
                  <a:close/>
                  <a:moveTo>
                    <a:pt x="143" y="80"/>
                  </a:moveTo>
                  <a:cubicBezTo>
                    <a:pt x="143" y="80"/>
                    <a:pt x="143" y="80"/>
                    <a:pt x="143" y="80"/>
                  </a:cubicBezTo>
                  <a:cubicBezTo>
                    <a:pt x="141" y="79"/>
                    <a:pt x="139" y="79"/>
                    <a:pt x="137" y="81"/>
                  </a:cubicBezTo>
                  <a:cubicBezTo>
                    <a:pt x="136" y="83"/>
                    <a:pt x="137" y="86"/>
                    <a:pt x="139" y="87"/>
                  </a:cubicBezTo>
                  <a:cubicBezTo>
                    <a:pt x="141" y="88"/>
                    <a:pt x="143" y="87"/>
                    <a:pt x="144" y="85"/>
                  </a:cubicBezTo>
                  <a:cubicBezTo>
                    <a:pt x="146" y="83"/>
                    <a:pt x="145" y="81"/>
                    <a:pt x="143" y="80"/>
                  </a:cubicBezTo>
                  <a:close/>
                  <a:moveTo>
                    <a:pt x="157" y="88"/>
                  </a:moveTo>
                  <a:cubicBezTo>
                    <a:pt x="157" y="88"/>
                    <a:pt x="157" y="88"/>
                    <a:pt x="157" y="88"/>
                  </a:cubicBezTo>
                  <a:cubicBezTo>
                    <a:pt x="155" y="87"/>
                    <a:pt x="152" y="87"/>
                    <a:pt x="151" y="89"/>
                  </a:cubicBezTo>
                  <a:cubicBezTo>
                    <a:pt x="150" y="91"/>
                    <a:pt x="151" y="94"/>
                    <a:pt x="153" y="95"/>
                  </a:cubicBezTo>
                  <a:cubicBezTo>
                    <a:pt x="154" y="96"/>
                    <a:pt x="157" y="95"/>
                    <a:pt x="158" y="93"/>
                  </a:cubicBezTo>
                  <a:cubicBezTo>
                    <a:pt x="159" y="91"/>
                    <a:pt x="158" y="89"/>
                    <a:pt x="157" y="88"/>
                  </a:cubicBezTo>
                  <a:close/>
                  <a:moveTo>
                    <a:pt x="170" y="96"/>
                  </a:moveTo>
                  <a:cubicBezTo>
                    <a:pt x="170" y="96"/>
                    <a:pt x="170" y="96"/>
                    <a:pt x="170" y="96"/>
                  </a:cubicBezTo>
                  <a:cubicBezTo>
                    <a:pt x="168" y="95"/>
                    <a:pt x="166" y="95"/>
                    <a:pt x="165" y="97"/>
                  </a:cubicBezTo>
                  <a:cubicBezTo>
                    <a:pt x="164" y="99"/>
                    <a:pt x="164" y="101"/>
                    <a:pt x="166" y="103"/>
                  </a:cubicBezTo>
                  <a:cubicBezTo>
                    <a:pt x="168" y="104"/>
                    <a:pt x="170" y="103"/>
                    <a:pt x="172" y="101"/>
                  </a:cubicBezTo>
                  <a:cubicBezTo>
                    <a:pt x="173" y="99"/>
                    <a:pt x="172" y="97"/>
                    <a:pt x="170" y="96"/>
                  </a:cubicBezTo>
                  <a:close/>
                  <a:moveTo>
                    <a:pt x="184" y="104"/>
                  </a:moveTo>
                  <a:cubicBezTo>
                    <a:pt x="184" y="104"/>
                    <a:pt x="184" y="104"/>
                    <a:pt x="184" y="104"/>
                  </a:cubicBezTo>
                  <a:cubicBezTo>
                    <a:pt x="182" y="102"/>
                    <a:pt x="179" y="103"/>
                    <a:pt x="178" y="105"/>
                  </a:cubicBezTo>
                  <a:cubicBezTo>
                    <a:pt x="177" y="107"/>
                    <a:pt x="178" y="109"/>
                    <a:pt x="180" y="110"/>
                  </a:cubicBezTo>
                  <a:cubicBezTo>
                    <a:pt x="182" y="112"/>
                    <a:pt x="184" y="111"/>
                    <a:pt x="185" y="109"/>
                  </a:cubicBezTo>
                  <a:cubicBezTo>
                    <a:pt x="186" y="107"/>
                    <a:pt x="186" y="105"/>
                    <a:pt x="184" y="104"/>
                  </a:cubicBezTo>
                  <a:close/>
                  <a:moveTo>
                    <a:pt x="197" y="111"/>
                  </a:moveTo>
                  <a:cubicBezTo>
                    <a:pt x="197" y="111"/>
                    <a:pt x="197" y="111"/>
                    <a:pt x="197" y="111"/>
                  </a:cubicBezTo>
                  <a:cubicBezTo>
                    <a:pt x="195" y="110"/>
                    <a:pt x="193" y="111"/>
                    <a:pt x="192" y="113"/>
                  </a:cubicBezTo>
                  <a:cubicBezTo>
                    <a:pt x="191" y="115"/>
                    <a:pt x="191" y="117"/>
                    <a:pt x="193" y="118"/>
                  </a:cubicBezTo>
                  <a:cubicBezTo>
                    <a:pt x="195" y="119"/>
                    <a:pt x="198" y="119"/>
                    <a:pt x="199" y="117"/>
                  </a:cubicBezTo>
                  <a:cubicBezTo>
                    <a:pt x="200" y="115"/>
                    <a:pt x="199" y="113"/>
                    <a:pt x="197" y="111"/>
                  </a:cubicBezTo>
                  <a:close/>
                  <a:moveTo>
                    <a:pt x="211" y="119"/>
                  </a:moveTo>
                  <a:cubicBezTo>
                    <a:pt x="211" y="119"/>
                    <a:pt x="211" y="119"/>
                    <a:pt x="211" y="119"/>
                  </a:cubicBezTo>
                  <a:cubicBezTo>
                    <a:pt x="209" y="118"/>
                    <a:pt x="207" y="119"/>
                    <a:pt x="205" y="121"/>
                  </a:cubicBezTo>
                  <a:cubicBezTo>
                    <a:pt x="204" y="123"/>
                    <a:pt x="205" y="125"/>
                    <a:pt x="207" y="126"/>
                  </a:cubicBezTo>
                  <a:cubicBezTo>
                    <a:pt x="209" y="127"/>
                    <a:pt x="211" y="127"/>
                    <a:pt x="212" y="125"/>
                  </a:cubicBezTo>
                  <a:cubicBezTo>
                    <a:pt x="213" y="123"/>
                    <a:pt x="213" y="120"/>
                    <a:pt x="211" y="119"/>
                  </a:cubicBezTo>
                  <a:close/>
                  <a:moveTo>
                    <a:pt x="224" y="127"/>
                  </a:moveTo>
                  <a:cubicBezTo>
                    <a:pt x="224" y="127"/>
                    <a:pt x="224" y="127"/>
                    <a:pt x="224" y="127"/>
                  </a:cubicBezTo>
                  <a:cubicBezTo>
                    <a:pt x="223" y="126"/>
                    <a:pt x="220" y="127"/>
                    <a:pt x="219" y="129"/>
                  </a:cubicBezTo>
                  <a:cubicBezTo>
                    <a:pt x="218" y="131"/>
                    <a:pt x="219" y="133"/>
                    <a:pt x="220" y="134"/>
                  </a:cubicBezTo>
                  <a:cubicBezTo>
                    <a:pt x="222" y="135"/>
                    <a:pt x="225" y="135"/>
                    <a:pt x="226" y="133"/>
                  </a:cubicBezTo>
                  <a:cubicBezTo>
                    <a:pt x="227" y="131"/>
                    <a:pt x="226" y="128"/>
                    <a:pt x="224" y="127"/>
                  </a:cubicBez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49" name="Freeform 203">
              <a:extLst>
                <a:ext uri="{FF2B5EF4-FFF2-40B4-BE49-F238E27FC236}">
                  <a16:creationId xmlns:a16="http://schemas.microsoft.com/office/drawing/2014/main" id="{1B6D6311-9D13-4588-A94F-925DC02B1472}"/>
                </a:ext>
              </a:extLst>
            </p:cNvPr>
            <p:cNvSpPr>
              <a:spLocks/>
            </p:cNvSpPr>
            <p:nvPr/>
          </p:nvSpPr>
          <p:spPr bwMode="auto">
            <a:xfrm>
              <a:off x="4433660" y="3044730"/>
              <a:ext cx="22862" cy="24133"/>
            </a:xfrm>
            <a:custGeom>
              <a:avLst/>
              <a:gdLst>
                <a:gd name="T0" fmla="*/ 4 w 8"/>
                <a:gd name="T1" fmla="*/ 8 h 8"/>
                <a:gd name="T2" fmla="*/ 6 w 8"/>
                <a:gd name="T3" fmla="*/ 7 h 8"/>
                <a:gd name="T4" fmla="*/ 8 w 8"/>
                <a:gd name="T5" fmla="*/ 4 h 8"/>
                <a:gd name="T6" fmla="*/ 6 w 8"/>
                <a:gd name="T7" fmla="*/ 1 h 8"/>
                <a:gd name="T8" fmla="*/ 4 w 8"/>
                <a:gd name="T9" fmla="*/ 0 h 8"/>
                <a:gd name="T10" fmla="*/ 1 w 8"/>
                <a:gd name="T11" fmla="*/ 1 h 8"/>
                <a:gd name="T12" fmla="*/ 0 w 8"/>
                <a:gd name="T13" fmla="*/ 4 h 8"/>
                <a:gd name="T14" fmla="*/ 1 w 8"/>
                <a:gd name="T15" fmla="*/ 7 h 8"/>
                <a:gd name="T16" fmla="*/ 4 w 8"/>
                <a:gd name="T17"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8">
                  <a:moveTo>
                    <a:pt x="4" y="8"/>
                  </a:moveTo>
                  <a:cubicBezTo>
                    <a:pt x="5" y="8"/>
                    <a:pt x="6" y="8"/>
                    <a:pt x="6" y="7"/>
                  </a:cubicBezTo>
                  <a:cubicBezTo>
                    <a:pt x="7" y="6"/>
                    <a:pt x="8" y="5"/>
                    <a:pt x="8" y="4"/>
                  </a:cubicBezTo>
                  <a:cubicBezTo>
                    <a:pt x="8" y="3"/>
                    <a:pt x="7" y="2"/>
                    <a:pt x="6" y="1"/>
                  </a:cubicBezTo>
                  <a:cubicBezTo>
                    <a:pt x="6" y="0"/>
                    <a:pt x="5" y="0"/>
                    <a:pt x="4" y="0"/>
                  </a:cubicBezTo>
                  <a:cubicBezTo>
                    <a:pt x="2" y="0"/>
                    <a:pt x="1" y="0"/>
                    <a:pt x="1" y="1"/>
                  </a:cubicBezTo>
                  <a:cubicBezTo>
                    <a:pt x="0" y="2"/>
                    <a:pt x="0" y="3"/>
                    <a:pt x="0" y="4"/>
                  </a:cubicBezTo>
                  <a:cubicBezTo>
                    <a:pt x="0" y="5"/>
                    <a:pt x="0" y="6"/>
                    <a:pt x="1" y="7"/>
                  </a:cubicBezTo>
                  <a:cubicBezTo>
                    <a:pt x="1" y="8"/>
                    <a:pt x="2" y="8"/>
                    <a:pt x="4" y="8"/>
                  </a:cubicBezTo>
                </a:path>
              </a:pathLst>
            </a:custGeom>
            <a:solidFill>
              <a:schemeClr val="bg1">
                <a:lumMod val="7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50" name="Freeform 204">
              <a:extLst>
                <a:ext uri="{FF2B5EF4-FFF2-40B4-BE49-F238E27FC236}">
                  <a16:creationId xmlns:a16="http://schemas.microsoft.com/office/drawing/2014/main" id="{59ED1A14-0954-43F8-A202-56B3DF6D1179}"/>
                </a:ext>
              </a:extLst>
            </p:cNvPr>
            <p:cNvSpPr>
              <a:spLocks noEditPoints="1"/>
            </p:cNvSpPr>
            <p:nvPr/>
          </p:nvSpPr>
          <p:spPr bwMode="auto">
            <a:xfrm>
              <a:off x="4447631" y="3089184"/>
              <a:ext cx="483921" cy="1259970"/>
            </a:xfrm>
            <a:custGeom>
              <a:avLst/>
              <a:gdLst>
                <a:gd name="T0" fmla="*/ 158 w 161"/>
                <a:gd name="T1" fmla="*/ 418 h 419"/>
                <a:gd name="T2" fmla="*/ 153 w 161"/>
                <a:gd name="T3" fmla="*/ 416 h 419"/>
                <a:gd name="T4" fmla="*/ 152 w 161"/>
                <a:gd name="T5" fmla="*/ 403 h 419"/>
                <a:gd name="T6" fmla="*/ 147 w 161"/>
                <a:gd name="T7" fmla="*/ 400 h 419"/>
                <a:gd name="T8" fmla="*/ 147 w 161"/>
                <a:gd name="T9" fmla="*/ 388 h 419"/>
                <a:gd name="T10" fmla="*/ 141 w 161"/>
                <a:gd name="T11" fmla="*/ 385 h 419"/>
                <a:gd name="T12" fmla="*/ 141 w 161"/>
                <a:gd name="T13" fmla="*/ 372 h 419"/>
                <a:gd name="T14" fmla="*/ 136 w 161"/>
                <a:gd name="T15" fmla="*/ 370 h 419"/>
                <a:gd name="T16" fmla="*/ 135 w 161"/>
                <a:gd name="T17" fmla="*/ 357 h 419"/>
                <a:gd name="T18" fmla="*/ 130 w 161"/>
                <a:gd name="T19" fmla="*/ 355 h 419"/>
                <a:gd name="T20" fmla="*/ 130 w 161"/>
                <a:gd name="T21" fmla="*/ 342 h 419"/>
                <a:gd name="T22" fmla="*/ 124 w 161"/>
                <a:gd name="T23" fmla="*/ 340 h 419"/>
                <a:gd name="T24" fmla="*/ 124 w 161"/>
                <a:gd name="T25" fmla="*/ 327 h 419"/>
                <a:gd name="T26" fmla="*/ 119 w 161"/>
                <a:gd name="T27" fmla="*/ 325 h 419"/>
                <a:gd name="T28" fmla="*/ 118 w 161"/>
                <a:gd name="T29" fmla="*/ 312 h 419"/>
                <a:gd name="T30" fmla="*/ 113 w 161"/>
                <a:gd name="T31" fmla="*/ 309 h 419"/>
                <a:gd name="T32" fmla="*/ 113 w 161"/>
                <a:gd name="T33" fmla="*/ 297 h 419"/>
                <a:gd name="T34" fmla="*/ 108 w 161"/>
                <a:gd name="T35" fmla="*/ 294 h 419"/>
                <a:gd name="T36" fmla="*/ 107 w 161"/>
                <a:gd name="T37" fmla="*/ 281 h 419"/>
                <a:gd name="T38" fmla="*/ 102 w 161"/>
                <a:gd name="T39" fmla="*/ 279 h 419"/>
                <a:gd name="T40" fmla="*/ 101 w 161"/>
                <a:gd name="T41" fmla="*/ 266 h 419"/>
                <a:gd name="T42" fmla="*/ 96 w 161"/>
                <a:gd name="T43" fmla="*/ 264 h 419"/>
                <a:gd name="T44" fmla="*/ 96 w 161"/>
                <a:gd name="T45" fmla="*/ 251 h 419"/>
                <a:gd name="T46" fmla="*/ 91 w 161"/>
                <a:gd name="T47" fmla="*/ 249 h 419"/>
                <a:gd name="T48" fmla="*/ 90 w 161"/>
                <a:gd name="T49" fmla="*/ 236 h 419"/>
                <a:gd name="T50" fmla="*/ 85 w 161"/>
                <a:gd name="T51" fmla="*/ 233 h 419"/>
                <a:gd name="T52" fmla="*/ 85 w 161"/>
                <a:gd name="T53" fmla="*/ 221 h 419"/>
                <a:gd name="T54" fmla="*/ 79 w 161"/>
                <a:gd name="T55" fmla="*/ 218 h 419"/>
                <a:gd name="T56" fmla="*/ 79 w 161"/>
                <a:gd name="T57" fmla="*/ 205 h 419"/>
                <a:gd name="T58" fmla="*/ 74 w 161"/>
                <a:gd name="T59" fmla="*/ 203 h 419"/>
                <a:gd name="T60" fmla="*/ 73 w 161"/>
                <a:gd name="T61" fmla="*/ 190 h 419"/>
                <a:gd name="T62" fmla="*/ 68 w 161"/>
                <a:gd name="T63" fmla="*/ 188 h 419"/>
                <a:gd name="T64" fmla="*/ 68 w 161"/>
                <a:gd name="T65" fmla="*/ 175 h 419"/>
                <a:gd name="T66" fmla="*/ 62 w 161"/>
                <a:gd name="T67" fmla="*/ 173 h 419"/>
                <a:gd name="T68" fmla="*/ 62 w 161"/>
                <a:gd name="T69" fmla="*/ 160 h 419"/>
                <a:gd name="T70" fmla="*/ 57 w 161"/>
                <a:gd name="T71" fmla="*/ 157 h 419"/>
                <a:gd name="T72" fmla="*/ 56 w 161"/>
                <a:gd name="T73" fmla="*/ 145 h 419"/>
                <a:gd name="T74" fmla="*/ 51 w 161"/>
                <a:gd name="T75" fmla="*/ 142 h 419"/>
                <a:gd name="T76" fmla="*/ 51 w 161"/>
                <a:gd name="T77" fmla="*/ 129 h 419"/>
                <a:gd name="T78" fmla="*/ 46 w 161"/>
                <a:gd name="T79" fmla="*/ 127 h 419"/>
                <a:gd name="T80" fmla="*/ 45 w 161"/>
                <a:gd name="T81" fmla="*/ 114 h 419"/>
                <a:gd name="T82" fmla="*/ 40 w 161"/>
                <a:gd name="T83" fmla="*/ 112 h 419"/>
                <a:gd name="T84" fmla="*/ 39 w 161"/>
                <a:gd name="T85" fmla="*/ 99 h 419"/>
                <a:gd name="T86" fmla="*/ 34 w 161"/>
                <a:gd name="T87" fmla="*/ 97 h 419"/>
                <a:gd name="T88" fmla="*/ 34 w 161"/>
                <a:gd name="T89" fmla="*/ 84 h 419"/>
                <a:gd name="T90" fmla="*/ 29 w 161"/>
                <a:gd name="T91" fmla="*/ 81 h 419"/>
                <a:gd name="T92" fmla="*/ 28 w 161"/>
                <a:gd name="T93" fmla="*/ 69 h 419"/>
                <a:gd name="T94" fmla="*/ 23 w 161"/>
                <a:gd name="T95" fmla="*/ 66 h 419"/>
                <a:gd name="T96" fmla="*/ 22 w 161"/>
                <a:gd name="T97" fmla="*/ 53 h 419"/>
                <a:gd name="T98" fmla="*/ 17 w 161"/>
                <a:gd name="T99" fmla="*/ 51 h 419"/>
                <a:gd name="T100" fmla="*/ 17 w 161"/>
                <a:gd name="T101" fmla="*/ 38 h 419"/>
                <a:gd name="T102" fmla="*/ 12 w 161"/>
                <a:gd name="T103" fmla="*/ 36 h 419"/>
                <a:gd name="T104" fmla="*/ 11 w 161"/>
                <a:gd name="T105" fmla="*/ 23 h 419"/>
                <a:gd name="T106" fmla="*/ 6 w 161"/>
                <a:gd name="T107" fmla="*/ 21 h 419"/>
                <a:gd name="T108" fmla="*/ 6 w 161"/>
                <a:gd name="T109" fmla="*/ 8 h 419"/>
                <a:gd name="T110" fmla="*/ 0 w 161"/>
                <a:gd name="T111" fmla="*/ 6 h 4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61" h="419">
                  <a:moveTo>
                    <a:pt x="153" y="416"/>
                  </a:moveTo>
                  <a:cubicBezTo>
                    <a:pt x="153" y="416"/>
                    <a:pt x="153" y="416"/>
                    <a:pt x="153" y="416"/>
                  </a:cubicBezTo>
                  <a:cubicBezTo>
                    <a:pt x="153" y="418"/>
                    <a:pt x="156" y="419"/>
                    <a:pt x="158" y="418"/>
                  </a:cubicBezTo>
                  <a:cubicBezTo>
                    <a:pt x="160" y="417"/>
                    <a:pt x="161" y="415"/>
                    <a:pt x="160" y="413"/>
                  </a:cubicBezTo>
                  <a:cubicBezTo>
                    <a:pt x="159" y="411"/>
                    <a:pt x="157" y="410"/>
                    <a:pt x="155" y="411"/>
                  </a:cubicBezTo>
                  <a:cubicBezTo>
                    <a:pt x="153" y="411"/>
                    <a:pt x="152" y="414"/>
                    <a:pt x="153" y="416"/>
                  </a:cubicBezTo>
                  <a:close/>
                  <a:moveTo>
                    <a:pt x="147" y="400"/>
                  </a:moveTo>
                  <a:cubicBezTo>
                    <a:pt x="147" y="400"/>
                    <a:pt x="147" y="400"/>
                    <a:pt x="147" y="400"/>
                  </a:cubicBezTo>
                  <a:cubicBezTo>
                    <a:pt x="148" y="403"/>
                    <a:pt x="150" y="404"/>
                    <a:pt x="152" y="403"/>
                  </a:cubicBezTo>
                  <a:cubicBezTo>
                    <a:pt x="154" y="402"/>
                    <a:pt x="155" y="400"/>
                    <a:pt x="155" y="398"/>
                  </a:cubicBezTo>
                  <a:cubicBezTo>
                    <a:pt x="154" y="396"/>
                    <a:pt x="151" y="395"/>
                    <a:pt x="149" y="395"/>
                  </a:cubicBezTo>
                  <a:cubicBezTo>
                    <a:pt x="147" y="396"/>
                    <a:pt x="146" y="398"/>
                    <a:pt x="147" y="400"/>
                  </a:cubicBezTo>
                  <a:close/>
                  <a:moveTo>
                    <a:pt x="141" y="385"/>
                  </a:moveTo>
                  <a:cubicBezTo>
                    <a:pt x="141" y="385"/>
                    <a:pt x="141" y="385"/>
                    <a:pt x="141" y="385"/>
                  </a:cubicBezTo>
                  <a:cubicBezTo>
                    <a:pt x="142" y="387"/>
                    <a:pt x="144" y="388"/>
                    <a:pt x="147" y="388"/>
                  </a:cubicBezTo>
                  <a:cubicBezTo>
                    <a:pt x="149" y="387"/>
                    <a:pt x="150" y="385"/>
                    <a:pt x="149" y="383"/>
                  </a:cubicBezTo>
                  <a:cubicBezTo>
                    <a:pt x="148" y="380"/>
                    <a:pt x="146" y="379"/>
                    <a:pt x="144" y="380"/>
                  </a:cubicBezTo>
                  <a:cubicBezTo>
                    <a:pt x="142" y="381"/>
                    <a:pt x="141" y="383"/>
                    <a:pt x="141" y="385"/>
                  </a:cubicBezTo>
                  <a:close/>
                  <a:moveTo>
                    <a:pt x="136" y="370"/>
                  </a:moveTo>
                  <a:cubicBezTo>
                    <a:pt x="136" y="370"/>
                    <a:pt x="136" y="370"/>
                    <a:pt x="136" y="370"/>
                  </a:cubicBezTo>
                  <a:cubicBezTo>
                    <a:pt x="137" y="372"/>
                    <a:pt x="139" y="373"/>
                    <a:pt x="141" y="372"/>
                  </a:cubicBezTo>
                  <a:cubicBezTo>
                    <a:pt x="143" y="372"/>
                    <a:pt x="144" y="369"/>
                    <a:pt x="143" y="367"/>
                  </a:cubicBezTo>
                  <a:cubicBezTo>
                    <a:pt x="142" y="365"/>
                    <a:pt x="140" y="364"/>
                    <a:pt x="138" y="365"/>
                  </a:cubicBezTo>
                  <a:cubicBezTo>
                    <a:pt x="136" y="366"/>
                    <a:pt x="135" y="368"/>
                    <a:pt x="136" y="370"/>
                  </a:cubicBezTo>
                  <a:close/>
                  <a:moveTo>
                    <a:pt x="130" y="355"/>
                  </a:moveTo>
                  <a:cubicBezTo>
                    <a:pt x="130" y="355"/>
                    <a:pt x="130" y="355"/>
                    <a:pt x="130" y="355"/>
                  </a:cubicBezTo>
                  <a:cubicBezTo>
                    <a:pt x="131" y="357"/>
                    <a:pt x="133" y="358"/>
                    <a:pt x="135" y="357"/>
                  </a:cubicBezTo>
                  <a:cubicBezTo>
                    <a:pt x="137" y="357"/>
                    <a:pt x="138" y="354"/>
                    <a:pt x="138" y="352"/>
                  </a:cubicBezTo>
                  <a:cubicBezTo>
                    <a:pt x="137" y="350"/>
                    <a:pt x="135" y="349"/>
                    <a:pt x="132" y="350"/>
                  </a:cubicBezTo>
                  <a:cubicBezTo>
                    <a:pt x="130" y="351"/>
                    <a:pt x="129" y="353"/>
                    <a:pt x="130" y="355"/>
                  </a:cubicBezTo>
                  <a:close/>
                  <a:moveTo>
                    <a:pt x="124" y="340"/>
                  </a:moveTo>
                  <a:cubicBezTo>
                    <a:pt x="124" y="340"/>
                    <a:pt x="124" y="340"/>
                    <a:pt x="124" y="340"/>
                  </a:cubicBezTo>
                  <a:cubicBezTo>
                    <a:pt x="125" y="342"/>
                    <a:pt x="128" y="343"/>
                    <a:pt x="130" y="342"/>
                  </a:cubicBezTo>
                  <a:cubicBezTo>
                    <a:pt x="132" y="341"/>
                    <a:pt x="133" y="339"/>
                    <a:pt x="132" y="337"/>
                  </a:cubicBezTo>
                  <a:cubicBezTo>
                    <a:pt x="131" y="335"/>
                    <a:pt x="129" y="334"/>
                    <a:pt x="127" y="335"/>
                  </a:cubicBezTo>
                  <a:cubicBezTo>
                    <a:pt x="125" y="335"/>
                    <a:pt x="124" y="338"/>
                    <a:pt x="124" y="340"/>
                  </a:cubicBezTo>
                  <a:close/>
                  <a:moveTo>
                    <a:pt x="119" y="325"/>
                  </a:moveTo>
                  <a:cubicBezTo>
                    <a:pt x="119" y="325"/>
                    <a:pt x="119" y="325"/>
                    <a:pt x="119" y="325"/>
                  </a:cubicBezTo>
                  <a:cubicBezTo>
                    <a:pt x="120" y="327"/>
                    <a:pt x="122" y="328"/>
                    <a:pt x="124" y="327"/>
                  </a:cubicBezTo>
                  <a:cubicBezTo>
                    <a:pt x="126" y="326"/>
                    <a:pt x="127" y="324"/>
                    <a:pt x="126" y="322"/>
                  </a:cubicBezTo>
                  <a:cubicBezTo>
                    <a:pt x="126" y="320"/>
                    <a:pt x="123" y="319"/>
                    <a:pt x="121" y="319"/>
                  </a:cubicBezTo>
                  <a:cubicBezTo>
                    <a:pt x="119" y="320"/>
                    <a:pt x="118" y="322"/>
                    <a:pt x="119" y="325"/>
                  </a:cubicBezTo>
                  <a:close/>
                  <a:moveTo>
                    <a:pt x="113" y="309"/>
                  </a:moveTo>
                  <a:cubicBezTo>
                    <a:pt x="113" y="309"/>
                    <a:pt x="113" y="309"/>
                    <a:pt x="113" y="309"/>
                  </a:cubicBezTo>
                  <a:cubicBezTo>
                    <a:pt x="114" y="311"/>
                    <a:pt x="116" y="312"/>
                    <a:pt x="118" y="312"/>
                  </a:cubicBezTo>
                  <a:cubicBezTo>
                    <a:pt x="120" y="311"/>
                    <a:pt x="121" y="309"/>
                    <a:pt x="121" y="307"/>
                  </a:cubicBezTo>
                  <a:cubicBezTo>
                    <a:pt x="120" y="304"/>
                    <a:pt x="118" y="303"/>
                    <a:pt x="116" y="304"/>
                  </a:cubicBezTo>
                  <a:cubicBezTo>
                    <a:pt x="113" y="305"/>
                    <a:pt x="112" y="307"/>
                    <a:pt x="113" y="309"/>
                  </a:cubicBezTo>
                  <a:close/>
                  <a:moveTo>
                    <a:pt x="108" y="294"/>
                  </a:moveTo>
                  <a:cubicBezTo>
                    <a:pt x="108" y="294"/>
                    <a:pt x="108" y="294"/>
                    <a:pt x="108" y="294"/>
                  </a:cubicBezTo>
                  <a:cubicBezTo>
                    <a:pt x="108" y="296"/>
                    <a:pt x="111" y="297"/>
                    <a:pt x="113" y="297"/>
                  </a:cubicBezTo>
                  <a:cubicBezTo>
                    <a:pt x="115" y="296"/>
                    <a:pt x="116" y="293"/>
                    <a:pt x="115" y="291"/>
                  </a:cubicBezTo>
                  <a:cubicBezTo>
                    <a:pt x="114" y="289"/>
                    <a:pt x="112" y="288"/>
                    <a:pt x="110" y="289"/>
                  </a:cubicBezTo>
                  <a:cubicBezTo>
                    <a:pt x="108" y="290"/>
                    <a:pt x="107" y="292"/>
                    <a:pt x="108" y="294"/>
                  </a:cubicBezTo>
                  <a:close/>
                  <a:moveTo>
                    <a:pt x="102" y="279"/>
                  </a:moveTo>
                  <a:cubicBezTo>
                    <a:pt x="102" y="279"/>
                    <a:pt x="102" y="279"/>
                    <a:pt x="102" y="279"/>
                  </a:cubicBezTo>
                  <a:cubicBezTo>
                    <a:pt x="103" y="281"/>
                    <a:pt x="105" y="282"/>
                    <a:pt x="107" y="281"/>
                  </a:cubicBezTo>
                  <a:cubicBezTo>
                    <a:pt x="109" y="281"/>
                    <a:pt x="110" y="278"/>
                    <a:pt x="109" y="276"/>
                  </a:cubicBezTo>
                  <a:cubicBezTo>
                    <a:pt x="109" y="274"/>
                    <a:pt x="106" y="273"/>
                    <a:pt x="104" y="274"/>
                  </a:cubicBezTo>
                  <a:cubicBezTo>
                    <a:pt x="102" y="275"/>
                    <a:pt x="101" y="277"/>
                    <a:pt x="102" y="279"/>
                  </a:cubicBezTo>
                  <a:close/>
                  <a:moveTo>
                    <a:pt x="96" y="264"/>
                  </a:moveTo>
                  <a:cubicBezTo>
                    <a:pt x="96" y="264"/>
                    <a:pt x="96" y="264"/>
                    <a:pt x="96" y="264"/>
                  </a:cubicBezTo>
                  <a:cubicBezTo>
                    <a:pt x="97" y="266"/>
                    <a:pt x="99" y="267"/>
                    <a:pt x="101" y="266"/>
                  </a:cubicBezTo>
                  <a:cubicBezTo>
                    <a:pt x="104" y="265"/>
                    <a:pt x="105" y="263"/>
                    <a:pt x="104" y="261"/>
                  </a:cubicBezTo>
                  <a:cubicBezTo>
                    <a:pt x="103" y="259"/>
                    <a:pt x="101" y="258"/>
                    <a:pt x="99" y="259"/>
                  </a:cubicBezTo>
                  <a:cubicBezTo>
                    <a:pt x="97" y="259"/>
                    <a:pt x="96" y="262"/>
                    <a:pt x="96" y="264"/>
                  </a:cubicBezTo>
                  <a:close/>
                  <a:moveTo>
                    <a:pt x="91" y="249"/>
                  </a:moveTo>
                  <a:cubicBezTo>
                    <a:pt x="91" y="249"/>
                    <a:pt x="91" y="249"/>
                    <a:pt x="91" y="249"/>
                  </a:cubicBezTo>
                  <a:cubicBezTo>
                    <a:pt x="91" y="251"/>
                    <a:pt x="94" y="252"/>
                    <a:pt x="96" y="251"/>
                  </a:cubicBezTo>
                  <a:cubicBezTo>
                    <a:pt x="98" y="250"/>
                    <a:pt x="99" y="248"/>
                    <a:pt x="98" y="246"/>
                  </a:cubicBezTo>
                  <a:cubicBezTo>
                    <a:pt x="97" y="244"/>
                    <a:pt x="95" y="243"/>
                    <a:pt x="93" y="243"/>
                  </a:cubicBezTo>
                  <a:cubicBezTo>
                    <a:pt x="91" y="244"/>
                    <a:pt x="90" y="247"/>
                    <a:pt x="91" y="249"/>
                  </a:cubicBezTo>
                  <a:close/>
                  <a:moveTo>
                    <a:pt x="85" y="233"/>
                  </a:moveTo>
                  <a:cubicBezTo>
                    <a:pt x="85" y="233"/>
                    <a:pt x="85" y="233"/>
                    <a:pt x="85" y="233"/>
                  </a:cubicBezTo>
                  <a:cubicBezTo>
                    <a:pt x="86" y="235"/>
                    <a:pt x="88" y="237"/>
                    <a:pt x="90" y="236"/>
                  </a:cubicBezTo>
                  <a:cubicBezTo>
                    <a:pt x="92" y="235"/>
                    <a:pt x="93" y="233"/>
                    <a:pt x="93" y="231"/>
                  </a:cubicBezTo>
                  <a:cubicBezTo>
                    <a:pt x="92" y="229"/>
                    <a:pt x="89" y="227"/>
                    <a:pt x="87" y="228"/>
                  </a:cubicBezTo>
                  <a:cubicBezTo>
                    <a:pt x="85" y="229"/>
                    <a:pt x="84" y="231"/>
                    <a:pt x="85" y="233"/>
                  </a:cubicBezTo>
                  <a:close/>
                  <a:moveTo>
                    <a:pt x="79" y="218"/>
                  </a:moveTo>
                  <a:cubicBezTo>
                    <a:pt x="79" y="218"/>
                    <a:pt x="79" y="218"/>
                    <a:pt x="79" y="218"/>
                  </a:cubicBezTo>
                  <a:cubicBezTo>
                    <a:pt x="80" y="220"/>
                    <a:pt x="82" y="221"/>
                    <a:pt x="85" y="221"/>
                  </a:cubicBezTo>
                  <a:cubicBezTo>
                    <a:pt x="87" y="220"/>
                    <a:pt x="88" y="217"/>
                    <a:pt x="87" y="215"/>
                  </a:cubicBezTo>
                  <a:cubicBezTo>
                    <a:pt x="86" y="213"/>
                    <a:pt x="84" y="212"/>
                    <a:pt x="82" y="213"/>
                  </a:cubicBezTo>
                  <a:cubicBezTo>
                    <a:pt x="80" y="214"/>
                    <a:pt x="79" y="216"/>
                    <a:pt x="79" y="218"/>
                  </a:cubicBezTo>
                  <a:close/>
                  <a:moveTo>
                    <a:pt x="74" y="203"/>
                  </a:moveTo>
                  <a:cubicBezTo>
                    <a:pt x="74" y="203"/>
                    <a:pt x="74" y="203"/>
                    <a:pt x="74" y="203"/>
                  </a:cubicBezTo>
                  <a:cubicBezTo>
                    <a:pt x="74" y="205"/>
                    <a:pt x="77" y="206"/>
                    <a:pt x="79" y="205"/>
                  </a:cubicBezTo>
                  <a:cubicBezTo>
                    <a:pt x="81" y="205"/>
                    <a:pt x="82" y="202"/>
                    <a:pt x="81" y="200"/>
                  </a:cubicBezTo>
                  <a:cubicBezTo>
                    <a:pt x="80" y="198"/>
                    <a:pt x="78" y="197"/>
                    <a:pt x="76" y="198"/>
                  </a:cubicBezTo>
                  <a:cubicBezTo>
                    <a:pt x="74" y="199"/>
                    <a:pt x="73" y="201"/>
                    <a:pt x="74" y="203"/>
                  </a:cubicBezTo>
                  <a:close/>
                  <a:moveTo>
                    <a:pt x="68" y="188"/>
                  </a:moveTo>
                  <a:cubicBezTo>
                    <a:pt x="68" y="188"/>
                    <a:pt x="68" y="188"/>
                    <a:pt x="68" y="188"/>
                  </a:cubicBezTo>
                  <a:cubicBezTo>
                    <a:pt x="69" y="190"/>
                    <a:pt x="71" y="191"/>
                    <a:pt x="73" y="190"/>
                  </a:cubicBezTo>
                  <a:cubicBezTo>
                    <a:pt x="75" y="189"/>
                    <a:pt x="76" y="187"/>
                    <a:pt x="76" y="185"/>
                  </a:cubicBezTo>
                  <a:cubicBezTo>
                    <a:pt x="75" y="183"/>
                    <a:pt x="73" y="182"/>
                    <a:pt x="70" y="183"/>
                  </a:cubicBezTo>
                  <a:cubicBezTo>
                    <a:pt x="68" y="183"/>
                    <a:pt x="67" y="186"/>
                    <a:pt x="68" y="188"/>
                  </a:cubicBezTo>
                  <a:close/>
                  <a:moveTo>
                    <a:pt x="62" y="173"/>
                  </a:moveTo>
                  <a:cubicBezTo>
                    <a:pt x="62" y="173"/>
                    <a:pt x="62" y="173"/>
                    <a:pt x="62" y="173"/>
                  </a:cubicBezTo>
                  <a:cubicBezTo>
                    <a:pt x="63" y="175"/>
                    <a:pt x="66" y="176"/>
                    <a:pt x="68" y="175"/>
                  </a:cubicBezTo>
                  <a:cubicBezTo>
                    <a:pt x="70" y="174"/>
                    <a:pt x="71" y="172"/>
                    <a:pt x="70" y="170"/>
                  </a:cubicBezTo>
                  <a:cubicBezTo>
                    <a:pt x="69" y="168"/>
                    <a:pt x="67" y="167"/>
                    <a:pt x="65" y="167"/>
                  </a:cubicBezTo>
                  <a:cubicBezTo>
                    <a:pt x="63" y="168"/>
                    <a:pt x="62" y="171"/>
                    <a:pt x="62" y="173"/>
                  </a:cubicBezTo>
                  <a:close/>
                  <a:moveTo>
                    <a:pt x="57" y="157"/>
                  </a:moveTo>
                  <a:cubicBezTo>
                    <a:pt x="57" y="157"/>
                    <a:pt x="57" y="157"/>
                    <a:pt x="57" y="157"/>
                  </a:cubicBezTo>
                  <a:cubicBezTo>
                    <a:pt x="58" y="160"/>
                    <a:pt x="60" y="161"/>
                    <a:pt x="62" y="160"/>
                  </a:cubicBezTo>
                  <a:cubicBezTo>
                    <a:pt x="64" y="159"/>
                    <a:pt x="65" y="157"/>
                    <a:pt x="64" y="155"/>
                  </a:cubicBezTo>
                  <a:cubicBezTo>
                    <a:pt x="64" y="153"/>
                    <a:pt x="61" y="152"/>
                    <a:pt x="59" y="152"/>
                  </a:cubicBezTo>
                  <a:cubicBezTo>
                    <a:pt x="57" y="153"/>
                    <a:pt x="56" y="155"/>
                    <a:pt x="57" y="157"/>
                  </a:cubicBezTo>
                  <a:close/>
                  <a:moveTo>
                    <a:pt x="51" y="142"/>
                  </a:moveTo>
                  <a:cubicBezTo>
                    <a:pt x="51" y="142"/>
                    <a:pt x="51" y="142"/>
                    <a:pt x="51" y="142"/>
                  </a:cubicBezTo>
                  <a:cubicBezTo>
                    <a:pt x="52" y="144"/>
                    <a:pt x="54" y="145"/>
                    <a:pt x="56" y="145"/>
                  </a:cubicBezTo>
                  <a:cubicBezTo>
                    <a:pt x="58" y="144"/>
                    <a:pt x="59" y="142"/>
                    <a:pt x="59" y="139"/>
                  </a:cubicBezTo>
                  <a:cubicBezTo>
                    <a:pt x="58" y="137"/>
                    <a:pt x="56" y="136"/>
                    <a:pt x="54" y="137"/>
                  </a:cubicBezTo>
                  <a:cubicBezTo>
                    <a:pt x="51" y="138"/>
                    <a:pt x="50" y="140"/>
                    <a:pt x="51" y="142"/>
                  </a:cubicBezTo>
                  <a:close/>
                  <a:moveTo>
                    <a:pt x="46" y="127"/>
                  </a:moveTo>
                  <a:cubicBezTo>
                    <a:pt x="46" y="127"/>
                    <a:pt x="46" y="127"/>
                    <a:pt x="46" y="127"/>
                  </a:cubicBezTo>
                  <a:cubicBezTo>
                    <a:pt x="46" y="129"/>
                    <a:pt x="49" y="130"/>
                    <a:pt x="51" y="129"/>
                  </a:cubicBezTo>
                  <a:cubicBezTo>
                    <a:pt x="53" y="129"/>
                    <a:pt x="54" y="126"/>
                    <a:pt x="53" y="124"/>
                  </a:cubicBezTo>
                  <a:cubicBezTo>
                    <a:pt x="52" y="122"/>
                    <a:pt x="50" y="121"/>
                    <a:pt x="48" y="122"/>
                  </a:cubicBezTo>
                  <a:cubicBezTo>
                    <a:pt x="46" y="123"/>
                    <a:pt x="45" y="125"/>
                    <a:pt x="46" y="127"/>
                  </a:cubicBezTo>
                  <a:close/>
                  <a:moveTo>
                    <a:pt x="40" y="112"/>
                  </a:moveTo>
                  <a:cubicBezTo>
                    <a:pt x="40" y="112"/>
                    <a:pt x="40" y="112"/>
                    <a:pt x="40" y="112"/>
                  </a:cubicBezTo>
                  <a:cubicBezTo>
                    <a:pt x="41" y="114"/>
                    <a:pt x="43" y="115"/>
                    <a:pt x="45" y="114"/>
                  </a:cubicBezTo>
                  <a:cubicBezTo>
                    <a:pt x="47" y="113"/>
                    <a:pt x="48" y="111"/>
                    <a:pt x="47" y="109"/>
                  </a:cubicBezTo>
                  <a:cubicBezTo>
                    <a:pt x="47" y="107"/>
                    <a:pt x="44" y="106"/>
                    <a:pt x="42" y="107"/>
                  </a:cubicBezTo>
                  <a:cubicBezTo>
                    <a:pt x="40" y="108"/>
                    <a:pt x="39" y="110"/>
                    <a:pt x="40" y="112"/>
                  </a:cubicBezTo>
                  <a:close/>
                  <a:moveTo>
                    <a:pt x="34" y="97"/>
                  </a:moveTo>
                  <a:cubicBezTo>
                    <a:pt x="34" y="97"/>
                    <a:pt x="34" y="97"/>
                    <a:pt x="34" y="97"/>
                  </a:cubicBezTo>
                  <a:cubicBezTo>
                    <a:pt x="35" y="99"/>
                    <a:pt x="37" y="100"/>
                    <a:pt x="39" y="99"/>
                  </a:cubicBezTo>
                  <a:cubicBezTo>
                    <a:pt x="41" y="98"/>
                    <a:pt x="43" y="96"/>
                    <a:pt x="42" y="94"/>
                  </a:cubicBezTo>
                  <a:cubicBezTo>
                    <a:pt x="41" y="92"/>
                    <a:pt x="39" y="91"/>
                    <a:pt x="37" y="92"/>
                  </a:cubicBezTo>
                  <a:cubicBezTo>
                    <a:pt x="35" y="92"/>
                    <a:pt x="33" y="95"/>
                    <a:pt x="34" y="97"/>
                  </a:cubicBezTo>
                  <a:close/>
                  <a:moveTo>
                    <a:pt x="29" y="81"/>
                  </a:moveTo>
                  <a:cubicBezTo>
                    <a:pt x="29" y="81"/>
                    <a:pt x="29" y="81"/>
                    <a:pt x="29" y="81"/>
                  </a:cubicBezTo>
                  <a:cubicBezTo>
                    <a:pt x="29" y="84"/>
                    <a:pt x="32" y="85"/>
                    <a:pt x="34" y="84"/>
                  </a:cubicBezTo>
                  <a:cubicBezTo>
                    <a:pt x="36" y="83"/>
                    <a:pt x="37" y="81"/>
                    <a:pt x="36" y="79"/>
                  </a:cubicBezTo>
                  <a:cubicBezTo>
                    <a:pt x="35" y="77"/>
                    <a:pt x="33" y="76"/>
                    <a:pt x="31" y="76"/>
                  </a:cubicBezTo>
                  <a:cubicBezTo>
                    <a:pt x="29" y="77"/>
                    <a:pt x="28" y="79"/>
                    <a:pt x="29" y="81"/>
                  </a:cubicBezTo>
                  <a:close/>
                  <a:moveTo>
                    <a:pt x="23" y="66"/>
                  </a:moveTo>
                  <a:cubicBezTo>
                    <a:pt x="23" y="66"/>
                    <a:pt x="23" y="66"/>
                    <a:pt x="23" y="66"/>
                  </a:cubicBezTo>
                  <a:cubicBezTo>
                    <a:pt x="24" y="68"/>
                    <a:pt x="26" y="69"/>
                    <a:pt x="28" y="69"/>
                  </a:cubicBezTo>
                  <a:cubicBezTo>
                    <a:pt x="30" y="68"/>
                    <a:pt x="31" y="66"/>
                    <a:pt x="30" y="64"/>
                  </a:cubicBezTo>
                  <a:cubicBezTo>
                    <a:pt x="30" y="61"/>
                    <a:pt x="27" y="60"/>
                    <a:pt x="25" y="61"/>
                  </a:cubicBezTo>
                  <a:cubicBezTo>
                    <a:pt x="23" y="62"/>
                    <a:pt x="22" y="64"/>
                    <a:pt x="23" y="66"/>
                  </a:cubicBezTo>
                  <a:close/>
                  <a:moveTo>
                    <a:pt x="17" y="51"/>
                  </a:moveTo>
                  <a:cubicBezTo>
                    <a:pt x="17" y="51"/>
                    <a:pt x="17" y="51"/>
                    <a:pt x="17" y="51"/>
                  </a:cubicBezTo>
                  <a:cubicBezTo>
                    <a:pt x="18" y="53"/>
                    <a:pt x="20" y="54"/>
                    <a:pt x="22" y="53"/>
                  </a:cubicBezTo>
                  <a:cubicBezTo>
                    <a:pt x="25" y="53"/>
                    <a:pt x="26" y="50"/>
                    <a:pt x="25" y="48"/>
                  </a:cubicBezTo>
                  <a:cubicBezTo>
                    <a:pt x="24" y="46"/>
                    <a:pt x="22" y="45"/>
                    <a:pt x="20" y="46"/>
                  </a:cubicBezTo>
                  <a:cubicBezTo>
                    <a:pt x="18" y="47"/>
                    <a:pt x="17" y="49"/>
                    <a:pt x="17" y="51"/>
                  </a:cubicBezTo>
                  <a:close/>
                  <a:moveTo>
                    <a:pt x="12" y="36"/>
                  </a:moveTo>
                  <a:cubicBezTo>
                    <a:pt x="12" y="36"/>
                    <a:pt x="12" y="36"/>
                    <a:pt x="12" y="36"/>
                  </a:cubicBezTo>
                  <a:cubicBezTo>
                    <a:pt x="12" y="38"/>
                    <a:pt x="15" y="39"/>
                    <a:pt x="17" y="38"/>
                  </a:cubicBezTo>
                  <a:cubicBezTo>
                    <a:pt x="19" y="38"/>
                    <a:pt x="20" y="35"/>
                    <a:pt x="19" y="33"/>
                  </a:cubicBezTo>
                  <a:cubicBezTo>
                    <a:pt x="18" y="31"/>
                    <a:pt x="16" y="30"/>
                    <a:pt x="14" y="31"/>
                  </a:cubicBezTo>
                  <a:cubicBezTo>
                    <a:pt x="12" y="32"/>
                    <a:pt x="11" y="34"/>
                    <a:pt x="12" y="36"/>
                  </a:cubicBezTo>
                  <a:close/>
                  <a:moveTo>
                    <a:pt x="6" y="21"/>
                  </a:moveTo>
                  <a:cubicBezTo>
                    <a:pt x="6" y="21"/>
                    <a:pt x="6" y="21"/>
                    <a:pt x="6" y="21"/>
                  </a:cubicBezTo>
                  <a:cubicBezTo>
                    <a:pt x="7" y="23"/>
                    <a:pt x="9" y="24"/>
                    <a:pt x="11" y="23"/>
                  </a:cubicBezTo>
                  <a:cubicBezTo>
                    <a:pt x="13" y="22"/>
                    <a:pt x="14" y="20"/>
                    <a:pt x="14" y="18"/>
                  </a:cubicBezTo>
                  <a:cubicBezTo>
                    <a:pt x="13" y="16"/>
                    <a:pt x="10" y="15"/>
                    <a:pt x="8" y="16"/>
                  </a:cubicBezTo>
                  <a:cubicBezTo>
                    <a:pt x="6" y="16"/>
                    <a:pt x="5" y="19"/>
                    <a:pt x="6" y="21"/>
                  </a:cubicBezTo>
                  <a:close/>
                  <a:moveTo>
                    <a:pt x="0" y="6"/>
                  </a:moveTo>
                  <a:cubicBezTo>
                    <a:pt x="0" y="6"/>
                    <a:pt x="0" y="6"/>
                    <a:pt x="0" y="6"/>
                  </a:cubicBezTo>
                  <a:cubicBezTo>
                    <a:pt x="1" y="8"/>
                    <a:pt x="3" y="9"/>
                    <a:pt x="6" y="8"/>
                  </a:cubicBezTo>
                  <a:cubicBezTo>
                    <a:pt x="8" y="7"/>
                    <a:pt x="9" y="5"/>
                    <a:pt x="8" y="3"/>
                  </a:cubicBezTo>
                  <a:cubicBezTo>
                    <a:pt x="7" y="1"/>
                    <a:pt x="5" y="0"/>
                    <a:pt x="3" y="0"/>
                  </a:cubicBezTo>
                  <a:cubicBezTo>
                    <a:pt x="1" y="1"/>
                    <a:pt x="0" y="3"/>
                    <a:pt x="0" y="6"/>
                  </a:cubicBez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51" name="Freeform 205">
              <a:extLst>
                <a:ext uri="{FF2B5EF4-FFF2-40B4-BE49-F238E27FC236}">
                  <a16:creationId xmlns:a16="http://schemas.microsoft.com/office/drawing/2014/main" id="{53AB3F22-384E-4EB8-94E6-74D776D11FC2}"/>
                </a:ext>
              </a:extLst>
            </p:cNvPr>
            <p:cNvSpPr>
              <a:spLocks/>
            </p:cNvSpPr>
            <p:nvPr/>
          </p:nvSpPr>
          <p:spPr bwMode="auto">
            <a:xfrm>
              <a:off x="4922660" y="4366936"/>
              <a:ext cx="24133" cy="24133"/>
            </a:xfrm>
            <a:custGeom>
              <a:avLst/>
              <a:gdLst>
                <a:gd name="T0" fmla="*/ 4 w 8"/>
                <a:gd name="T1" fmla="*/ 8 h 8"/>
                <a:gd name="T2" fmla="*/ 7 w 8"/>
                <a:gd name="T3" fmla="*/ 7 h 8"/>
                <a:gd name="T4" fmla="*/ 8 w 8"/>
                <a:gd name="T5" fmla="*/ 4 h 8"/>
                <a:gd name="T6" fmla="*/ 7 w 8"/>
                <a:gd name="T7" fmla="*/ 2 h 8"/>
                <a:gd name="T8" fmla="*/ 4 w 8"/>
                <a:gd name="T9" fmla="*/ 0 h 8"/>
                <a:gd name="T10" fmla="*/ 1 w 8"/>
                <a:gd name="T11" fmla="*/ 2 h 8"/>
                <a:gd name="T12" fmla="*/ 0 w 8"/>
                <a:gd name="T13" fmla="*/ 4 h 8"/>
                <a:gd name="T14" fmla="*/ 1 w 8"/>
                <a:gd name="T15" fmla="*/ 7 h 8"/>
                <a:gd name="T16" fmla="*/ 4 w 8"/>
                <a:gd name="T17"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8">
                  <a:moveTo>
                    <a:pt x="4" y="8"/>
                  </a:moveTo>
                  <a:cubicBezTo>
                    <a:pt x="5" y="8"/>
                    <a:pt x="6" y="8"/>
                    <a:pt x="7" y="7"/>
                  </a:cubicBezTo>
                  <a:cubicBezTo>
                    <a:pt x="8" y="7"/>
                    <a:pt x="8" y="6"/>
                    <a:pt x="8" y="4"/>
                  </a:cubicBezTo>
                  <a:cubicBezTo>
                    <a:pt x="8" y="3"/>
                    <a:pt x="8" y="2"/>
                    <a:pt x="7" y="2"/>
                  </a:cubicBezTo>
                  <a:cubicBezTo>
                    <a:pt x="6" y="1"/>
                    <a:pt x="5" y="0"/>
                    <a:pt x="4" y="0"/>
                  </a:cubicBezTo>
                  <a:cubicBezTo>
                    <a:pt x="3" y="0"/>
                    <a:pt x="2" y="1"/>
                    <a:pt x="1" y="2"/>
                  </a:cubicBezTo>
                  <a:cubicBezTo>
                    <a:pt x="1" y="2"/>
                    <a:pt x="0" y="3"/>
                    <a:pt x="0" y="4"/>
                  </a:cubicBezTo>
                  <a:cubicBezTo>
                    <a:pt x="0" y="6"/>
                    <a:pt x="1" y="7"/>
                    <a:pt x="1" y="7"/>
                  </a:cubicBezTo>
                  <a:cubicBezTo>
                    <a:pt x="2" y="8"/>
                    <a:pt x="3" y="8"/>
                    <a:pt x="4" y="8"/>
                  </a:cubicBezTo>
                </a:path>
              </a:pathLst>
            </a:custGeom>
            <a:solidFill>
              <a:schemeClr val="bg1">
                <a:lumMod val="7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52" name="Freeform 206">
              <a:extLst>
                <a:ext uri="{FF2B5EF4-FFF2-40B4-BE49-F238E27FC236}">
                  <a16:creationId xmlns:a16="http://schemas.microsoft.com/office/drawing/2014/main" id="{64A3E9D1-CCA9-420A-AF9F-8349D3199566}"/>
                </a:ext>
              </a:extLst>
            </p:cNvPr>
            <p:cNvSpPr>
              <a:spLocks noEditPoints="1"/>
            </p:cNvSpPr>
            <p:nvPr/>
          </p:nvSpPr>
          <p:spPr bwMode="auto">
            <a:xfrm>
              <a:off x="4931551" y="2851669"/>
              <a:ext cx="375958" cy="1494945"/>
            </a:xfrm>
            <a:custGeom>
              <a:avLst/>
              <a:gdLst>
                <a:gd name="T0" fmla="*/ 116 w 125"/>
                <a:gd name="T1" fmla="*/ 4 h 497"/>
                <a:gd name="T2" fmla="*/ 120 w 125"/>
                <a:gd name="T3" fmla="*/ 21 h 497"/>
                <a:gd name="T4" fmla="*/ 120 w 125"/>
                <a:gd name="T5" fmla="*/ 21 h 497"/>
                <a:gd name="T6" fmla="*/ 109 w 125"/>
                <a:gd name="T7" fmla="*/ 35 h 497"/>
                <a:gd name="T8" fmla="*/ 113 w 125"/>
                <a:gd name="T9" fmla="*/ 53 h 497"/>
                <a:gd name="T10" fmla="*/ 113 w 125"/>
                <a:gd name="T11" fmla="*/ 53 h 497"/>
                <a:gd name="T12" fmla="*/ 101 w 125"/>
                <a:gd name="T13" fmla="*/ 67 h 497"/>
                <a:gd name="T14" fmla="*/ 105 w 125"/>
                <a:gd name="T15" fmla="*/ 84 h 497"/>
                <a:gd name="T16" fmla="*/ 105 w 125"/>
                <a:gd name="T17" fmla="*/ 84 h 497"/>
                <a:gd name="T18" fmla="*/ 94 w 125"/>
                <a:gd name="T19" fmla="*/ 98 h 497"/>
                <a:gd name="T20" fmla="*/ 98 w 125"/>
                <a:gd name="T21" fmla="*/ 116 h 497"/>
                <a:gd name="T22" fmla="*/ 98 w 125"/>
                <a:gd name="T23" fmla="*/ 116 h 497"/>
                <a:gd name="T24" fmla="*/ 86 w 125"/>
                <a:gd name="T25" fmla="*/ 130 h 497"/>
                <a:gd name="T26" fmla="*/ 91 w 125"/>
                <a:gd name="T27" fmla="*/ 147 h 497"/>
                <a:gd name="T28" fmla="*/ 91 w 125"/>
                <a:gd name="T29" fmla="*/ 147 h 497"/>
                <a:gd name="T30" fmla="*/ 79 w 125"/>
                <a:gd name="T31" fmla="*/ 161 h 497"/>
                <a:gd name="T32" fmla="*/ 83 w 125"/>
                <a:gd name="T33" fmla="*/ 179 h 497"/>
                <a:gd name="T34" fmla="*/ 83 w 125"/>
                <a:gd name="T35" fmla="*/ 179 h 497"/>
                <a:gd name="T36" fmla="*/ 72 w 125"/>
                <a:gd name="T37" fmla="*/ 193 h 497"/>
                <a:gd name="T38" fmla="*/ 76 w 125"/>
                <a:gd name="T39" fmla="*/ 210 h 497"/>
                <a:gd name="T40" fmla="*/ 76 w 125"/>
                <a:gd name="T41" fmla="*/ 210 h 497"/>
                <a:gd name="T42" fmla="*/ 64 w 125"/>
                <a:gd name="T43" fmla="*/ 224 h 497"/>
                <a:gd name="T44" fmla="*/ 68 w 125"/>
                <a:gd name="T45" fmla="*/ 242 h 497"/>
                <a:gd name="T46" fmla="*/ 68 w 125"/>
                <a:gd name="T47" fmla="*/ 242 h 497"/>
                <a:gd name="T48" fmla="*/ 57 w 125"/>
                <a:gd name="T49" fmla="*/ 256 h 497"/>
                <a:gd name="T50" fmla="*/ 61 w 125"/>
                <a:gd name="T51" fmla="*/ 273 h 497"/>
                <a:gd name="T52" fmla="*/ 61 w 125"/>
                <a:gd name="T53" fmla="*/ 273 h 497"/>
                <a:gd name="T54" fmla="*/ 49 w 125"/>
                <a:gd name="T55" fmla="*/ 287 h 497"/>
                <a:gd name="T56" fmla="*/ 53 w 125"/>
                <a:gd name="T57" fmla="*/ 305 h 497"/>
                <a:gd name="T58" fmla="*/ 53 w 125"/>
                <a:gd name="T59" fmla="*/ 305 h 497"/>
                <a:gd name="T60" fmla="*/ 42 w 125"/>
                <a:gd name="T61" fmla="*/ 319 h 497"/>
                <a:gd name="T62" fmla="*/ 46 w 125"/>
                <a:gd name="T63" fmla="*/ 336 h 497"/>
                <a:gd name="T64" fmla="*/ 46 w 125"/>
                <a:gd name="T65" fmla="*/ 336 h 497"/>
                <a:gd name="T66" fmla="*/ 34 w 125"/>
                <a:gd name="T67" fmla="*/ 350 h 497"/>
                <a:gd name="T68" fmla="*/ 38 w 125"/>
                <a:gd name="T69" fmla="*/ 368 h 497"/>
                <a:gd name="T70" fmla="*/ 38 w 125"/>
                <a:gd name="T71" fmla="*/ 368 h 497"/>
                <a:gd name="T72" fmla="*/ 27 w 125"/>
                <a:gd name="T73" fmla="*/ 382 h 497"/>
                <a:gd name="T74" fmla="*/ 31 w 125"/>
                <a:gd name="T75" fmla="*/ 399 h 497"/>
                <a:gd name="T76" fmla="*/ 31 w 125"/>
                <a:gd name="T77" fmla="*/ 399 h 497"/>
                <a:gd name="T78" fmla="*/ 20 w 125"/>
                <a:gd name="T79" fmla="*/ 413 h 497"/>
                <a:gd name="T80" fmla="*/ 24 w 125"/>
                <a:gd name="T81" fmla="*/ 431 h 497"/>
                <a:gd name="T82" fmla="*/ 24 w 125"/>
                <a:gd name="T83" fmla="*/ 431 h 497"/>
                <a:gd name="T84" fmla="*/ 12 w 125"/>
                <a:gd name="T85" fmla="*/ 445 h 497"/>
                <a:gd name="T86" fmla="*/ 16 w 125"/>
                <a:gd name="T87" fmla="*/ 462 h 497"/>
                <a:gd name="T88" fmla="*/ 16 w 125"/>
                <a:gd name="T89" fmla="*/ 462 h 497"/>
                <a:gd name="T90" fmla="*/ 5 w 125"/>
                <a:gd name="T91" fmla="*/ 476 h 497"/>
                <a:gd name="T92" fmla="*/ 9 w 125"/>
                <a:gd name="T93" fmla="*/ 494 h 497"/>
                <a:gd name="T94" fmla="*/ 9 w 125"/>
                <a:gd name="T95" fmla="*/ 494 h 4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25" h="497">
                  <a:moveTo>
                    <a:pt x="124" y="5"/>
                  </a:moveTo>
                  <a:cubicBezTo>
                    <a:pt x="124" y="5"/>
                    <a:pt x="124" y="5"/>
                    <a:pt x="124" y="5"/>
                  </a:cubicBezTo>
                  <a:cubicBezTo>
                    <a:pt x="125" y="3"/>
                    <a:pt x="123" y="1"/>
                    <a:pt x="121" y="1"/>
                  </a:cubicBezTo>
                  <a:cubicBezTo>
                    <a:pt x="119" y="0"/>
                    <a:pt x="117" y="2"/>
                    <a:pt x="116" y="4"/>
                  </a:cubicBezTo>
                  <a:cubicBezTo>
                    <a:pt x="116" y="6"/>
                    <a:pt x="117" y="8"/>
                    <a:pt x="119" y="8"/>
                  </a:cubicBezTo>
                  <a:cubicBezTo>
                    <a:pt x="121" y="9"/>
                    <a:pt x="124" y="8"/>
                    <a:pt x="124" y="5"/>
                  </a:cubicBezTo>
                  <a:close/>
                  <a:moveTo>
                    <a:pt x="120" y="21"/>
                  </a:moveTo>
                  <a:cubicBezTo>
                    <a:pt x="120" y="21"/>
                    <a:pt x="120" y="21"/>
                    <a:pt x="120" y="21"/>
                  </a:cubicBezTo>
                  <a:cubicBezTo>
                    <a:pt x="121" y="19"/>
                    <a:pt x="119" y="17"/>
                    <a:pt x="117" y="16"/>
                  </a:cubicBezTo>
                  <a:cubicBezTo>
                    <a:pt x="115" y="16"/>
                    <a:pt x="113" y="17"/>
                    <a:pt x="113" y="19"/>
                  </a:cubicBezTo>
                  <a:cubicBezTo>
                    <a:pt x="112" y="22"/>
                    <a:pt x="113" y="24"/>
                    <a:pt x="115" y="24"/>
                  </a:cubicBezTo>
                  <a:cubicBezTo>
                    <a:pt x="118" y="25"/>
                    <a:pt x="120" y="23"/>
                    <a:pt x="120" y="21"/>
                  </a:cubicBezTo>
                  <a:close/>
                  <a:moveTo>
                    <a:pt x="117" y="37"/>
                  </a:moveTo>
                  <a:cubicBezTo>
                    <a:pt x="117" y="37"/>
                    <a:pt x="117" y="37"/>
                    <a:pt x="117" y="37"/>
                  </a:cubicBezTo>
                  <a:cubicBezTo>
                    <a:pt x="117" y="35"/>
                    <a:pt x="116" y="33"/>
                    <a:pt x="114" y="32"/>
                  </a:cubicBezTo>
                  <a:cubicBezTo>
                    <a:pt x="111" y="32"/>
                    <a:pt x="109" y="33"/>
                    <a:pt x="109" y="35"/>
                  </a:cubicBezTo>
                  <a:cubicBezTo>
                    <a:pt x="108" y="37"/>
                    <a:pt x="110" y="39"/>
                    <a:pt x="112" y="40"/>
                  </a:cubicBezTo>
                  <a:cubicBezTo>
                    <a:pt x="114" y="40"/>
                    <a:pt x="116" y="39"/>
                    <a:pt x="117" y="37"/>
                  </a:cubicBezTo>
                  <a:close/>
                  <a:moveTo>
                    <a:pt x="113" y="53"/>
                  </a:moveTo>
                  <a:cubicBezTo>
                    <a:pt x="113" y="53"/>
                    <a:pt x="113" y="53"/>
                    <a:pt x="113" y="53"/>
                  </a:cubicBezTo>
                  <a:cubicBezTo>
                    <a:pt x="113" y="51"/>
                    <a:pt x="112" y="48"/>
                    <a:pt x="110" y="48"/>
                  </a:cubicBezTo>
                  <a:cubicBezTo>
                    <a:pt x="108" y="47"/>
                    <a:pt x="106" y="49"/>
                    <a:pt x="105" y="51"/>
                  </a:cubicBezTo>
                  <a:cubicBezTo>
                    <a:pt x="105" y="53"/>
                    <a:pt x="106" y="55"/>
                    <a:pt x="108" y="56"/>
                  </a:cubicBezTo>
                  <a:cubicBezTo>
                    <a:pt x="110" y="56"/>
                    <a:pt x="112" y="55"/>
                    <a:pt x="113" y="53"/>
                  </a:cubicBezTo>
                  <a:close/>
                  <a:moveTo>
                    <a:pt x="109" y="68"/>
                  </a:moveTo>
                  <a:cubicBezTo>
                    <a:pt x="109" y="68"/>
                    <a:pt x="109" y="68"/>
                    <a:pt x="109" y="68"/>
                  </a:cubicBezTo>
                  <a:cubicBezTo>
                    <a:pt x="110" y="66"/>
                    <a:pt x="108" y="64"/>
                    <a:pt x="106" y="64"/>
                  </a:cubicBezTo>
                  <a:cubicBezTo>
                    <a:pt x="104" y="63"/>
                    <a:pt x="102" y="64"/>
                    <a:pt x="101" y="67"/>
                  </a:cubicBezTo>
                  <a:cubicBezTo>
                    <a:pt x="101" y="69"/>
                    <a:pt x="102" y="71"/>
                    <a:pt x="104" y="71"/>
                  </a:cubicBezTo>
                  <a:cubicBezTo>
                    <a:pt x="106" y="72"/>
                    <a:pt x="109" y="71"/>
                    <a:pt x="109" y="68"/>
                  </a:cubicBezTo>
                  <a:close/>
                  <a:moveTo>
                    <a:pt x="105" y="84"/>
                  </a:moveTo>
                  <a:cubicBezTo>
                    <a:pt x="105" y="84"/>
                    <a:pt x="105" y="84"/>
                    <a:pt x="105" y="84"/>
                  </a:cubicBezTo>
                  <a:cubicBezTo>
                    <a:pt x="106" y="82"/>
                    <a:pt x="105" y="80"/>
                    <a:pt x="102" y="79"/>
                  </a:cubicBezTo>
                  <a:cubicBezTo>
                    <a:pt x="100" y="79"/>
                    <a:pt x="98" y="80"/>
                    <a:pt x="98" y="82"/>
                  </a:cubicBezTo>
                  <a:cubicBezTo>
                    <a:pt x="97" y="85"/>
                    <a:pt x="98" y="87"/>
                    <a:pt x="101" y="87"/>
                  </a:cubicBezTo>
                  <a:cubicBezTo>
                    <a:pt x="103" y="88"/>
                    <a:pt x="105" y="86"/>
                    <a:pt x="105" y="84"/>
                  </a:cubicBezTo>
                  <a:close/>
                  <a:moveTo>
                    <a:pt x="102" y="100"/>
                  </a:moveTo>
                  <a:cubicBezTo>
                    <a:pt x="102" y="100"/>
                    <a:pt x="102" y="100"/>
                    <a:pt x="102" y="100"/>
                  </a:cubicBezTo>
                  <a:cubicBezTo>
                    <a:pt x="102" y="98"/>
                    <a:pt x="101" y="96"/>
                    <a:pt x="99" y="95"/>
                  </a:cubicBezTo>
                  <a:cubicBezTo>
                    <a:pt x="97" y="95"/>
                    <a:pt x="94" y="96"/>
                    <a:pt x="94" y="98"/>
                  </a:cubicBezTo>
                  <a:cubicBezTo>
                    <a:pt x="93" y="100"/>
                    <a:pt x="95" y="102"/>
                    <a:pt x="97" y="103"/>
                  </a:cubicBezTo>
                  <a:cubicBezTo>
                    <a:pt x="99" y="103"/>
                    <a:pt x="101" y="102"/>
                    <a:pt x="102" y="100"/>
                  </a:cubicBezTo>
                  <a:close/>
                  <a:moveTo>
                    <a:pt x="98" y="116"/>
                  </a:moveTo>
                  <a:cubicBezTo>
                    <a:pt x="98" y="116"/>
                    <a:pt x="98" y="116"/>
                    <a:pt x="98" y="116"/>
                  </a:cubicBezTo>
                  <a:cubicBezTo>
                    <a:pt x="98" y="114"/>
                    <a:pt x="97" y="111"/>
                    <a:pt x="95" y="111"/>
                  </a:cubicBezTo>
                  <a:cubicBezTo>
                    <a:pt x="93" y="110"/>
                    <a:pt x="91" y="112"/>
                    <a:pt x="90" y="114"/>
                  </a:cubicBezTo>
                  <a:cubicBezTo>
                    <a:pt x="90" y="116"/>
                    <a:pt x="91" y="118"/>
                    <a:pt x="93" y="119"/>
                  </a:cubicBezTo>
                  <a:cubicBezTo>
                    <a:pt x="95" y="119"/>
                    <a:pt x="97" y="118"/>
                    <a:pt x="98" y="116"/>
                  </a:cubicBezTo>
                  <a:close/>
                  <a:moveTo>
                    <a:pt x="94" y="131"/>
                  </a:moveTo>
                  <a:cubicBezTo>
                    <a:pt x="94" y="131"/>
                    <a:pt x="94" y="131"/>
                    <a:pt x="94" y="131"/>
                  </a:cubicBezTo>
                  <a:cubicBezTo>
                    <a:pt x="95" y="129"/>
                    <a:pt x="93" y="127"/>
                    <a:pt x="91" y="127"/>
                  </a:cubicBezTo>
                  <a:cubicBezTo>
                    <a:pt x="89" y="126"/>
                    <a:pt x="87" y="127"/>
                    <a:pt x="86" y="130"/>
                  </a:cubicBezTo>
                  <a:cubicBezTo>
                    <a:pt x="86" y="132"/>
                    <a:pt x="87" y="134"/>
                    <a:pt x="89" y="134"/>
                  </a:cubicBezTo>
                  <a:cubicBezTo>
                    <a:pt x="92" y="135"/>
                    <a:pt x="94" y="134"/>
                    <a:pt x="94" y="131"/>
                  </a:cubicBezTo>
                  <a:close/>
                  <a:moveTo>
                    <a:pt x="91" y="147"/>
                  </a:moveTo>
                  <a:cubicBezTo>
                    <a:pt x="91" y="147"/>
                    <a:pt x="91" y="147"/>
                    <a:pt x="91" y="147"/>
                  </a:cubicBezTo>
                  <a:cubicBezTo>
                    <a:pt x="91" y="145"/>
                    <a:pt x="90" y="143"/>
                    <a:pt x="88" y="142"/>
                  </a:cubicBezTo>
                  <a:cubicBezTo>
                    <a:pt x="85" y="142"/>
                    <a:pt x="83" y="143"/>
                    <a:pt x="83" y="145"/>
                  </a:cubicBezTo>
                  <a:cubicBezTo>
                    <a:pt x="82" y="148"/>
                    <a:pt x="84" y="150"/>
                    <a:pt x="86" y="150"/>
                  </a:cubicBezTo>
                  <a:cubicBezTo>
                    <a:pt x="88" y="151"/>
                    <a:pt x="90" y="149"/>
                    <a:pt x="91" y="147"/>
                  </a:cubicBezTo>
                  <a:close/>
                  <a:moveTo>
                    <a:pt x="87" y="163"/>
                  </a:moveTo>
                  <a:cubicBezTo>
                    <a:pt x="87" y="163"/>
                    <a:pt x="87" y="163"/>
                    <a:pt x="87" y="163"/>
                  </a:cubicBezTo>
                  <a:cubicBezTo>
                    <a:pt x="87" y="161"/>
                    <a:pt x="86" y="159"/>
                    <a:pt x="84" y="158"/>
                  </a:cubicBezTo>
                  <a:cubicBezTo>
                    <a:pt x="82" y="158"/>
                    <a:pt x="80" y="159"/>
                    <a:pt x="79" y="161"/>
                  </a:cubicBezTo>
                  <a:cubicBezTo>
                    <a:pt x="79" y="163"/>
                    <a:pt x="80" y="165"/>
                    <a:pt x="82" y="166"/>
                  </a:cubicBezTo>
                  <a:cubicBezTo>
                    <a:pt x="84" y="166"/>
                    <a:pt x="86" y="165"/>
                    <a:pt x="87" y="163"/>
                  </a:cubicBezTo>
                  <a:close/>
                  <a:moveTo>
                    <a:pt x="83" y="179"/>
                  </a:moveTo>
                  <a:cubicBezTo>
                    <a:pt x="83" y="179"/>
                    <a:pt x="83" y="179"/>
                    <a:pt x="83" y="179"/>
                  </a:cubicBezTo>
                  <a:cubicBezTo>
                    <a:pt x="84" y="177"/>
                    <a:pt x="82" y="174"/>
                    <a:pt x="80" y="174"/>
                  </a:cubicBezTo>
                  <a:cubicBezTo>
                    <a:pt x="78" y="173"/>
                    <a:pt x="76" y="175"/>
                    <a:pt x="75" y="177"/>
                  </a:cubicBezTo>
                  <a:cubicBezTo>
                    <a:pt x="75" y="179"/>
                    <a:pt x="76" y="181"/>
                    <a:pt x="78" y="182"/>
                  </a:cubicBezTo>
                  <a:cubicBezTo>
                    <a:pt x="80" y="182"/>
                    <a:pt x="83" y="181"/>
                    <a:pt x="83" y="179"/>
                  </a:cubicBezTo>
                  <a:close/>
                  <a:moveTo>
                    <a:pt x="79" y="194"/>
                  </a:moveTo>
                  <a:cubicBezTo>
                    <a:pt x="79" y="194"/>
                    <a:pt x="79" y="194"/>
                    <a:pt x="79" y="194"/>
                  </a:cubicBezTo>
                  <a:cubicBezTo>
                    <a:pt x="80" y="192"/>
                    <a:pt x="79" y="190"/>
                    <a:pt x="76" y="190"/>
                  </a:cubicBezTo>
                  <a:cubicBezTo>
                    <a:pt x="74" y="189"/>
                    <a:pt x="72" y="190"/>
                    <a:pt x="72" y="193"/>
                  </a:cubicBezTo>
                  <a:cubicBezTo>
                    <a:pt x="71" y="195"/>
                    <a:pt x="72" y="197"/>
                    <a:pt x="75" y="197"/>
                  </a:cubicBezTo>
                  <a:cubicBezTo>
                    <a:pt x="77" y="198"/>
                    <a:pt x="79" y="197"/>
                    <a:pt x="79" y="194"/>
                  </a:cubicBezTo>
                  <a:close/>
                  <a:moveTo>
                    <a:pt x="76" y="210"/>
                  </a:moveTo>
                  <a:cubicBezTo>
                    <a:pt x="76" y="210"/>
                    <a:pt x="76" y="210"/>
                    <a:pt x="76" y="210"/>
                  </a:cubicBezTo>
                  <a:cubicBezTo>
                    <a:pt x="76" y="208"/>
                    <a:pt x="75" y="206"/>
                    <a:pt x="73" y="205"/>
                  </a:cubicBezTo>
                  <a:cubicBezTo>
                    <a:pt x="71" y="205"/>
                    <a:pt x="68" y="206"/>
                    <a:pt x="68" y="208"/>
                  </a:cubicBezTo>
                  <a:cubicBezTo>
                    <a:pt x="67" y="211"/>
                    <a:pt x="69" y="213"/>
                    <a:pt x="71" y="213"/>
                  </a:cubicBezTo>
                  <a:cubicBezTo>
                    <a:pt x="73" y="214"/>
                    <a:pt x="75" y="212"/>
                    <a:pt x="76" y="210"/>
                  </a:cubicBezTo>
                  <a:close/>
                  <a:moveTo>
                    <a:pt x="72" y="226"/>
                  </a:moveTo>
                  <a:cubicBezTo>
                    <a:pt x="72" y="226"/>
                    <a:pt x="72" y="226"/>
                    <a:pt x="72" y="226"/>
                  </a:cubicBezTo>
                  <a:cubicBezTo>
                    <a:pt x="72" y="224"/>
                    <a:pt x="71" y="222"/>
                    <a:pt x="69" y="221"/>
                  </a:cubicBezTo>
                  <a:cubicBezTo>
                    <a:pt x="67" y="221"/>
                    <a:pt x="65" y="222"/>
                    <a:pt x="64" y="224"/>
                  </a:cubicBezTo>
                  <a:cubicBezTo>
                    <a:pt x="64" y="226"/>
                    <a:pt x="65" y="228"/>
                    <a:pt x="67" y="229"/>
                  </a:cubicBezTo>
                  <a:cubicBezTo>
                    <a:pt x="69" y="229"/>
                    <a:pt x="71" y="228"/>
                    <a:pt x="72" y="226"/>
                  </a:cubicBezTo>
                  <a:close/>
                  <a:moveTo>
                    <a:pt x="68" y="242"/>
                  </a:moveTo>
                  <a:cubicBezTo>
                    <a:pt x="68" y="242"/>
                    <a:pt x="68" y="242"/>
                    <a:pt x="68" y="242"/>
                  </a:cubicBezTo>
                  <a:cubicBezTo>
                    <a:pt x="69" y="240"/>
                    <a:pt x="67" y="237"/>
                    <a:pt x="65" y="237"/>
                  </a:cubicBezTo>
                  <a:cubicBezTo>
                    <a:pt x="63" y="236"/>
                    <a:pt x="61" y="238"/>
                    <a:pt x="60" y="240"/>
                  </a:cubicBezTo>
                  <a:cubicBezTo>
                    <a:pt x="60" y="242"/>
                    <a:pt x="61" y="244"/>
                    <a:pt x="63" y="245"/>
                  </a:cubicBezTo>
                  <a:cubicBezTo>
                    <a:pt x="66" y="245"/>
                    <a:pt x="68" y="244"/>
                    <a:pt x="68" y="242"/>
                  </a:cubicBezTo>
                  <a:close/>
                  <a:moveTo>
                    <a:pt x="64" y="257"/>
                  </a:moveTo>
                  <a:cubicBezTo>
                    <a:pt x="64" y="257"/>
                    <a:pt x="64" y="257"/>
                    <a:pt x="64" y="257"/>
                  </a:cubicBezTo>
                  <a:cubicBezTo>
                    <a:pt x="65" y="255"/>
                    <a:pt x="64" y="253"/>
                    <a:pt x="62" y="253"/>
                  </a:cubicBezTo>
                  <a:cubicBezTo>
                    <a:pt x="59" y="252"/>
                    <a:pt x="57" y="253"/>
                    <a:pt x="57" y="256"/>
                  </a:cubicBezTo>
                  <a:cubicBezTo>
                    <a:pt x="56" y="258"/>
                    <a:pt x="58" y="260"/>
                    <a:pt x="60" y="260"/>
                  </a:cubicBezTo>
                  <a:cubicBezTo>
                    <a:pt x="62" y="261"/>
                    <a:pt x="64" y="260"/>
                    <a:pt x="64" y="257"/>
                  </a:cubicBezTo>
                  <a:close/>
                  <a:moveTo>
                    <a:pt x="61" y="273"/>
                  </a:moveTo>
                  <a:cubicBezTo>
                    <a:pt x="61" y="273"/>
                    <a:pt x="61" y="273"/>
                    <a:pt x="61" y="273"/>
                  </a:cubicBezTo>
                  <a:cubicBezTo>
                    <a:pt x="61" y="271"/>
                    <a:pt x="60" y="269"/>
                    <a:pt x="58" y="268"/>
                  </a:cubicBezTo>
                  <a:cubicBezTo>
                    <a:pt x="56" y="268"/>
                    <a:pt x="53" y="269"/>
                    <a:pt x="53" y="271"/>
                  </a:cubicBezTo>
                  <a:cubicBezTo>
                    <a:pt x="52" y="274"/>
                    <a:pt x="54" y="276"/>
                    <a:pt x="56" y="276"/>
                  </a:cubicBezTo>
                  <a:cubicBezTo>
                    <a:pt x="58" y="277"/>
                    <a:pt x="60" y="275"/>
                    <a:pt x="61" y="273"/>
                  </a:cubicBezTo>
                  <a:close/>
                  <a:moveTo>
                    <a:pt x="57" y="289"/>
                  </a:moveTo>
                  <a:cubicBezTo>
                    <a:pt x="57" y="289"/>
                    <a:pt x="57" y="289"/>
                    <a:pt x="57" y="289"/>
                  </a:cubicBezTo>
                  <a:cubicBezTo>
                    <a:pt x="58" y="287"/>
                    <a:pt x="56" y="285"/>
                    <a:pt x="54" y="284"/>
                  </a:cubicBezTo>
                  <a:cubicBezTo>
                    <a:pt x="52" y="284"/>
                    <a:pt x="50" y="285"/>
                    <a:pt x="49" y="287"/>
                  </a:cubicBezTo>
                  <a:cubicBezTo>
                    <a:pt x="49" y="289"/>
                    <a:pt x="50" y="291"/>
                    <a:pt x="52" y="292"/>
                  </a:cubicBezTo>
                  <a:cubicBezTo>
                    <a:pt x="54" y="292"/>
                    <a:pt x="57" y="291"/>
                    <a:pt x="57" y="289"/>
                  </a:cubicBezTo>
                  <a:close/>
                  <a:moveTo>
                    <a:pt x="53" y="305"/>
                  </a:moveTo>
                  <a:cubicBezTo>
                    <a:pt x="53" y="305"/>
                    <a:pt x="53" y="305"/>
                    <a:pt x="53" y="305"/>
                  </a:cubicBezTo>
                  <a:cubicBezTo>
                    <a:pt x="54" y="303"/>
                    <a:pt x="53" y="300"/>
                    <a:pt x="50" y="300"/>
                  </a:cubicBezTo>
                  <a:cubicBezTo>
                    <a:pt x="48" y="299"/>
                    <a:pt x="46" y="301"/>
                    <a:pt x="46" y="303"/>
                  </a:cubicBezTo>
                  <a:cubicBezTo>
                    <a:pt x="45" y="305"/>
                    <a:pt x="46" y="307"/>
                    <a:pt x="49" y="308"/>
                  </a:cubicBezTo>
                  <a:cubicBezTo>
                    <a:pt x="51" y="308"/>
                    <a:pt x="53" y="307"/>
                    <a:pt x="53" y="305"/>
                  </a:cubicBezTo>
                  <a:close/>
                  <a:moveTo>
                    <a:pt x="50" y="320"/>
                  </a:moveTo>
                  <a:cubicBezTo>
                    <a:pt x="50" y="320"/>
                    <a:pt x="50" y="320"/>
                    <a:pt x="50" y="320"/>
                  </a:cubicBezTo>
                  <a:cubicBezTo>
                    <a:pt x="50" y="318"/>
                    <a:pt x="49" y="316"/>
                    <a:pt x="47" y="316"/>
                  </a:cubicBezTo>
                  <a:cubicBezTo>
                    <a:pt x="44" y="315"/>
                    <a:pt x="42" y="316"/>
                    <a:pt x="42" y="319"/>
                  </a:cubicBezTo>
                  <a:cubicBezTo>
                    <a:pt x="41" y="321"/>
                    <a:pt x="43" y="323"/>
                    <a:pt x="45" y="323"/>
                  </a:cubicBezTo>
                  <a:cubicBezTo>
                    <a:pt x="47" y="324"/>
                    <a:pt x="49" y="323"/>
                    <a:pt x="50" y="320"/>
                  </a:cubicBezTo>
                  <a:close/>
                  <a:moveTo>
                    <a:pt x="46" y="336"/>
                  </a:moveTo>
                  <a:cubicBezTo>
                    <a:pt x="46" y="336"/>
                    <a:pt x="46" y="336"/>
                    <a:pt x="46" y="336"/>
                  </a:cubicBezTo>
                  <a:cubicBezTo>
                    <a:pt x="46" y="334"/>
                    <a:pt x="45" y="332"/>
                    <a:pt x="43" y="331"/>
                  </a:cubicBezTo>
                  <a:cubicBezTo>
                    <a:pt x="41" y="331"/>
                    <a:pt x="39" y="332"/>
                    <a:pt x="38" y="334"/>
                  </a:cubicBezTo>
                  <a:cubicBezTo>
                    <a:pt x="38" y="336"/>
                    <a:pt x="39" y="339"/>
                    <a:pt x="41" y="339"/>
                  </a:cubicBezTo>
                  <a:cubicBezTo>
                    <a:pt x="43" y="340"/>
                    <a:pt x="45" y="338"/>
                    <a:pt x="46" y="336"/>
                  </a:cubicBezTo>
                  <a:close/>
                  <a:moveTo>
                    <a:pt x="42" y="352"/>
                  </a:moveTo>
                  <a:cubicBezTo>
                    <a:pt x="42" y="352"/>
                    <a:pt x="42" y="352"/>
                    <a:pt x="42" y="352"/>
                  </a:cubicBezTo>
                  <a:cubicBezTo>
                    <a:pt x="43" y="350"/>
                    <a:pt x="41" y="348"/>
                    <a:pt x="39" y="347"/>
                  </a:cubicBezTo>
                  <a:cubicBezTo>
                    <a:pt x="37" y="347"/>
                    <a:pt x="35" y="348"/>
                    <a:pt x="34" y="350"/>
                  </a:cubicBezTo>
                  <a:cubicBezTo>
                    <a:pt x="34" y="352"/>
                    <a:pt x="35" y="354"/>
                    <a:pt x="37" y="355"/>
                  </a:cubicBezTo>
                  <a:cubicBezTo>
                    <a:pt x="40" y="355"/>
                    <a:pt x="42" y="354"/>
                    <a:pt x="42" y="352"/>
                  </a:cubicBezTo>
                  <a:close/>
                  <a:moveTo>
                    <a:pt x="38" y="368"/>
                  </a:moveTo>
                  <a:cubicBezTo>
                    <a:pt x="38" y="368"/>
                    <a:pt x="38" y="368"/>
                    <a:pt x="38" y="368"/>
                  </a:cubicBezTo>
                  <a:cubicBezTo>
                    <a:pt x="39" y="366"/>
                    <a:pt x="38" y="363"/>
                    <a:pt x="35" y="363"/>
                  </a:cubicBezTo>
                  <a:cubicBezTo>
                    <a:pt x="33" y="362"/>
                    <a:pt x="31" y="364"/>
                    <a:pt x="31" y="366"/>
                  </a:cubicBezTo>
                  <a:cubicBezTo>
                    <a:pt x="30" y="368"/>
                    <a:pt x="31" y="370"/>
                    <a:pt x="34" y="371"/>
                  </a:cubicBezTo>
                  <a:cubicBezTo>
                    <a:pt x="36" y="371"/>
                    <a:pt x="38" y="370"/>
                    <a:pt x="38" y="368"/>
                  </a:cubicBezTo>
                  <a:close/>
                  <a:moveTo>
                    <a:pt x="35" y="383"/>
                  </a:moveTo>
                  <a:cubicBezTo>
                    <a:pt x="35" y="383"/>
                    <a:pt x="35" y="383"/>
                    <a:pt x="35" y="383"/>
                  </a:cubicBezTo>
                  <a:cubicBezTo>
                    <a:pt x="35" y="381"/>
                    <a:pt x="34" y="379"/>
                    <a:pt x="32" y="379"/>
                  </a:cubicBezTo>
                  <a:cubicBezTo>
                    <a:pt x="30" y="378"/>
                    <a:pt x="27" y="379"/>
                    <a:pt x="27" y="382"/>
                  </a:cubicBezTo>
                  <a:cubicBezTo>
                    <a:pt x="26" y="384"/>
                    <a:pt x="28" y="386"/>
                    <a:pt x="30" y="386"/>
                  </a:cubicBezTo>
                  <a:cubicBezTo>
                    <a:pt x="32" y="387"/>
                    <a:pt x="34" y="386"/>
                    <a:pt x="35" y="383"/>
                  </a:cubicBezTo>
                  <a:close/>
                  <a:moveTo>
                    <a:pt x="31" y="399"/>
                  </a:moveTo>
                  <a:cubicBezTo>
                    <a:pt x="31" y="399"/>
                    <a:pt x="31" y="399"/>
                    <a:pt x="31" y="399"/>
                  </a:cubicBezTo>
                  <a:cubicBezTo>
                    <a:pt x="32" y="397"/>
                    <a:pt x="30" y="395"/>
                    <a:pt x="28" y="394"/>
                  </a:cubicBezTo>
                  <a:cubicBezTo>
                    <a:pt x="26" y="394"/>
                    <a:pt x="24" y="395"/>
                    <a:pt x="23" y="397"/>
                  </a:cubicBezTo>
                  <a:cubicBezTo>
                    <a:pt x="23" y="399"/>
                    <a:pt x="24" y="402"/>
                    <a:pt x="26" y="402"/>
                  </a:cubicBezTo>
                  <a:cubicBezTo>
                    <a:pt x="28" y="403"/>
                    <a:pt x="31" y="401"/>
                    <a:pt x="31" y="399"/>
                  </a:cubicBezTo>
                  <a:close/>
                  <a:moveTo>
                    <a:pt x="27" y="415"/>
                  </a:moveTo>
                  <a:cubicBezTo>
                    <a:pt x="27" y="415"/>
                    <a:pt x="27" y="415"/>
                    <a:pt x="27" y="415"/>
                  </a:cubicBezTo>
                  <a:cubicBezTo>
                    <a:pt x="28" y="413"/>
                    <a:pt x="26" y="411"/>
                    <a:pt x="24" y="410"/>
                  </a:cubicBezTo>
                  <a:cubicBezTo>
                    <a:pt x="22" y="410"/>
                    <a:pt x="20" y="411"/>
                    <a:pt x="20" y="413"/>
                  </a:cubicBezTo>
                  <a:cubicBezTo>
                    <a:pt x="19" y="415"/>
                    <a:pt x="20" y="417"/>
                    <a:pt x="22" y="418"/>
                  </a:cubicBezTo>
                  <a:cubicBezTo>
                    <a:pt x="25" y="418"/>
                    <a:pt x="27" y="417"/>
                    <a:pt x="27" y="415"/>
                  </a:cubicBezTo>
                  <a:close/>
                  <a:moveTo>
                    <a:pt x="24" y="431"/>
                  </a:moveTo>
                  <a:cubicBezTo>
                    <a:pt x="24" y="431"/>
                    <a:pt x="24" y="431"/>
                    <a:pt x="24" y="431"/>
                  </a:cubicBezTo>
                  <a:cubicBezTo>
                    <a:pt x="24" y="429"/>
                    <a:pt x="23" y="426"/>
                    <a:pt x="21" y="426"/>
                  </a:cubicBezTo>
                  <a:cubicBezTo>
                    <a:pt x="18" y="425"/>
                    <a:pt x="16" y="427"/>
                    <a:pt x="16" y="429"/>
                  </a:cubicBezTo>
                  <a:cubicBezTo>
                    <a:pt x="15" y="431"/>
                    <a:pt x="17" y="433"/>
                    <a:pt x="19" y="434"/>
                  </a:cubicBezTo>
                  <a:cubicBezTo>
                    <a:pt x="21" y="434"/>
                    <a:pt x="23" y="433"/>
                    <a:pt x="24" y="431"/>
                  </a:cubicBezTo>
                  <a:close/>
                  <a:moveTo>
                    <a:pt x="20" y="446"/>
                  </a:moveTo>
                  <a:cubicBezTo>
                    <a:pt x="20" y="446"/>
                    <a:pt x="20" y="446"/>
                    <a:pt x="20" y="446"/>
                  </a:cubicBezTo>
                  <a:cubicBezTo>
                    <a:pt x="20" y="444"/>
                    <a:pt x="19" y="442"/>
                    <a:pt x="17" y="442"/>
                  </a:cubicBezTo>
                  <a:cubicBezTo>
                    <a:pt x="15" y="441"/>
                    <a:pt x="13" y="442"/>
                    <a:pt x="12" y="445"/>
                  </a:cubicBezTo>
                  <a:cubicBezTo>
                    <a:pt x="12" y="447"/>
                    <a:pt x="13" y="449"/>
                    <a:pt x="15" y="449"/>
                  </a:cubicBezTo>
                  <a:cubicBezTo>
                    <a:pt x="17" y="450"/>
                    <a:pt x="19" y="449"/>
                    <a:pt x="20" y="446"/>
                  </a:cubicBezTo>
                  <a:close/>
                  <a:moveTo>
                    <a:pt x="16" y="462"/>
                  </a:moveTo>
                  <a:cubicBezTo>
                    <a:pt x="16" y="462"/>
                    <a:pt x="16" y="462"/>
                    <a:pt x="16" y="462"/>
                  </a:cubicBezTo>
                  <a:cubicBezTo>
                    <a:pt x="17" y="460"/>
                    <a:pt x="15" y="458"/>
                    <a:pt x="13" y="457"/>
                  </a:cubicBezTo>
                  <a:cubicBezTo>
                    <a:pt x="11" y="457"/>
                    <a:pt x="9" y="458"/>
                    <a:pt x="8" y="460"/>
                  </a:cubicBezTo>
                  <a:cubicBezTo>
                    <a:pt x="8" y="462"/>
                    <a:pt x="9" y="465"/>
                    <a:pt x="11" y="465"/>
                  </a:cubicBezTo>
                  <a:cubicBezTo>
                    <a:pt x="13" y="466"/>
                    <a:pt x="16" y="464"/>
                    <a:pt x="16" y="462"/>
                  </a:cubicBezTo>
                  <a:close/>
                  <a:moveTo>
                    <a:pt x="12" y="478"/>
                  </a:moveTo>
                  <a:cubicBezTo>
                    <a:pt x="12" y="478"/>
                    <a:pt x="12" y="478"/>
                    <a:pt x="12" y="478"/>
                  </a:cubicBezTo>
                  <a:cubicBezTo>
                    <a:pt x="13" y="476"/>
                    <a:pt x="12" y="474"/>
                    <a:pt x="9" y="473"/>
                  </a:cubicBezTo>
                  <a:cubicBezTo>
                    <a:pt x="7" y="473"/>
                    <a:pt x="5" y="474"/>
                    <a:pt x="5" y="476"/>
                  </a:cubicBezTo>
                  <a:cubicBezTo>
                    <a:pt x="4" y="478"/>
                    <a:pt x="5" y="480"/>
                    <a:pt x="8" y="481"/>
                  </a:cubicBezTo>
                  <a:cubicBezTo>
                    <a:pt x="10" y="481"/>
                    <a:pt x="12" y="480"/>
                    <a:pt x="12" y="478"/>
                  </a:cubicBezTo>
                  <a:close/>
                  <a:moveTo>
                    <a:pt x="9" y="494"/>
                  </a:moveTo>
                  <a:cubicBezTo>
                    <a:pt x="9" y="494"/>
                    <a:pt x="9" y="494"/>
                    <a:pt x="9" y="494"/>
                  </a:cubicBezTo>
                  <a:cubicBezTo>
                    <a:pt x="9" y="492"/>
                    <a:pt x="8" y="489"/>
                    <a:pt x="6" y="489"/>
                  </a:cubicBezTo>
                  <a:cubicBezTo>
                    <a:pt x="4" y="488"/>
                    <a:pt x="1" y="490"/>
                    <a:pt x="1" y="492"/>
                  </a:cubicBezTo>
                  <a:cubicBezTo>
                    <a:pt x="0" y="494"/>
                    <a:pt x="2" y="496"/>
                    <a:pt x="4" y="497"/>
                  </a:cubicBezTo>
                  <a:cubicBezTo>
                    <a:pt x="6" y="497"/>
                    <a:pt x="8" y="496"/>
                    <a:pt x="9" y="494"/>
                  </a:cubicBez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53" name="Freeform 208">
              <a:extLst>
                <a:ext uri="{FF2B5EF4-FFF2-40B4-BE49-F238E27FC236}">
                  <a16:creationId xmlns:a16="http://schemas.microsoft.com/office/drawing/2014/main" id="{468576D8-0971-4F65-BD68-246400076190}"/>
                </a:ext>
              </a:extLst>
            </p:cNvPr>
            <p:cNvSpPr>
              <a:spLocks/>
            </p:cNvSpPr>
            <p:nvPr/>
          </p:nvSpPr>
          <p:spPr bwMode="auto">
            <a:xfrm>
              <a:off x="4922660" y="4366936"/>
              <a:ext cx="24133" cy="24133"/>
            </a:xfrm>
            <a:custGeom>
              <a:avLst/>
              <a:gdLst>
                <a:gd name="T0" fmla="*/ 4 w 8"/>
                <a:gd name="T1" fmla="*/ 8 h 8"/>
                <a:gd name="T2" fmla="*/ 7 w 8"/>
                <a:gd name="T3" fmla="*/ 7 h 8"/>
                <a:gd name="T4" fmla="*/ 8 w 8"/>
                <a:gd name="T5" fmla="*/ 4 h 8"/>
                <a:gd name="T6" fmla="*/ 7 w 8"/>
                <a:gd name="T7" fmla="*/ 2 h 8"/>
                <a:gd name="T8" fmla="*/ 4 w 8"/>
                <a:gd name="T9" fmla="*/ 0 h 8"/>
                <a:gd name="T10" fmla="*/ 1 w 8"/>
                <a:gd name="T11" fmla="*/ 2 h 8"/>
                <a:gd name="T12" fmla="*/ 0 w 8"/>
                <a:gd name="T13" fmla="*/ 4 h 8"/>
                <a:gd name="T14" fmla="*/ 1 w 8"/>
                <a:gd name="T15" fmla="*/ 7 h 8"/>
                <a:gd name="T16" fmla="*/ 4 w 8"/>
                <a:gd name="T17"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8">
                  <a:moveTo>
                    <a:pt x="4" y="8"/>
                  </a:moveTo>
                  <a:cubicBezTo>
                    <a:pt x="5" y="8"/>
                    <a:pt x="6" y="8"/>
                    <a:pt x="7" y="7"/>
                  </a:cubicBezTo>
                  <a:cubicBezTo>
                    <a:pt x="8" y="7"/>
                    <a:pt x="8" y="6"/>
                    <a:pt x="8" y="4"/>
                  </a:cubicBezTo>
                  <a:cubicBezTo>
                    <a:pt x="8" y="3"/>
                    <a:pt x="8" y="2"/>
                    <a:pt x="7" y="2"/>
                  </a:cubicBezTo>
                  <a:cubicBezTo>
                    <a:pt x="6" y="1"/>
                    <a:pt x="5" y="0"/>
                    <a:pt x="4" y="0"/>
                  </a:cubicBezTo>
                  <a:cubicBezTo>
                    <a:pt x="3" y="0"/>
                    <a:pt x="2" y="1"/>
                    <a:pt x="1" y="2"/>
                  </a:cubicBezTo>
                  <a:cubicBezTo>
                    <a:pt x="1" y="2"/>
                    <a:pt x="0" y="3"/>
                    <a:pt x="0" y="4"/>
                  </a:cubicBezTo>
                  <a:cubicBezTo>
                    <a:pt x="0" y="6"/>
                    <a:pt x="1" y="7"/>
                    <a:pt x="1" y="7"/>
                  </a:cubicBezTo>
                  <a:cubicBezTo>
                    <a:pt x="2" y="8"/>
                    <a:pt x="3" y="8"/>
                    <a:pt x="4" y="8"/>
                  </a:cubicBezTo>
                </a:path>
              </a:pathLst>
            </a:custGeom>
            <a:solidFill>
              <a:schemeClr val="bg1">
                <a:lumMod val="7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54" name="Freeform 209">
              <a:extLst>
                <a:ext uri="{FF2B5EF4-FFF2-40B4-BE49-F238E27FC236}">
                  <a16:creationId xmlns:a16="http://schemas.microsoft.com/office/drawing/2014/main" id="{0B52777C-8F15-44E2-AAE1-8AD37C8FB9CD}"/>
                </a:ext>
              </a:extLst>
            </p:cNvPr>
            <p:cNvSpPr>
              <a:spLocks noEditPoints="1"/>
            </p:cNvSpPr>
            <p:nvPr/>
          </p:nvSpPr>
          <p:spPr bwMode="auto">
            <a:xfrm>
              <a:off x="4968386" y="3889366"/>
              <a:ext cx="1108825" cy="486461"/>
            </a:xfrm>
            <a:custGeom>
              <a:avLst/>
              <a:gdLst>
                <a:gd name="T0" fmla="*/ 368 w 369"/>
                <a:gd name="T1" fmla="*/ 3 h 162"/>
                <a:gd name="T2" fmla="*/ 360 w 369"/>
                <a:gd name="T3" fmla="*/ 6 h 162"/>
                <a:gd name="T4" fmla="*/ 351 w 369"/>
                <a:gd name="T5" fmla="*/ 14 h 162"/>
                <a:gd name="T6" fmla="*/ 348 w 369"/>
                <a:gd name="T7" fmla="*/ 7 h 162"/>
                <a:gd name="T8" fmla="*/ 351 w 369"/>
                <a:gd name="T9" fmla="*/ 14 h 162"/>
                <a:gd name="T10" fmla="*/ 338 w 369"/>
                <a:gd name="T11" fmla="*/ 15 h 162"/>
                <a:gd name="T12" fmla="*/ 330 w 369"/>
                <a:gd name="T13" fmla="*/ 19 h 162"/>
                <a:gd name="T14" fmla="*/ 321 w 369"/>
                <a:gd name="T15" fmla="*/ 27 h 162"/>
                <a:gd name="T16" fmla="*/ 318 w 369"/>
                <a:gd name="T17" fmla="*/ 20 h 162"/>
                <a:gd name="T18" fmla="*/ 321 w 369"/>
                <a:gd name="T19" fmla="*/ 27 h 162"/>
                <a:gd name="T20" fmla="*/ 308 w 369"/>
                <a:gd name="T21" fmla="*/ 28 h 162"/>
                <a:gd name="T22" fmla="*/ 300 w 369"/>
                <a:gd name="T23" fmla="*/ 31 h 162"/>
                <a:gd name="T24" fmla="*/ 291 w 369"/>
                <a:gd name="T25" fmla="*/ 40 h 162"/>
                <a:gd name="T26" fmla="*/ 288 w 369"/>
                <a:gd name="T27" fmla="*/ 32 h 162"/>
                <a:gd name="T28" fmla="*/ 291 w 369"/>
                <a:gd name="T29" fmla="*/ 40 h 162"/>
                <a:gd name="T30" fmla="*/ 278 w 369"/>
                <a:gd name="T31" fmla="*/ 41 h 162"/>
                <a:gd name="T32" fmla="*/ 270 w 369"/>
                <a:gd name="T33" fmla="*/ 44 h 162"/>
                <a:gd name="T34" fmla="*/ 261 w 369"/>
                <a:gd name="T35" fmla="*/ 53 h 162"/>
                <a:gd name="T36" fmla="*/ 258 w 369"/>
                <a:gd name="T37" fmla="*/ 45 h 162"/>
                <a:gd name="T38" fmla="*/ 261 w 369"/>
                <a:gd name="T39" fmla="*/ 53 h 162"/>
                <a:gd name="T40" fmla="*/ 248 w 369"/>
                <a:gd name="T41" fmla="*/ 54 h 162"/>
                <a:gd name="T42" fmla="*/ 240 w 369"/>
                <a:gd name="T43" fmla="*/ 57 h 162"/>
                <a:gd name="T44" fmla="*/ 231 w 369"/>
                <a:gd name="T45" fmla="*/ 65 h 162"/>
                <a:gd name="T46" fmla="*/ 228 w 369"/>
                <a:gd name="T47" fmla="*/ 58 h 162"/>
                <a:gd name="T48" fmla="*/ 231 w 369"/>
                <a:gd name="T49" fmla="*/ 65 h 162"/>
                <a:gd name="T50" fmla="*/ 218 w 369"/>
                <a:gd name="T51" fmla="*/ 66 h 162"/>
                <a:gd name="T52" fmla="*/ 210 w 369"/>
                <a:gd name="T53" fmla="*/ 70 h 162"/>
                <a:gd name="T54" fmla="*/ 201 w 369"/>
                <a:gd name="T55" fmla="*/ 78 h 162"/>
                <a:gd name="T56" fmla="*/ 198 w 369"/>
                <a:gd name="T57" fmla="*/ 71 h 162"/>
                <a:gd name="T58" fmla="*/ 201 w 369"/>
                <a:gd name="T59" fmla="*/ 78 h 162"/>
                <a:gd name="T60" fmla="*/ 188 w 369"/>
                <a:gd name="T61" fmla="*/ 79 h 162"/>
                <a:gd name="T62" fmla="*/ 180 w 369"/>
                <a:gd name="T63" fmla="*/ 82 h 162"/>
                <a:gd name="T64" fmla="*/ 171 w 369"/>
                <a:gd name="T65" fmla="*/ 91 h 162"/>
                <a:gd name="T66" fmla="*/ 168 w 369"/>
                <a:gd name="T67" fmla="*/ 83 h 162"/>
                <a:gd name="T68" fmla="*/ 171 w 369"/>
                <a:gd name="T69" fmla="*/ 91 h 162"/>
                <a:gd name="T70" fmla="*/ 158 w 369"/>
                <a:gd name="T71" fmla="*/ 92 h 162"/>
                <a:gd name="T72" fmla="*/ 150 w 369"/>
                <a:gd name="T73" fmla="*/ 95 h 162"/>
                <a:gd name="T74" fmla="*/ 141 w 369"/>
                <a:gd name="T75" fmla="*/ 103 h 162"/>
                <a:gd name="T76" fmla="*/ 138 w 369"/>
                <a:gd name="T77" fmla="*/ 96 h 162"/>
                <a:gd name="T78" fmla="*/ 141 w 369"/>
                <a:gd name="T79" fmla="*/ 103 h 162"/>
                <a:gd name="T80" fmla="*/ 128 w 369"/>
                <a:gd name="T81" fmla="*/ 105 h 162"/>
                <a:gd name="T82" fmla="*/ 120 w 369"/>
                <a:gd name="T83" fmla="*/ 108 h 162"/>
                <a:gd name="T84" fmla="*/ 111 w 369"/>
                <a:gd name="T85" fmla="*/ 116 h 162"/>
                <a:gd name="T86" fmla="*/ 108 w 369"/>
                <a:gd name="T87" fmla="*/ 109 h 162"/>
                <a:gd name="T88" fmla="*/ 111 w 369"/>
                <a:gd name="T89" fmla="*/ 116 h 162"/>
                <a:gd name="T90" fmla="*/ 98 w 369"/>
                <a:gd name="T91" fmla="*/ 117 h 162"/>
                <a:gd name="T92" fmla="*/ 90 w 369"/>
                <a:gd name="T93" fmla="*/ 120 h 162"/>
                <a:gd name="T94" fmla="*/ 81 w 369"/>
                <a:gd name="T95" fmla="*/ 129 h 162"/>
                <a:gd name="T96" fmla="*/ 78 w 369"/>
                <a:gd name="T97" fmla="*/ 122 h 162"/>
                <a:gd name="T98" fmla="*/ 81 w 369"/>
                <a:gd name="T99" fmla="*/ 129 h 162"/>
                <a:gd name="T100" fmla="*/ 68 w 369"/>
                <a:gd name="T101" fmla="*/ 130 h 162"/>
                <a:gd name="T102" fmla="*/ 60 w 369"/>
                <a:gd name="T103" fmla="*/ 133 h 162"/>
                <a:gd name="T104" fmla="*/ 51 w 369"/>
                <a:gd name="T105" fmla="*/ 142 h 162"/>
                <a:gd name="T106" fmla="*/ 48 w 369"/>
                <a:gd name="T107" fmla="*/ 134 h 162"/>
                <a:gd name="T108" fmla="*/ 51 w 369"/>
                <a:gd name="T109" fmla="*/ 142 h 162"/>
                <a:gd name="T110" fmla="*/ 38 w 369"/>
                <a:gd name="T111" fmla="*/ 143 h 162"/>
                <a:gd name="T112" fmla="*/ 30 w 369"/>
                <a:gd name="T113" fmla="*/ 146 h 162"/>
                <a:gd name="T114" fmla="*/ 21 w 369"/>
                <a:gd name="T115" fmla="*/ 154 h 162"/>
                <a:gd name="T116" fmla="*/ 18 w 369"/>
                <a:gd name="T117" fmla="*/ 147 h 162"/>
                <a:gd name="T118" fmla="*/ 21 w 369"/>
                <a:gd name="T119" fmla="*/ 154 h 162"/>
                <a:gd name="T120" fmla="*/ 8 w 369"/>
                <a:gd name="T121" fmla="*/ 156 h 162"/>
                <a:gd name="T122" fmla="*/ 0 w 369"/>
                <a:gd name="T123" fmla="*/ 159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69" h="162">
                  <a:moveTo>
                    <a:pt x="366" y="8"/>
                  </a:moveTo>
                  <a:cubicBezTo>
                    <a:pt x="368" y="7"/>
                    <a:pt x="369" y="5"/>
                    <a:pt x="368" y="3"/>
                  </a:cubicBezTo>
                  <a:cubicBezTo>
                    <a:pt x="367" y="1"/>
                    <a:pt x="365" y="0"/>
                    <a:pt x="363" y="1"/>
                  </a:cubicBezTo>
                  <a:cubicBezTo>
                    <a:pt x="360" y="1"/>
                    <a:pt x="360" y="4"/>
                    <a:pt x="360" y="6"/>
                  </a:cubicBezTo>
                  <a:cubicBezTo>
                    <a:pt x="361" y="8"/>
                    <a:pt x="364" y="9"/>
                    <a:pt x="366" y="8"/>
                  </a:cubicBezTo>
                  <a:moveTo>
                    <a:pt x="351" y="14"/>
                  </a:moveTo>
                  <a:cubicBezTo>
                    <a:pt x="353" y="13"/>
                    <a:pt x="354" y="11"/>
                    <a:pt x="353" y="9"/>
                  </a:cubicBezTo>
                  <a:cubicBezTo>
                    <a:pt x="352" y="7"/>
                    <a:pt x="350" y="6"/>
                    <a:pt x="348" y="7"/>
                  </a:cubicBezTo>
                  <a:cubicBezTo>
                    <a:pt x="345" y="8"/>
                    <a:pt x="345" y="10"/>
                    <a:pt x="345" y="12"/>
                  </a:cubicBezTo>
                  <a:cubicBezTo>
                    <a:pt x="346" y="14"/>
                    <a:pt x="349" y="15"/>
                    <a:pt x="351" y="14"/>
                  </a:cubicBezTo>
                  <a:moveTo>
                    <a:pt x="336" y="21"/>
                  </a:moveTo>
                  <a:cubicBezTo>
                    <a:pt x="338" y="20"/>
                    <a:pt x="339" y="17"/>
                    <a:pt x="338" y="15"/>
                  </a:cubicBezTo>
                  <a:cubicBezTo>
                    <a:pt x="337" y="13"/>
                    <a:pt x="335" y="12"/>
                    <a:pt x="333" y="13"/>
                  </a:cubicBezTo>
                  <a:cubicBezTo>
                    <a:pt x="330" y="14"/>
                    <a:pt x="330" y="17"/>
                    <a:pt x="330" y="19"/>
                  </a:cubicBezTo>
                  <a:cubicBezTo>
                    <a:pt x="331" y="21"/>
                    <a:pt x="334" y="22"/>
                    <a:pt x="336" y="21"/>
                  </a:cubicBezTo>
                  <a:moveTo>
                    <a:pt x="321" y="27"/>
                  </a:moveTo>
                  <a:cubicBezTo>
                    <a:pt x="323" y="26"/>
                    <a:pt x="324" y="24"/>
                    <a:pt x="323" y="22"/>
                  </a:cubicBezTo>
                  <a:cubicBezTo>
                    <a:pt x="322" y="20"/>
                    <a:pt x="320" y="19"/>
                    <a:pt x="318" y="20"/>
                  </a:cubicBezTo>
                  <a:cubicBezTo>
                    <a:pt x="315" y="21"/>
                    <a:pt x="315" y="23"/>
                    <a:pt x="315" y="25"/>
                  </a:cubicBezTo>
                  <a:cubicBezTo>
                    <a:pt x="316" y="27"/>
                    <a:pt x="319" y="28"/>
                    <a:pt x="321" y="27"/>
                  </a:cubicBezTo>
                  <a:moveTo>
                    <a:pt x="306" y="33"/>
                  </a:moveTo>
                  <a:cubicBezTo>
                    <a:pt x="308" y="33"/>
                    <a:pt x="309" y="30"/>
                    <a:pt x="308" y="28"/>
                  </a:cubicBezTo>
                  <a:cubicBezTo>
                    <a:pt x="307" y="26"/>
                    <a:pt x="305" y="25"/>
                    <a:pt x="303" y="26"/>
                  </a:cubicBezTo>
                  <a:cubicBezTo>
                    <a:pt x="300" y="27"/>
                    <a:pt x="300" y="29"/>
                    <a:pt x="300" y="31"/>
                  </a:cubicBezTo>
                  <a:cubicBezTo>
                    <a:pt x="301" y="33"/>
                    <a:pt x="304" y="34"/>
                    <a:pt x="306" y="33"/>
                  </a:cubicBezTo>
                  <a:moveTo>
                    <a:pt x="291" y="40"/>
                  </a:moveTo>
                  <a:cubicBezTo>
                    <a:pt x="293" y="39"/>
                    <a:pt x="294" y="37"/>
                    <a:pt x="293" y="35"/>
                  </a:cubicBezTo>
                  <a:cubicBezTo>
                    <a:pt x="292" y="32"/>
                    <a:pt x="290" y="32"/>
                    <a:pt x="288" y="32"/>
                  </a:cubicBezTo>
                  <a:cubicBezTo>
                    <a:pt x="285" y="33"/>
                    <a:pt x="285" y="36"/>
                    <a:pt x="285" y="38"/>
                  </a:cubicBezTo>
                  <a:cubicBezTo>
                    <a:pt x="286" y="40"/>
                    <a:pt x="289" y="41"/>
                    <a:pt x="291" y="40"/>
                  </a:cubicBezTo>
                  <a:moveTo>
                    <a:pt x="276" y="46"/>
                  </a:moveTo>
                  <a:cubicBezTo>
                    <a:pt x="278" y="45"/>
                    <a:pt x="279" y="43"/>
                    <a:pt x="278" y="41"/>
                  </a:cubicBezTo>
                  <a:cubicBezTo>
                    <a:pt x="277" y="39"/>
                    <a:pt x="275" y="38"/>
                    <a:pt x="273" y="39"/>
                  </a:cubicBezTo>
                  <a:cubicBezTo>
                    <a:pt x="270" y="40"/>
                    <a:pt x="270" y="42"/>
                    <a:pt x="270" y="44"/>
                  </a:cubicBezTo>
                  <a:cubicBezTo>
                    <a:pt x="271" y="46"/>
                    <a:pt x="274" y="47"/>
                    <a:pt x="276" y="46"/>
                  </a:cubicBezTo>
                  <a:moveTo>
                    <a:pt x="261" y="53"/>
                  </a:moveTo>
                  <a:cubicBezTo>
                    <a:pt x="263" y="52"/>
                    <a:pt x="264" y="49"/>
                    <a:pt x="263" y="47"/>
                  </a:cubicBezTo>
                  <a:cubicBezTo>
                    <a:pt x="262" y="45"/>
                    <a:pt x="260" y="44"/>
                    <a:pt x="258" y="45"/>
                  </a:cubicBezTo>
                  <a:cubicBezTo>
                    <a:pt x="255" y="46"/>
                    <a:pt x="255" y="48"/>
                    <a:pt x="255" y="50"/>
                  </a:cubicBezTo>
                  <a:cubicBezTo>
                    <a:pt x="256" y="52"/>
                    <a:pt x="259" y="53"/>
                    <a:pt x="261" y="53"/>
                  </a:cubicBezTo>
                  <a:moveTo>
                    <a:pt x="246" y="59"/>
                  </a:moveTo>
                  <a:cubicBezTo>
                    <a:pt x="248" y="58"/>
                    <a:pt x="249" y="56"/>
                    <a:pt x="248" y="54"/>
                  </a:cubicBezTo>
                  <a:cubicBezTo>
                    <a:pt x="247" y="52"/>
                    <a:pt x="245" y="51"/>
                    <a:pt x="243" y="52"/>
                  </a:cubicBezTo>
                  <a:cubicBezTo>
                    <a:pt x="240" y="52"/>
                    <a:pt x="240" y="55"/>
                    <a:pt x="240" y="57"/>
                  </a:cubicBezTo>
                  <a:cubicBezTo>
                    <a:pt x="241" y="59"/>
                    <a:pt x="244" y="60"/>
                    <a:pt x="246" y="59"/>
                  </a:cubicBezTo>
                  <a:moveTo>
                    <a:pt x="231" y="65"/>
                  </a:moveTo>
                  <a:cubicBezTo>
                    <a:pt x="233" y="64"/>
                    <a:pt x="234" y="62"/>
                    <a:pt x="233" y="60"/>
                  </a:cubicBezTo>
                  <a:cubicBezTo>
                    <a:pt x="232" y="58"/>
                    <a:pt x="230" y="57"/>
                    <a:pt x="228" y="58"/>
                  </a:cubicBezTo>
                  <a:cubicBezTo>
                    <a:pt x="225" y="59"/>
                    <a:pt x="225" y="61"/>
                    <a:pt x="225" y="63"/>
                  </a:cubicBezTo>
                  <a:cubicBezTo>
                    <a:pt x="226" y="65"/>
                    <a:pt x="229" y="66"/>
                    <a:pt x="231" y="65"/>
                  </a:cubicBezTo>
                  <a:moveTo>
                    <a:pt x="216" y="72"/>
                  </a:moveTo>
                  <a:cubicBezTo>
                    <a:pt x="218" y="71"/>
                    <a:pt x="219" y="68"/>
                    <a:pt x="218" y="66"/>
                  </a:cubicBezTo>
                  <a:cubicBezTo>
                    <a:pt x="217" y="64"/>
                    <a:pt x="215" y="63"/>
                    <a:pt x="213" y="64"/>
                  </a:cubicBezTo>
                  <a:cubicBezTo>
                    <a:pt x="210" y="65"/>
                    <a:pt x="210" y="67"/>
                    <a:pt x="210" y="70"/>
                  </a:cubicBezTo>
                  <a:cubicBezTo>
                    <a:pt x="211" y="72"/>
                    <a:pt x="214" y="72"/>
                    <a:pt x="216" y="72"/>
                  </a:cubicBezTo>
                  <a:moveTo>
                    <a:pt x="201" y="78"/>
                  </a:moveTo>
                  <a:cubicBezTo>
                    <a:pt x="203" y="77"/>
                    <a:pt x="204" y="75"/>
                    <a:pt x="203" y="73"/>
                  </a:cubicBezTo>
                  <a:cubicBezTo>
                    <a:pt x="202" y="71"/>
                    <a:pt x="200" y="70"/>
                    <a:pt x="198" y="71"/>
                  </a:cubicBezTo>
                  <a:cubicBezTo>
                    <a:pt x="195" y="71"/>
                    <a:pt x="195" y="74"/>
                    <a:pt x="195" y="76"/>
                  </a:cubicBezTo>
                  <a:cubicBezTo>
                    <a:pt x="196" y="78"/>
                    <a:pt x="199" y="79"/>
                    <a:pt x="201" y="78"/>
                  </a:cubicBezTo>
                  <a:moveTo>
                    <a:pt x="186" y="84"/>
                  </a:moveTo>
                  <a:cubicBezTo>
                    <a:pt x="188" y="83"/>
                    <a:pt x="189" y="81"/>
                    <a:pt x="188" y="79"/>
                  </a:cubicBezTo>
                  <a:cubicBezTo>
                    <a:pt x="187" y="77"/>
                    <a:pt x="185" y="76"/>
                    <a:pt x="183" y="77"/>
                  </a:cubicBezTo>
                  <a:cubicBezTo>
                    <a:pt x="180" y="78"/>
                    <a:pt x="180" y="80"/>
                    <a:pt x="180" y="82"/>
                  </a:cubicBezTo>
                  <a:cubicBezTo>
                    <a:pt x="181" y="84"/>
                    <a:pt x="184" y="85"/>
                    <a:pt x="186" y="84"/>
                  </a:cubicBezTo>
                  <a:moveTo>
                    <a:pt x="171" y="91"/>
                  </a:moveTo>
                  <a:cubicBezTo>
                    <a:pt x="173" y="90"/>
                    <a:pt x="174" y="88"/>
                    <a:pt x="173" y="85"/>
                  </a:cubicBezTo>
                  <a:cubicBezTo>
                    <a:pt x="172" y="83"/>
                    <a:pt x="170" y="83"/>
                    <a:pt x="168" y="83"/>
                  </a:cubicBezTo>
                  <a:cubicBezTo>
                    <a:pt x="165" y="84"/>
                    <a:pt x="165" y="87"/>
                    <a:pt x="165" y="89"/>
                  </a:cubicBezTo>
                  <a:cubicBezTo>
                    <a:pt x="166" y="91"/>
                    <a:pt x="169" y="92"/>
                    <a:pt x="171" y="91"/>
                  </a:cubicBezTo>
                  <a:moveTo>
                    <a:pt x="156" y="97"/>
                  </a:moveTo>
                  <a:cubicBezTo>
                    <a:pt x="158" y="96"/>
                    <a:pt x="159" y="94"/>
                    <a:pt x="158" y="92"/>
                  </a:cubicBezTo>
                  <a:cubicBezTo>
                    <a:pt x="157" y="90"/>
                    <a:pt x="155" y="89"/>
                    <a:pt x="153" y="90"/>
                  </a:cubicBezTo>
                  <a:cubicBezTo>
                    <a:pt x="150" y="91"/>
                    <a:pt x="150" y="93"/>
                    <a:pt x="150" y="95"/>
                  </a:cubicBezTo>
                  <a:cubicBezTo>
                    <a:pt x="151" y="97"/>
                    <a:pt x="154" y="98"/>
                    <a:pt x="156" y="97"/>
                  </a:cubicBezTo>
                  <a:moveTo>
                    <a:pt x="141" y="103"/>
                  </a:moveTo>
                  <a:cubicBezTo>
                    <a:pt x="143" y="103"/>
                    <a:pt x="144" y="100"/>
                    <a:pt x="143" y="98"/>
                  </a:cubicBezTo>
                  <a:cubicBezTo>
                    <a:pt x="142" y="96"/>
                    <a:pt x="140" y="95"/>
                    <a:pt x="138" y="96"/>
                  </a:cubicBezTo>
                  <a:cubicBezTo>
                    <a:pt x="135" y="97"/>
                    <a:pt x="135" y="99"/>
                    <a:pt x="135" y="101"/>
                  </a:cubicBezTo>
                  <a:cubicBezTo>
                    <a:pt x="136" y="103"/>
                    <a:pt x="139" y="104"/>
                    <a:pt x="141" y="103"/>
                  </a:cubicBezTo>
                  <a:moveTo>
                    <a:pt x="126" y="110"/>
                  </a:moveTo>
                  <a:cubicBezTo>
                    <a:pt x="128" y="109"/>
                    <a:pt x="129" y="107"/>
                    <a:pt x="128" y="105"/>
                  </a:cubicBezTo>
                  <a:cubicBezTo>
                    <a:pt x="127" y="103"/>
                    <a:pt x="125" y="102"/>
                    <a:pt x="123" y="102"/>
                  </a:cubicBezTo>
                  <a:cubicBezTo>
                    <a:pt x="120" y="103"/>
                    <a:pt x="120" y="106"/>
                    <a:pt x="120" y="108"/>
                  </a:cubicBezTo>
                  <a:cubicBezTo>
                    <a:pt x="121" y="110"/>
                    <a:pt x="124" y="111"/>
                    <a:pt x="126" y="110"/>
                  </a:cubicBezTo>
                  <a:moveTo>
                    <a:pt x="111" y="116"/>
                  </a:moveTo>
                  <a:cubicBezTo>
                    <a:pt x="113" y="115"/>
                    <a:pt x="114" y="113"/>
                    <a:pt x="113" y="111"/>
                  </a:cubicBezTo>
                  <a:cubicBezTo>
                    <a:pt x="112" y="109"/>
                    <a:pt x="110" y="108"/>
                    <a:pt x="108" y="109"/>
                  </a:cubicBezTo>
                  <a:cubicBezTo>
                    <a:pt x="105" y="110"/>
                    <a:pt x="105" y="112"/>
                    <a:pt x="105" y="114"/>
                  </a:cubicBezTo>
                  <a:cubicBezTo>
                    <a:pt x="106" y="116"/>
                    <a:pt x="109" y="117"/>
                    <a:pt x="111" y="116"/>
                  </a:cubicBezTo>
                  <a:moveTo>
                    <a:pt x="96" y="123"/>
                  </a:moveTo>
                  <a:cubicBezTo>
                    <a:pt x="98" y="122"/>
                    <a:pt x="99" y="119"/>
                    <a:pt x="98" y="117"/>
                  </a:cubicBezTo>
                  <a:cubicBezTo>
                    <a:pt x="97" y="115"/>
                    <a:pt x="95" y="114"/>
                    <a:pt x="93" y="115"/>
                  </a:cubicBezTo>
                  <a:cubicBezTo>
                    <a:pt x="90" y="116"/>
                    <a:pt x="90" y="118"/>
                    <a:pt x="90" y="120"/>
                  </a:cubicBezTo>
                  <a:cubicBezTo>
                    <a:pt x="91" y="122"/>
                    <a:pt x="94" y="123"/>
                    <a:pt x="96" y="123"/>
                  </a:cubicBezTo>
                  <a:moveTo>
                    <a:pt x="81" y="129"/>
                  </a:moveTo>
                  <a:cubicBezTo>
                    <a:pt x="83" y="128"/>
                    <a:pt x="84" y="126"/>
                    <a:pt x="83" y="124"/>
                  </a:cubicBezTo>
                  <a:cubicBezTo>
                    <a:pt x="82" y="122"/>
                    <a:pt x="80" y="121"/>
                    <a:pt x="78" y="122"/>
                  </a:cubicBezTo>
                  <a:cubicBezTo>
                    <a:pt x="75" y="122"/>
                    <a:pt x="75" y="125"/>
                    <a:pt x="75" y="127"/>
                  </a:cubicBezTo>
                  <a:cubicBezTo>
                    <a:pt x="76" y="129"/>
                    <a:pt x="79" y="130"/>
                    <a:pt x="81" y="129"/>
                  </a:cubicBezTo>
                  <a:moveTo>
                    <a:pt x="66" y="135"/>
                  </a:moveTo>
                  <a:cubicBezTo>
                    <a:pt x="68" y="134"/>
                    <a:pt x="69" y="132"/>
                    <a:pt x="68" y="130"/>
                  </a:cubicBezTo>
                  <a:cubicBezTo>
                    <a:pt x="67" y="128"/>
                    <a:pt x="65" y="127"/>
                    <a:pt x="63" y="128"/>
                  </a:cubicBezTo>
                  <a:cubicBezTo>
                    <a:pt x="60" y="129"/>
                    <a:pt x="60" y="131"/>
                    <a:pt x="60" y="133"/>
                  </a:cubicBezTo>
                  <a:cubicBezTo>
                    <a:pt x="61" y="135"/>
                    <a:pt x="64" y="136"/>
                    <a:pt x="66" y="135"/>
                  </a:cubicBezTo>
                  <a:moveTo>
                    <a:pt x="51" y="142"/>
                  </a:moveTo>
                  <a:cubicBezTo>
                    <a:pt x="53" y="141"/>
                    <a:pt x="54" y="138"/>
                    <a:pt x="53" y="136"/>
                  </a:cubicBezTo>
                  <a:cubicBezTo>
                    <a:pt x="52" y="134"/>
                    <a:pt x="50" y="133"/>
                    <a:pt x="48" y="134"/>
                  </a:cubicBezTo>
                  <a:cubicBezTo>
                    <a:pt x="45" y="135"/>
                    <a:pt x="45" y="138"/>
                    <a:pt x="45" y="140"/>
                  </a:cubicBezTo>
                  <a:cubicBezTo>
                    <a:pt x="46" y="142"/>
                    <a:pt x="49" y="143"/>
                    <a:pt x="51" y="142"/>
                  </a:cubicBezTo>
                  <a:moveTo>
                    <a:pt x="36" y="148"/>
                  </a:moveTo>
                  <a:cubicBezTo>
                    <a:pt x="38" y="147"/>
                    <a:pt x="39" y="145"/>
                    <a:pt x="38" y="143"/>
                  </a:cubicBezTo>
                  <a:cubicBezTo>
                    <a:pt x="37" y="141"/>
                    <a:pt x="35" y="140"/>
                    <a:pt x="33" y="141"/>
                  </a:cubicBezTo>
                  <a:cubicBezTo>
                    <a:pt x="30" y="142"/>
                    <a:pt x="30" y="144"/>
                    <a:pt x="30" y="146"/>
                  </a:cubicBezTo>
                  <a:cubicBezTo>
                    <a:pt x="31" y="148"/>
                    <a:pt x="34" y="149"/>
                    <a:pt x="36" y="148"/>
                  </a:cubicBezTo>
                  <a:moveTo>
                    <a:pt x="21" y="154"/>
                  </a:moveTo>
                  <a:cubicBezTo>
                    <a:pt x="23" y="154"/>
                    <a:pt x="24" y="151"/>
                    <a:pt x="23" y="149"/>
                  </a:cubicBezTo>
                  <a:cubicBezTo>
                    <a:pt x="22" y="147"/>
                    <a:pt x="20" y="146"/>
                    <a:pt x="18" y="147"/>
                  </a:cubicBezTo>
                  <a:cubicBezTo>
                    <a:pt x="15" y="148"/>
                    <a:pt x="15" y="150"/>
                    <a:pt x="15" y="152"/>
                  </a:cubicBezTo>
                  <a:cubicBezTo>
                    <a:pt x="16" y="154"/>
                    <a:pt x="19" y="155"/>
                    <a:pt x="21" y="154"/>
                  </a:cubicBezTo>
                  <a:moveTo>
                    <a:pt x="6" y="161"/>
                  </a:moveTo>
                  <a:cubicBezTo>
                    <a:pt x="8" y="160"/>
                    <a:pt x="9" y="158"/>
                    <a:pt x="8" y="156"/>
                  </a:cubicBezTo>
                  <a:cubicBezTo>
                    <a:pt x="7" y="154"/>
                    <a:pt x="5" y="153"/>
                    <a:pt x="3" y="153"/>
                  </a:cubicBezTo>
                  <a:cubicBezTo>
                    <a:pt x="0" y="154"/>
                    <a:pt x="0" y="157"/>
                    <a:pt x="0" y="159"/>
                  </a:cubicBezTo>
                  <a:cubicBezTo>
                    <a:pt x="1" y="161"/>
                    <a:pt x="4" y="162"/>
                    <a:pt x="6" y="161"/>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55" name="Freeform 210">
              <a:extLst>
                <a:ext uri="{FF2B5EF4-FFF2-40B4-BE49-F238E27FC236}">
                  <a16:creationId xmlns:a16="http://schemas.microsoft.com/office/drawing/2014/main" id="{95CDCB58-9E88-4573-8B2D-C79E8146B913}"/>
                </a:ext>
              </a:extLst>
            </p:cNvPr>
            <p:cNvSpPr>
              <a:spLocks/>
            </p:cNvSpPr>
            <p:nvPr/>
          </p:nvSpPr>
          <p:spPr bwMode="auto">
            <a:xfrm>
              <a:off x="6094991" y="3871584"/>
              <a:ext cx="24133" cy="24133"/>
            </a:xfrm>
            <a:custGeom>
              <a:avLst/>
              <a:gdLst>
                <a:gd name="T0" fmla="*/ 4 w 8"/>
                <a:gd name="T1" fmla="*/ 8 h 8"/>
                <a:gd name="T2" fmla="*/ 7 w 8"/>
                <a:gd name="T3" fmla="*/ 7 h 8"/>
                <a:gd name="T4" fmla="*/ 8 w 8"/>
                <a:gd name="T5" fmla="*/ 4 h 8"/>
                <a:gd name="T6" fmla="*/ 7 w 8"/>
                <a:gd name="T7" fmla="*/ 1 h 8"/>
                <a:gd name="T8" fmla="*/ 4 w 8"/>
                <a:gd name="T9" fmla="*/ 0 h 8"/>
                <a:gd name="T10" fmla="*/ 1 w 8"/>
                <a:gd name="T11" fmla="*/ 1 h 8"/>
                <a:gd name="T12" fmla="*/ 0 w 8"/>
                <a:gd name="T13" fmla="*/ 4 h 8"/>
                <a:gd name="T14" fmla="*/ 1 w 8"/>
                <a:gd name="T15" fmla="*/ 7 h 8"/>
                <a:gd name="T16" fmla="*/ 4 w 8"/>
                <a:gd name="T17"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8">
                  <a:moveTo>
                    <a:pt x="4" y="8"/>
                  </a:moveTo>
                  <a:cubicBezTo>
                    <a:pt x="5" y="8"/>
                    <a:pt x="6" y="7"/>
                    <a:pt x="7" y="7"/>
                  </a:cubicBezTo>
                  <a:cubicBezTo>
                    <a:pt x="8" y="6"/>
                    <a:pt x="8" y="5"/>
                    <a:pt x="8" y="4"/>
                  </a:cubicBezTo>
                  <a:cubicBezTo>
                    <a:pt x="8" y="3"/>
                    <a:pt x="8" y="2"/>
                    <a:pt x="7" y="1"/>
                  </a:cubicBezTo>
                  <a:cubicBezTo>
                    <a:pt x="6" y="0"/>
                    <a:pt x="5" y="0"/>
                    <a:pt x="4" y="0"/>
                  </a:cubicBezTo>
                  <a:cubicBezTo>
                    <a:pt x="3" y="0"/>
                    <a:pt x="2" y="0"/>
                    <a:pt x="1" y="1"/>
                  </a:cubicBezTo>
                  <a:cubicBezTo>
                    <a:pt x="1" y="2"/>
                    <a:pt x="0" y="3"/>
                    <a:pt x="0" y="4"/>
                  </a:cubicBezTo>
                  <a:cubicBezTo>
                    <a:pt x="0" y="5"/>
                    <a:pt x="1" y="6"/>
                    <a:pt x="1" y="7"/>
                  </a:cubicBezTo>
                  <a:cubicBezTo>
                    <a:pt x="2" y="7"/>
                    <a:pt x="3" y="8"/>
                    <a:pt x="4" y="8"/>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6" name="Freeform 212">
              <a:extLst>
                <a:ext uri="{FF2B5EF4-FFF2-40B4-BE49-F238E27FC236}">
                  <a16:creationId xmlns:a16="http://schemas.microsoft.com/office/drawing/2014/main" id="{E72A94B4-5670-421B-8486-13FE63C1C7ED}"/>
                </a:ext>
              </a:extLst>
            </p:cNvPr>
            <p:cNvSpPr>
              <a:spLocks noEditPoints="1"/>
            </p:cNvSpPr>
            <p:nvPr/>
          </p:nvSpPr>
          <p:spPr bwMode="auto">
            <a:xfrm>
              <a:off x="7763944" y="3089184"/>
              <a:ext cx="246405" cy="830666"/>
            </a:xfrm>
            <a:custGeom>
              <a:avLst/>
              <a:gdLst>
                <a:gd name="T0" fmla="*/ 9 w 82"/>
                <a:gd name="T1" fmla="*/ 4 h 276"/>
                <a:gd name="T2" fmla="*/ 1 w 82"/>
                <a:gd name="T3" fmla="*/ 6 h 276"/>
                <a:gd name="T4" fmla="*/ 9 w 82"/>
                <a:gd name="T5" fmla="*/ 4 h 276"/>
                <a:gd name="T6" fmla="*/ 13 w 82"/>
                <a:gd name="T7" fmla="*/ 19 h 276"/>
                <a:gd name="T8" fmla="*/ 5 w 82"/>
                <a:gd name="T9" fmla="*/ 21 h 276"/>
                <a:gd name="T10" fmla="*/ 13 w 82"/>
                <a:gd name="T11" fmla="*/ 19 h 276"/>
                <a:gd name="T12" fmla="*/ 17 w 82"/>
                <a:gd name="T13" fmla="*/ 35 h 276"/>
                <a:gd name="T14" fmla="*/ 9 w 82"/>
                <a:gd name="T15" fmla="*/ 37 h 276"/>
                <a:gd name="T16" fmla="*/ 17 w 82"/>
                <a:gd name="T17" fmla="*/ 35 h 276"/>
                <a:gd name="T18" fmla="*/ 21 w 82"/>
                <a:gd name="T19" fmla="*/ 51 h 276"/>
                <a:gd name="T20" fmla="*/ 14 w 82"/>
                <a:gd name="T21" fmla="*/ 53 h 276"/>
                <a:gd name="T22" fmla="*/ 21 w 82"/>
                <a:gd name="T23" fmla="*/ 51 h 276"/>
                <a:gd name="T24" fmla="*/ 26 w 82"/>
                <a:gd name="T25" fmla="*/ 67 h 276"/>
                <a:gd name="T26" fmla="*/ 18 w 82"/>
                <a:gd name="T27" fmla="*/ 69 h 276"/>
                <a:gd name="T28" fmla="*/ 26 w 82"/>
                <a:gd name="T29" fmla="*/ 67 h 276"/>
                <a:gd name="T30" fmla="*/ 30 w 82"/>
                <a:gd name="T31" fmla="*/ 82 h 276"/>
                <a:gd name="T32" fmla="*/ 22 w 82"/>
                <a:gd name="T33" fmla="*/ 84 h 276"/>
                <a:gd name="T34" fmla="*/ 30 w 82"/>
                <a:gd name="T35" fmla="*/ 82 h 276"/>
                <a:gd name="T36" fmla="*/ 34 w 82"/>
                <a:gd name="T37" fmla="*/ 98 h 276"/>
                <a:gd name="T38" fmla="*/ 26 w 82"/>
                <a:gd name="T39" fmla="*/ 100 h 276"/>
                <a:gd name="T40" fmla="*/ 34 w 82"/>
                <a:gd name="T41" fmla="*/ 98 h 276"/>
                <a:gd name="T42" fmla="*/ 38 w 82"/>
                <a:gd name="T43" fmla="*/ 114 h 276"/>
                <a:gd name="T44" fmla="*/ 31 w 82"/>
                <a:gd name="T45" fmla="*/ 116 h 276"/>
                <a:gd name="T46" fmla="*/ 38 w 82"/>
                <a:gd name="T47" fmla="*/ 114 h 276"/>
                <a:gd name="T48" fmla="*/ 43 w 82"/>
                <a:gd name="T49" fmla="*/ 129 h 276"/>
                <a:gd name="T50" fmla="*/ 35 w 82"/>
                <a:gd name="T51" fmla="*/ 132 h 276"/>
                <a:gd name="T52" fmla="*/ 43 w 82"/>
                <a:gd name="T53" fmla="*/ 129 h 276"/>
                <a:gd name="T54" fmla="*/ 47 w 82"/>
                <a:gd name="T55" fmla="*/ 145 h 276"/>
                <a:gd name="T56" fmla="*/ 39 w 82"/>
                <a:gd name="T57" fmla="*/ 147 h 276"/>
                <a:gd name="T58" fmla="*/ 47 w 82"/>
                <a:gd name="T59" fmla="*/ 145 h 276"/>
                <a:gd name="T60" fmla="*/ 51 w 82"/>
                <a:gd name="T61" fmla="*/ 161 h 276"/>
                <a:gd name="T62" fmla="*/ 44 w 82"/>
                <a:gd name="T63" fmla="*/ 163 h 276"/>
                <a:gd name="T64" fmla="*/ 51 w 82"/>
                <a:gd name="T65" fmla="*/ 161 h 276"/>
                <a:gd name="T66" fmla="*/ 56 w 82"/>
                <a:gd name="T67" fmla="*/ 177 h 276"/>
                <a:gd name="T68" fmla="*/ 48 w 82"/>
                <a:gd name="T69" fmla="*/ 179 h 276"/>
                <a:gd name="T70" fmla="*/ 56 w 82"/>
                <a:gd name="T71" fmla="*/ 177 h 276"/>
                <a:gd name="T72" fmla="*/ 60 w 82"/>
                <a:gd name="T73" fmla="*/ 192 h 276"/>
                <a:gd name="T74" fmla="*/ 52 w 82"/>
                <a:gd name="T75" fmla="*/ 194 h 276"/>
                <a:gd name="T76" fmla="*/ 60 w 82"/>
                <a:gd name="T77" fmla="*/ 192 h 276"/>
                <a:gd name="T78" fmla="*/ 64 w 82"/>
                <a:gd name="T79" fmla="*/ 208 h 276"/>
                <a:gd name="T80" fmla="*/ 56 w 82"/>
                <a:gd name="T81" fmla="*/ 210 h 276"/>
                <a:gd name="T82" fmla="*/ 64 w 82"/>
                <a:gd name="T83" fmla="*/ 208 h 276"/>
                <a:gd name="T84" fmla="*/ 68 w 82"/>
                <a:gd name="T85" fmla="*/ 224 h 276"/>
                <a:gd name="T86" fmla="*/ 61 w 82"/>
                <a:gd name="T87" fmla="*/ 226 h 276"/>
                <a:gd name="T88" fmla="*/ 68 w 82"/>
                <a:gd name="T89" fmla="*/ 224 h 276"/>
                <a:gd name="T90" fmla="*/ 73 w 82"/>
                <a:gd name="T91" fmla="*/ 239 h 276"/>
                <a:gd name="T92" fmla="*/ 65 w 82"/>
                <a:gd name="T93" fmla="*/ 242 h 276"/>
                <a:gd name="T94" fmla="*/ 73 w 82"/>
                <a:gd name="T95" fmla="*/ 239 h 276"/>
                <a:gd name="T96" fmla="*/ 77 w 82"/>
                <a:gd name="T97" fmla="*/ 255 h 276"/>
                <a:gd name="T98" fmla="*/ 69 w 82"/>
                <a:gd name="T99" fmla="*/ 257 h 276"/>
                <a:gd name="T100" fmla="*/ 77 w 82"/>
                <a:gd name="T101" fmla="*/ 255 h 276"/>
                <a:gd name="T102" fmla="*/ 81 w 82"/>
                <a:gd name="T103" fmla="*/ 271 h 276"/>
                <a:gd name="T104" fmla="*/ 73 w 82"/>
                <a:gd name="T105" fmla="*/ 273 h 276"/>
                <a:gd name="T106" fmla="*/ 81 w 82"/>
                <a:gd name="T107" fmla="*/ 271 h 2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82" h="276">
                  <a:moveTo>
                    <a:pt x="9" y="4"/>
                  </a:moveTo>
                  <a:cubicBezTo>
                    <a:pt x="9" y="4"/>
                    <a:pt x="9" y="4"/>
                    <a:pt x="9" y="4"/>
                  </a:cubicBezTo>
                  <a:cubicBezTo>
                    <a:pt x="8" y="1"/>
                    <a:pt x="6" y="0"/>
                    <a:pt x="4" y="1"/>
                  </a:cubicBezTo>
                  <a:cubicBezTo>
                    <a:pt x="2" y="1"/>
                    <a:pt x="0" y="4"/>
                    <a:pt x="1" y="6"/>
                  </a:cubicBezTo>
                  <a:cubicBezTo>
                    <a:pt x="1" y="8"/>
                    <a:pt x="4" y="9"/>
                    <a:pt x="6" y="9"/>
                  </a:cubicBezTo>
                  <a:cubicBezTo>
                    <a:pt x="8" y="8"/>
                    <a:pt x="9" y="6"/>
                    <a:pt x="9" y="4"/>
                  </a:cubicBezTo>
                  <a:close/>
                  <a:moveTo>
                    <a:pt x="13" y="19"/>
                  </a:moveTo>
                  <a:cubicBezTo>
                    <a:pt x="13" y="19"/>
                    <a:pt x="13" y="19"/>
                    <a:pt x="13" y="19"/>
                  </a:cubicBezTo>
                  <a:cubicBezTo>
                    <a:pt x="12" y="17"/>
                    <a:pt x="10" y="16"/>
                    <a:pt x="8" y="17"/>
                  </a:cubicBezTo>
                  <a:cubicBezTo>
                    <a:pt x="6" y="17"/>
                    <a:pt x="5" y="19"/>
                    <a:pt x="5" y="21"/>
                  </a:cubicBezTo>
                  <a:cubicBezTo>
                    <a:pt x="6" y="24"/>
                    <a:pt x="8" y="25"/>
                    <a:pt x="10" y="24"/>
                  </a:cubicBezTo>
                  <a:cubicBezTo>
                    <a:pt x="12" y="24"/>
                    <a:pt x="13" y="21"/>
                    <a:pt x="13" y="19"/>
                  </a:cubicBezTo>
                  <a:close/>
                  <a:moveTo>
                    <a:pt x="17" y="35"/>
                  </a:moveTo>
                  <a:cubicBezTo>
                    <a:pt x="17" y="35"/>
                    <a:pt x="17" y="35"/>
                    <a:pt x="17" y="35"/>
                  </a:cubicBezTo>
                  <a:cubicBezTo>
                    <a:pt x="17" y="33"/>
                    <a:pt x="14" y="32"/>
                    <a:pt x="12" y="32"/>
                  </a:cubicBezTo>
                  <a:cubicBezTo>
                    <a:pt x="10" y="33"/>
                    <a:pt x="9" y="35"/>
                    <a:pt x="9" y="37"/>
                  </a:cubicBezTo>
                  <a:cubicBezTo>
                    <a:pt x="10" y="39"/>
                    <a:pt x="12" y="41"/>
                    <a:pt x="14" y="40"/>
                  </a:cubicBezTo>
                  <a:cubicBezTo>
                    <a:pt x="16" y="39"/>
                    <a:pt x="18" y="37"/>
                    <a:pt x="17" y="35"/>
                  </a:cubicBezTo>
                  <a:close/>
                  <a:moveTo>
                    <a:pt x="21" y="51"/>
                  </a:moveTo>
                  <a:cubicBezTo>
                    <a:pt x="21" y="51"/>
                    <a:pt x="21" y="51"/>
                    <a:pt x="21" y="51"/>
                  </a:cubicBezTo>
                  <a:cubicBezTo>
                    <a:pt x="21" y="49"/>
                    <a:pt x="19" y="47"/>
                    <a:pt x="16" y="48"/>
                  </a:cubicBezTo>
                  <a:cubicBezTo>
                    <a:pt x="14" y="49"/>
                    <a:pt x="13" y="51"/>
                    <a:pt x="14" y="53"/>
                  </a:cubicBezTo>
                  <a:cubicBezTo>
                    <a:pt x="14" y="55"/>
                    <a:pt x="16" y="56"/>
                    <a:pt x="19" y="56"/>
                  </a:cubicBezTo>
                  <a:cubicBezTo>
                    <a:pt x="21" y="55"/>
                    <a:pt x="22" y="53"/>
                    <a:pt x="21" y="51"/>
                  </a:cubicBezTo>
                  <a:close/>
                  <a:moveTo>
                    <a:pt x="26" y="67"/>
                  </a:moveTo>
                  <a:cubicBezTo>
                    <a:pt x="26" y="67"/>
                    <a:pt x="26" y="67"/>
                    <a:pt x="26" y="67"/>
                  </a:cubicBezTo>
                  <a:cubicBezTo>
                    <a:pt x="25" y="64"/>
                    <a:pt x="23" y="63"/>
                    <a:pt x="21" y="64"/>
                  </a:cubicBezTo>
                  <a:cubicBezTo>
                    <a:pt x="19" y="64"/>
                    <a:pt x="17" y="66"/>
                    <a:pt x="18" y="69"/>
                  </a:cubicBezTo>
                  <a:cubicBezTo>
                    <a:pt x="19" y="71"/>
                    <a:pt x="21" y="72"/>
                    <a:pt x="23" y="71"/>
                  </a:cubicBezTo>
                  <a:cubicBezTo>
                    <a:pt x="25" y="71"/>
                    <a:pt x="26" y="69"/>
                    <a:pt x="26" y="67"/>
                  </a:cubicBezTo>
                  <a:close/>
                  <a:moveTo>
                    <a:pt x="30" y="82"/>
                  </a:moveTo>
                  <a:cubicBezTo>
                    <a:pt x="30" y="82"/>
                    <a:pt x="30" y="82"/>
                    <a:pt x="30" y="82"/>
                  </a:cubicBezTo>
                  <a:cubicBezTo>
                    <a:pt x="29" y="80"/>
                    <a:pt x="27" y="79"/>
                    <a:pt x="25" y="79"/>
                  </a:cubicBezTo>
                  <a:cubicBezTo>
                    <a:pt x="23" y="80"/>
                    <a:pt x="22" y="82"/>
                    <a:pt x="22" y="84"/>
                  </a:cubicBezTo>
                  <a:cubicBezTo>
                    <a:pt x="23" y="86"/>
                    <a:pt x="25" y="88"/>
                    <a:pt x="27" y="87"/>
                  </a:cubicBezTo>
                  <a:cubicBezTo>
                    <a:pt x="29" y="87"/>
                    <a:pt x="31" y="84"/>
                    <a:pt x="30" y="82"/>
                  </a:cubicBezTo>
                  <a:close/>
                  <a:moveTo>
                    <a:pt x="34" y="98"/>
                  </a:moveTo>
                  <a:cubicBezTo>
                    <a:pt x="34" y="98"/>
                    <a:pt x="34" y="98"/>
                    <a:pt x="34" y="98"/>
                  </a:cubicBezTo>
                  <a:cubicBezTo>
                    <a:pt x="34" y="96"/>
                    <a:pt x="31" y="95"/>
                    <a:pt x="29" y="95"/>
                  </a:cubicBezTo>
                  <a:cubicBezTo>
                    <a:pt x="27" y="96"/>
                    <a:pt x="26" y="98"/>
                    <a:pt x="26" y="100"/>
                  </a:cubicBezTo>
                  <a:cubicBezTo>
                    <a:pt x="27" y="102"/>
                    <a:pt x="29" y="103"/>
                    <a:pt x="31" y="103"/>
                  </a:cubicBezTo>
                  <a:cubicBezTo>
                    <a:pt x="34" y="102"/>
                    <a:pt x="35" y="100"/>
                    <a:pt x="34" y="98"/>
                  </a:cubicBezTo>
                  <a:close/>
                  <a:moveTo>
                    <a:pt x="38" y="114"/>
                  </a:moveTo>
                  <a:cubicBezTo>
                    <a:pt x="38" y="114"/>
                    <a:pt x="38" y="114"/>
                    <a:pt x="38" y="114"/>
                  </a:cubicBezTo>
                  <a:cubicBezTo>
                    <a:pt x="38" y="112"/>
                    <a:pt x="36" y="110"/>
                    <a:pt x="34" y="111"/>
                  </a:cubicBezTo>
                  <a:cubicBezTo>
                    <a:pt x="31" y="111"/>
                    <a:pt x="30" y="114"/>
                    <a:pt x="31" y="116"/>
                  </a:cubicBezTo>
                  <a:cubicBezTo>
                    <a:pt x="31" y="118"/>
                    <a:pt x="34" y="119"/>
                    <a:pt x="36" y="119"/>
                  </a:cubicBezTo>
                  <a:cubicBezTo>
                    <a:pt x="38" y="118"/>
                    <a:pt x="39" y="116"/>
                    <a:pt x="38" y="114"/>
                  </a:cubicBezTo>
                  <a:close/>
                  <a:moveTo>
                    <a:pt x="43" y="129"/>
                  </a:moveTo>
                  <a:cubicBezTo>
                    <a:pt x="43" y="129"/>
                    <a:pt x="43" y="129"/>
                    <a:pt x="43" y="129"/>
                  </a:cubicBezTo>
                  <a:cubicBezTo>
                    <a:pt x="42" y="127"/>
                    <a:pt x="40" y="126"/>
                    <a:pt x="38" y="127"/>
                  </a:cubicBezTo>
                  <a:cubicBezTo>
                    <a:pt x="36" y="127"/>
                    <a:pt x="34" y="129"/>
                    <a:pt x="35" y="132"/>
                  </a:cubicBezTo>
                  <a:cubicBezTo>
                    <a:pt x="36" y="134"/>
                    <a:pt x="38" y="135"/>
                    <a:pt x="40" y="134"/>
                  </a:cubicBezTo>
                  <a:cubicBezTo>
                    <a:pt x="42" y="134"/>
                    <a:pt x="43" y="132"/>
                    <a:pt x="43" y="129"/>
                  </a:cubicBezTo>
                  <a:close/>
                  <a:moveTo>
                    <a:pt x="47" y="145"/>
                  </a:moveTo>
                  <a:cubicBezTo>
                    <a:pt x="47" y="145"/>
                    <a:pt x="47" y="145"/>
                    <a:pt x="47" y="145"/>
                  </a:cubicBezTo>
                  <a:cubicBezTo>
                    <a:pt x="46" y="143"/>
                    <a:pt x="44" y="142"/>
                    <a:pt x="42" y="142"/>
                  </a:cubicBezTo>
                  <a:cubicBezTo>
                    <a:pt x="40" y="143"/>
                    <a:pt x="39" y="145"/>
                    <a:pt x="39" y="147"/>
                  </a:cubicBezTo>
                  <a:cubicBezTo>
                    <a:pt x="40" y="149"/>
                    <a:pt x="42" y="151"/>
                    <a:pt x="44" y="150"/>
                  </a:cubicBezTo>
                  <a:cubicBezTo>
                    <a:pt x="46" y="149"/>
                    <a:pt x="48" y="147"/>
                    <a:pt x="47" y="145"/>
                  </a:cubicBezTo>
                  <a:close/>
                  <a:moveTo>
                    <a:pt x="51" y="161"/>
                  </a:moveTo>
                  <a:cubicBezTo>
                    <a:pt x="51" y="161"/>
                    <a:pt x="51" y="161"/>
                    <a:pt x="51" y="161"/>
                  </a:cubicBezTo>
                  <a:cubicBezTo>
                    <a:pt x="51" y="159"/>
                    <a:pt x="48" y="157"/>
                    <a:pt x="46" y="158"/>
                  </a:cubicBezTo>
                  <a:cubicBezTo>
                    <a:pt x="44" y="159"/>
                    <a:pt x="43" y="161"/>
                    <a:pt x="44" y="163"/>
                  </a:cubicBezTo>
                  <a:cubicBezTo>
                    <a:pt x="44" y="165"/>
                    <a:pt x="46" y="166"/>
                    <a:pt x="48" y="166"/>
                  </a:cubicBezTo>
                  <a:cubicBezTo>
                    <a:pt x="51" y="165"/>
                    <a:pt x="52" y="163"/>
                    <a:pt x="51" y="161"/>
                  </a:cubicBezTo>
                  <a:close/>
                  <a:moveTo>
                    <a:pt x="56" y="177"/>
                  </a:moveTo>
                  <a:cubicBezTo>
                    <a:pt x="56" y="177"/>
                    <a:pt x="56" y="177"/>
                    <a:pt x="56" y="177"/>
                  </a:cubicBezTo>
                  <a:cubicBezTo>
                    <a:pt x="55" y="174"/>
                    <a:pt x="53" y="173"/>
                    <a:pt x="51" y="174"/>
                  </a:cubicBezTo>
                  <a:cubicBezTo>
                    <a:pt x="48" y="174"/>
                    <a:pt x="47" y="177"/>
                    <a:pt x="48" y="179"/>
                  </a:cubicBezTo>
                  <a:cubicBezTo>
                    <a:pt x="48" y="181"/>
                    <a:pt x="51" y="182"/>
                    <a:pt x="53" y="181"/>
                  </a:cubicBezTo>
                  <a:cubicBezTo>
                    <a:pt x="55" y="181"/>
                    <a:pt x="56" y="179"/>
                    <a:pt x="56" y="177"/>
                  </a:cubicBezTo>
                  <a:close/>
                  <a:moveTo>
                    <a:pt x="60" y="192"/>
                  </a:moveTo>
                  <a:cubicBezTo>
                    <a:pt x="60" y="192"/>
                    <a:pt x="60" y="192"/>
                    <a:pt x="60" y="192"/>
                  </a:cubicBezTo>
                  <a:cubicBezTo>
                    <a:pt x="59" y="190"/>
                    <a:pt x="57" y="189"/>
                    <a:pt x="55" y="189"/>
                  </a:cubicBezTo>
                  <a:cubicBezTo>
                    <a:pt x="53" y="190"/>
                    <a:pt x="51" y="192"/>
                    <a:pt x="52" y="194"/>
                  </a:cubicBezTo>
                  <a:cubicBezTo>
                    <a:pt x="53" y="197"/>
                    <a:pt x="55" y="198"/>
                    <a:pt x="57" y="197"/>
                  </a:cubicBezTo>
                  <a:cubicBezTo>
                    <a:pt x="59" y="197"/>
                    <a:pt x="60" y="194"/>
                    <a:pt x="60" y="192"/>
                  </a:cubicBezTo>
                  <a:close/>
                  <a:moveTo>
                    <a:pt x="64" y="208"/>
                  </a:moveTo>
                  <a:cubicBezTo>
                    <a:pt x="64" y="208"/>
                    <a:pt x="64" y="208"/>
                    <a:pt x="64" y="208"/>
                  </a:cubicBezTo>
                  <a:cubicBezTo>
                    <a:pt x="63" y="206"/>
                    <a:pt x="61" y="205"/>
                    <a:pt x="59" y="205"/>
                  </a:cubicBezTo>
                  <a:cubicBezTo>
                    <a:pt x="57" y="206"/>
                    <a:pt x="56" y="208"/>
                    <a:pt x="56" y="210"/>
                  </a:cubicBezTo>
                  <a:cubicBezTo>
                    <a:pt x="57" y="212"/>
                    <a:pt x="59" y="214"/>
                    <a:pt x="61" y="213"/>
                  </a:cubicBezTo>
                  <a:cubicBezTo>
                    <a:pt x="63" y="212"/>
                    <a:pt x="65" y="210"/>
                    <a:pt x="64" y="208"/>
                  </a:cubicBezTo>
                  <a:close/>
                  <a:moveTo>
                    <a:pt x="68" y="224"/>
                  </a:moveTo>
                  <a:cubicBezTo>
                    <a:pt x="68" y="224"/>
                    <a:pt x="68" y="224"/>
                    <a:pt x="68" y="224"/>
                  </a:cubicBezTo>
                  <a:cubicBezTo>
                    <a:pt x="68" y="222"/>
                    <a:pt x="66" y="220"/>
                    <a:pt x="63" y="221"/>
                  </a:cubicBezTo>
                  <a:cubicBezTo>
                    <a:pt x="61" y="222"/>
                    <a:pt x="60" y="224"/>
                    <a:pt x="61" y="226"/>
                  </a:cubicBezTo>
                  <a:cubicBezTo>
                    <a:pt x="61" y="228"/>
                    <a:pt x="63" y="229"/>
                    <a:pt x="66" y="229"/>
                  </a:cubicBezTo>
                  <a:cubicBezTo>
                    <a:pt x="68" y="228"/>
                    <a:pt x="69" y="226"/>
                    <a:pt x="68" y="224"/>
                  </a:cubicBezTo>
                  <a:close/>
                  <a:moveTo>
                    <a:pt x="73" y="239"/>
                  </a:moveTo>
                  <a:cubicBezTo>
                    <a:pt x="73" y="239"/>
                    <a:pt x="73" y="239"/>
                    <a:pt x="73" y="239"/>
                  </a:cubicBezTo>
                  <a:cubicBezTo>
                    <a:pt x="72" y="237"/>
                    <a:pt x="70" y="236"/>
                    <a:pt x="68" y="237"/>
                  </a:cubicBezTo>
                  <a:cubicBezTo>
                    <a:pt x="66" y="237"/>
                    <a:pt x="64" y="239"/>
                    <a:pt x="65" y="242"/>
                  </a:cubicBezTo>
                  <a:cubicBezTo>
                    <a:pt x="65" y="244"/>
                    <a:pt x="68" y="245"/>
                    <a:pt x="70" y="244"/>
                  </a:cubicBezTo>
                  <a:cubicBezTo>
                    <a:pt x="72" y="244"/>
                    <a:pt x="73" y="242"/>
                    <a:pt x="73" y="239"/>
                  </a:cubicBezTo>
                  <a:close/>
                  <a:moveTo>
                    <a:pt x="77" y="255"/>
                  </a:moveTo>
                  <a:cubicBezTo>
                    <a:pt x="77" y="255"/>
                    <a:pt x="77" y="255"/>
                    <a:pt x="77" y="255"/>
                  </a:cubicBezTo>
                  <a:cubicBezTo>
                    <a:pt x="76" y="253"/>
                    <a:pt x="74" y="252"/>
                    <a:pt x="72" y="252"/>
                  </a:cubicBezTo>
                  <a:cubicBezTo>
                    <a:pt x="70" y="253"/>
                    <a:pt x="69" y="255"/>
                    <a:pt x="69" y="257"/>
                  </a:cubicBezTo>
                  <a:cubicBezTo>
                    <a:pt x="70" y="259"/>
                    <a:pt x="72" y="261"/>
                    <a:pt x="74" y="260"/>
                  </a:cubicBezTo>
                  <a:cubicBezTo>
                    <a:pt x="76" y="260"/>
                    <a:pt x="77" y="257"/>
                    <a:pt x="77" y="255"/>
                  </a:cubicBezTo>
                  <a:close/>
                  <a:moveTo>
                    <a:pt x="81" y="271"/>
                  </a:moveTo>
                  <a:cubicBezTo>
                    <a:pt x="81" y="271"/>
                    <a:pt x="81" y="271"/>
                    <a:pt x="81" y="271"/>
                  </a:cubicBezTo>
                  <a:cubicBezTo>
                    <a:pt x="81" y="269"/>
                    <a:pt x="78" y="268"/>
                    <a:pt x="76" y="268"/>
                  </a:cubicBezTo>
                  <a:cubicBezTo>
                    <a:pt x="74" y="269"/>
                    <a:pt x="73" y="271"/>
                    <a:pt x="73" y="273"/>
                  </a:cubicBezTo>
                  <a:cubicBezTo>
                    <a:pt x="74" y="275"/>
                    <a:pt x="76" y="276"/>
                    <a:pt x="78" y="276"/>
                  </a:cubicBezTo>
                  <a:cubicBezTo>
                    <a:pt x="80" y="275"/>
                    <a:pt x="82" y="273"/>
                    <a:pt x="81" y="271"/>
                  </a:cubicBez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57" name="Freeform 213">
              <a:extLst>
                <a:ext uri="{FF2B5EF4-FFF2-40B4-BE49-F238E27FC236}">
                  <a16:creationId xmlns:a16="http://schemas.microsoft.com/office/drawing/2014/main" id="{243E7B91-48F5-4A9D-B771-0A4FFC62B96A}"/>
                </a:ext>
              </a:extLst>
            </p:cNvPr>
            <p:cNvSpPr>
              <a:spLocks/>
            </p:cNvSpPr>
            <p:nvPr/>
          </p:nvSpPr>
          <p:spPr bwMode="auto">
            <a:xfrm>
              <a:off x="7751242" y="3044730"/>
              <a:ext cx="24133" cy="24133"/>
            </a:xfrm>
            <a:custGeom>
              <a:avLst/>
              <a:gdLst>
                <a:gd name="T0" fmla="*/ 4 w 8"/>
                <a:gd name="T1" fmla="*/ 8 h 8"/>
                <a:gd name="T2" fmla="*/ 7 w 8"/>
                <a:gd name="T3" fmla="*/ 7 h 8"/>
                <a:gd name="T4" fmla="*/ 8 w 8"/>
                <a:gd name="T5" fmla="*/ 4 h 8"/>
                <a:gd name="T6" fmla="*/ 7 w 8"/>
                <a:gd name="T7" fmla="*/ 1 h 8"/>
                <a:gd name="T8" fmla="*/ 4 w 8"/>
                <a:gd name="T9" fmla="*/ 0 h 8"/>
                <a:gd name="T10" fmla="*/ 2 w 8"/>
                <a:gd name="T11" fmla="*/ 1 h 8"/>
                <a:gd name="T12" fmla="*/ 0 w 8"/>
                <a:gd name="T13" fmla="*/ 4 h 8"/>
                <a:gd name="T14" fmla="*/ 2 w 8"/>
                <a:gd name="T15" fmla="*/ 7 h 8"/>
                <a:gd name="T16" fmla="*/ 4 w 8"/>
                <a:gd name="T17"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8">
                  <a:moveTo>
                    <a:pt x="4" y="8"/>
                  </a:moveTo>
                  <a:cubicBezTo>
                    <a:pt x="6" y="8"/>
                    <a:pt x="7" y="8"/>
                    <a:pt x="7" y="7"/>
                  </a:cubicBezTo>
                  <a:cubicBezTo>
                    <a:pt x="8" y="6"/>
                    <a:pt x="8" y="5"/>
                    <a:pt x="8" y="4"/>
                  </a:cubicBezTo>
                  <a:cubicBezTo>
                    <a:pt x="8" y="3"/>
                    <a:pt x="8" y="2"/>
                    <a:pt x="7" y="1"/>
                  </a:cubicBezTo>
                  <a:cubicBezTo>
                    <a:pt x="7" y="0"/>
                    <a:pt x="6" y="0"/>
                    <a:pt x="4" y="0"/>
                  </a:cubicBezTo>
                  <a:cubicBezTo>
                    <a:pt x="3" y="0"/>
                    <a:pt x="2" y="0"/>
                    <a:pt x="2" y="1"/>
                  </a:cubicBezTo>
                  <a:cubicBezTo>
                    <a:pt x="1" y="2"/>
                    <a:pt x="0" y="3"/>
                    <a:pt x="0" y="4"/>
                  </a:cubicBezTo>
                  <a:cubicBezTo>
                    <a:pt x="0" y="5"/>
                    <a:pt x="1" y="6"/>
                    <a:pt x="2" y="7"/>
                  </a:cubicBezTo>
                  <a:cubicBezTo>
                    <a:pt x="2" y="8"/>
                    <a:pt x="3" y="8"/>
                    <a:pt x="4" y="8"/>
                  </a:cubicBezTo>
                </a:path>
              </a:pathLst>
            </a:custGeom>
            <a:solidFill>
              <a:schemeClr val="bg1">
                <a:lumMod val="7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58" name="Freeform 214">
              <a:extLst>
                <a:ext uri="{FF2B5EF4-FFF2-40B4-BE49-F238E27FC236}">
                  <a16:creationId xmlns:a16="http://schemas.microsoft.com/office/drawing/2014/main" id="{4F8017F9-E71C-4608-8548-80A752C0294D}"/>
                </a:ext>
              </a:extLst>
            </p:cNvPr>
            <p:cNvSpPr>
              <a:spLocks noEditPoints="1"/>
            </p:cNvSpPr>
            <p:nvPr/>
          </p:nvSpPr>
          <p:spPr bwMode="auto">
            <a:xfrm>
              <a:off x="6897714" y="2818646"/>
              <a:ext cx="833206" cy="237514"/>
            </a:xfrm>
            <a:custGeom>
              <a:avLst/>
              <a:gdLst>
                <a:gd name="T0" fmla="*/ 6 w 277"/>
                <a:gd name="T1" fmla="*/ 0 h 79"/>
                <a:gd name="T2" fmla="*/ 4 w 277"/>
                <a:gd name="T3" fmla="*/ 8 h 79"/>
                <a:gd name="T4" fmla="*/ 6 w 277"/>
                <a:gd name="T5" fmla="*/ 0 h 79"/>
                <a:gd name="T6" fmla="*/ 21 w 277"/>
                <a:gd name="T7" fmla="*/ 4 h 79"/>
                <a:gd name="T8" fmla="*/ 19 w 277"/>
                <a:gd name="T9" fmla="*/ 12 h 79"/>
                <a:gd name="T10" fmla="*/ 21 w 277"/>
                <a:gd name="T11" fmla="*/ 4 h 79"/>
                <a:gd name="T12" fmla="*/ 37 w 277"/>
                <a:gd name="T13" fmla="*/ 8 h 79"/>
                <a:gd name="T14" fmla="*/ 35 w 277"/>
                <a:gd name="T15" fmla="*/ 16 h 79"/>
                <a:gd name="T16" fmla="*/ 37 w 277"/>
                <a:gd name="T17" fmla="*/ 8 h 79"/>
                <a:gd name="T18" fmla="*/ 53 w 277"/>
                <a:gd name="T19" fmla="*/ 13 h 79"/>
                <a:gd name="T20" fmla="*/ 51 w 277"/>
                <a:gd name="T21" fmla="*/ 20 h 79"/>
                <a:gd name="T22" fmla="*/ 53 w 277"/>
                <a:gd name="T23" fmla="*/ 13 h 79"/>
                <a:gd name="T24" fmla="*/ 69 w 277"/>
                <a:gd name="T25" fmla="*/ 17 h 79"/>
                <a:gd name="T26" fmla="*/ 67 w 277"/>
                <a:gd name="T27" fmla="*/ 25 h 79"/>
                <a:gd name="T28" fmla="*/ 69 w 277"/>
                <a:gd name="T29" fmla="*/ 17 h 79"/>
                <a:gd name="T30" fmla="*/ 85 w 277"/>
                <a:gd name="T31" fmla="*/ 21 h 79"/>
                <a:gd name="T32" fmla="*/ 83 w 277"/>
                <a:gd name="T33" fmla="*/ 29 h 79"/>
                <a:gd name="T34" fmla="*/ 85 w 277"/>
                <a:gd name="T35" fmla="*/ 21 h 79"/>
                <a:gd name="T36" fmla="*/ 100 w 277"/>
                <a:gd name="T37" fmla="*/ 25 h 79"/>
                <a:gd name="T38" fmla="*/ 98 w 277"/>
                <a:gd name="T39" fmla="*/ 33 h 79"/>
                <a:gd name="T40" fmla="*/ 100 w 277"/>
                <a:gd name="T41" fmla="*/ 25 h 79"/>
                <a:gd name="T42" fmla="*/ 116 w 277"/>
                <a:gd name="T43" fmla="*/ 29 h 79"/>
                <a:gd name="T44" fmla="*/ 114 w 277"/>
                <a:gd name="T45" fmla="*/ 37 h 79"/>
                <a:gd name="T46" fmla="*/ 116 w 277"/>
                <a:gd name="T47" fmla="*/ 29 h 79"/>
                <a:gd name="T48" fmla="*/ 132 w 277"/>
                <a:gd name="T49" fmla="*/ 33 h 79"/>
                <a:gd name="T50" fmla="*/ 130 w 277"/>
                <a:gd name="T51" fmla="*/ 41 h 79"/>
                <a:gd name="T52" fmla="*/ 132 w 277"/>
                <a:gd name="T53" fmla="*/ 33 h 79"/>
                <a:gd name="T54" fmla="*/ 148 w 277"/>
                <a:gd name="T55" fmla="*/ 38 h 79"/>
                <a:gd name="T56" fmla="*/ 146 w 277"/>
                <a:gd name="T57" fmla="*/ 45 h 79"/>
                <a:gd name="T58" fmla="*/ 148 w 277"/>
                <a:gd name="T59" fmla="*/ 38 h 79"/>
                <a:gd name="T60" fmla="*/ 163 w 277"/>
                <a:gd name="T61" fmla="*/ 42 h 79"/>
                <a:gd name="T62" fmla="*/ 161 w 277"/>
                <a:gd name="T63" fmla="*/ 50 h 79"/>
                <a:gd name="T64" fmla="*/ 163 w 277"/>
                <a:gd name="T65" fmla="*/ 42 h 79"/>
                <a:gd name="T66" fmla="*/ 179 w 277"/>
                <a:gd name="T67" fmla="*/ 46 h 79"/>
                <a:gd name="T68" fmla="*/ 177 w 277"/>
                <a:gd name="T69" fmla="*/ 54 h 79"/>
                <a:gd name="T70" fmla="*/ 179 w 277"/>
                <a:gd name="T71" fmla="*/ 46 h 79"/>
                <a:gd name="T72" fmla="*/ 195 w 277"/>
                <a:gd name="T73" fmla="*/ 50 h 79"/>
                <a:gd name="T74" fmla="*/ 193 w 277"/>
                <a:gd name="T75" fmla="*/ 58 h 79"/>
                <a:gd name="T76" fmla="*/ 195 w 277"/>
                <a:gd name="T77" fmla="*/ 50 h 79"/>
                <a:gd name="T78" fmla="*/ 211 w 277"/>
                <a:gd name="T79" fmla="*/ 54 h 79"/>
                <a:gd name="T80" fmla="*/ 209 w 277"/>
                <a:gd name="T81" fmla="*/ 62 h 79"/>
                <a:gd name="T82" fmla="*/ 211 w 277"/>
                <a:gd name="T83" fmla="*/ 54 h 79"/>
                <a:gd name="T84" fmla="*/ 226 w 277"/>
                <a:gd name="T85" fmla="*/ 58 h 79"/>
                <a:gd name="T86" fmla="*/ 224 w 277"/>
                <a:gd name="T87" fmla="*/ 66 h 79"/>
                <a:gd name="T88" fmla="*/ 226 w 277"/>
                <a:gd name="T89" fmla="*/ 58 h 79"/>
                <a:gd name="T90" fmla="*/ 242 w 277"/>
                <a:gd name="T91" fmla="*/ 63 h 79"/>
                <a:gd name="T92" fmla="*/ 240 w 277"/>
                <a:gd name="T93" fmla="*/ 70 h 79"/>
                <a:gd name="T94" fmla="*/ 242 w 277"/>
                <a:gd name="T95" fmla="*/ 63 h 79"/>
                <a:gd name="T96" fmla="*/ 258 w 277"/>
                <a:gd name="T97" fmla="*/ 67 h 79"/>
                <a:gd name="T98" fmla="*/ 256 w 277"/>
                <a:gd name="T99" fmla="*/ 74 h 79"/>
                <a:gd name="T100" fmla="*/ 258 w 277"/>
                <a:gd name="T101" fmla="*/ 67 h 79"/>
                <a:gd name="T102" fmla="*/ 274 w 277"/>
                <a:gd name="T103" fmla="*/ 71 h 79"/>
                <a:gd name="T104" fmla="*/ 272 w 277"/>
                <a:gd name="T105" fmla="*/ 79 h 79"/>
                <a:gd name="T106" fmla="*/ 274 w 277"/>
                <a:gd name="T107" fmla="*/ 71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77" h="79">
                  <a:moveTo>
                    <a:pt x="6" y="0"/>
                  </a:moveTo>
                  <a:cubicBezTo>
                    <a:pt x="6" y="0"/>
                    <a:pt x="6" y="0"/>
                    <a:pt x="6" y="0"/>
                  </a:cubicBezTo>
                  <a:cubicBezTo>
                    <a:pt x="4" y="0"/>
                    <a:pt x="1" y="1"/>
                    <a:pt x="1" y="3"/>
                  </a:cubicBezTo>
                  <a:cubicBezTo>
                    <a:pt x="0" y="5"/>
                    <a:pt x="2" y="7"/>
                    <a:pt x="4" y="8"/>
                  </a:cubicBezTo>
                  <a:cubicBezTo>
                    <a:pt x="6" y="8"/>
                    <a:pt x="8" y="7"/>
                    <a:pt x="9" y="5"/>
                  </a:cubicBezTo>
                  <a:cubicBezTo>
                    <a:pt x="9" y="3"/>
                    <a:pt x="8" y="1"/>
                    <a:pt x="6" y="0"/>
                  </a:cubicBezTo>
                  <a:close/>
                  <a:moveTo>
                    <a:pt x="21" y="4"/>
                  </a:moveTo>
                  <a:cubicBezTo>
                    <a:pt x="21" y="4"/>
                    <a:pt x="21" y="4"/>
                    <a:pt x="21" y="4"/>
                  </a:cubicBezTo>
                  <a:cubicBezTo>
                    <a:pt x="19" y="4"/>
                    <a:pt x="17" y="5"/>
                    <a:pt x="17" y="7"/>
                  </a:cubicBezTo>
                  <a:cubicBezTo>
                    <a:pt x="16" y="9"/>
                    <a:pt x="17" y="11"/>
                    <a:pt x="19" y="12"/>
                  </a:cubicBezTo>
                  <a:cubicBezTo>
                    <a:pt x="22" y="13"/>
                    <a:pt x="24" y="11"/>
                    <a:pt x="24" y="9"/>
                  </a:cubicBezTo>
                  <a:cubicBezTo>
                    <a:pt x="25" y="7"/>
                    <a:pt x="24" y="5"/>
                    <a:pt x="21" y="4"/>
                  </a:cubicBezTo>
                  <a:close/>
                  <a:moveTo>
                    <a:pt x="37" y="8"/>
                  </a:moveTo>
                  <a:cubicBezTo>
                    <a:pt x="37" y="8"/>
                    <a:pt x="37" y="8"/>
                    <a:pt x="37" y="8"/>
                  </a:cubicBezTo>
                  <a:cubicBezTo>
                    <a:pt x="35" y="8"/>
                    <a:pt x="33" y="9"/>
                    <a:pt x="32" y="11"/>
                  </a:cubicBezTo>
                  <a:cubicBezTo>
                    <a:pt x="32" y="13"/>
                    <a:pt x="33" y="16"/>
                    <a:pt x="35" y="16"/>
                  </a:cubicBezTo>
                  <a:cubicBezTo>
                    <a:pt x="37" y="17"/>
                    <a:pt x="40" y="15"/>
                    <a:pt x="40" y="13"/>
                  </a:cubicBezTo>
                  <a:cubicBezTo>
                    <a:pt x="41" y="11"/>
                    <a:pt x="39" y="9"/>
                    <a:pt x="37" y="8"/>
                  </a:cubicBezTo>
                  <a:close/>
                  <a:moveTo>
                    <a:pt x="53" y="13"/>
                  </a:moveTo>
                  <a:cubicBezTo>
                    <a:pt x="53" y="13"/>
                    <a:pt x="53" y="13"/>
                    <a:pt x="53" y="13"/>
                  </a:cubicBezTo>
                  <a:cubicBezTo>
                    <a:pt x="51" y="12"/>
                    <a:pt x="49" y="13"/>
                    <a:pt x="48" y="15"/>
                  </a:cubicBezTo>
                  <a:cubicBezTo>
                    <a:pt x="48" y="18"/>
                    <a:pt x="49" y="20"/>
                    <a:pt x="51" y="20"/>
                  </a:cubicBezTo>
                  <a:cubicBezTo>
                    <a:pt x="53" y="21"/>
                    <a:pt x="55" y="20"/>
                    <a:pt x="56" y="18"/>
                  </a:cubicBezTo>
                  <a:cubicBezTo>
                    <a:pt x="56" y="15"/>
                    <a:pt x="55" y="13"/>
                    <a:pt x="53" y="13"/>
                  </a:cubicBezTo>
                  <a:close/>
                  <a:moveTo>
                    <a:pt x="69" y="17"/>
                  </a:moveTo>
                  <a:cubicBezTo>
                    <a:pt x="69" y="17"/>
                    <a:pt x="69" y="17"/>
                    <a:pt x="69" y="17"/>
                  </a:cubicBezTo>
                  <a:cubicBezTo>
                    <a:pt x="67" y="16"/>
                    <a:pt x="64" y="17"/>
                    <a:pt x="64" y="20"/>
                  </a:cubicBezTo>
                  <a:cubicBezTo>
                    <a:pt x="63" y="22"/>
                    <a:pt x="65" y="24"/>
                    <a:pt x="67" y="25"/>
                  </a:cubicBezTo>
                  <a:cubicBezTo>
                    <a:pt x="69" y="25"/>
                    <a:pt x="71" y="24"/>
                    <a:pt x="72" y="22"/>
                  </a:cubicBezTo>
                  <a:cubicBezTo>
                    <a:pt x="72" y="20"/>
                    <a:pt x="71" y="17"/>
                    <a:pt x="69" y="17"/>
                  </a:cubicBezTo>
                  <a:close/>
                  <a:moveTo>
                    <a:pt x="85" y="21"/>
                  </a:moveTo>
                  <a:cubicBezTo>
                    <a:pt x="85" y="21"/>
                    <a:pt x="85" y="21"/>
                    <a:pt x="85" y="21"/>
                  </a:cubicBezTo>
                  <a:cubicBezTo>
                    <a:pt x="82" y="20"/>
                    <a:pt x="80" y="22"/>
                    <a:pt x="80" y="24"/>
                  </a:cubicBezTo>
                  <a:cubicBezTo>
                    <a:pt x="79" y="26"/>
                    <a:pt x="80" y="28"/>
                    <a:pt x="83" y="29"/>
                  </a:cubicBezTo>
                  <a:cubicBezTo>
                    <a:pt x="85" y="29"/>
                    <a:pt x="87" y="28"/>
                    <a:pt x="87" y="26"/>
                  </a:cubicBezTo>
                  <a:cubicBezTo>
                    <a:pt x="88" y="24"/>
                    <a:pt x="87" y="22"/>
                    <a:pt x="85" y="21"/>
                  </a:cubicBezTo>
                  <a:close/>
                  <a:moveTo>
                    <a:pt x="100" y="25"/>
                  </a:moveTo>
                  <a:cubicBezTo>
                    <a:pt x="100" y="25"/>
                    <a:pt x="100" y="25"/>
                    <a:pt x="100" y="25"/>
                  </a:cubicBezTo>
                  <a:cubicBezTo>
                    <a:pt x="98" y="25"/>
                    <a:pt x="96" y="26"/>
                    <a:pt x="95" y="28"/>
                  </a:cubicBezTo>
                  <a:cubicBezTo>
                    <a:pt x="95" y="30"/>
                    <a:pt x="96" y="32"/>
                    <a:pt x="98" y="33"/>
                  </a:cubicBezTo>
                  <a:cubicBezTo>
                    <a:pt x="100" y="33"/>
                    <a:pt x="103" y="32"/>
                    <a:pt x="103" y="30"/>
                  </a:cubicBezTo>
                  <a:cubicBezTo>
                    <a:pt x="104" y="28"/>
                    <a:pt x="102" y="26"/>
                    <a:pt x="100" y="25"/>
                  </a:cubicBezTo>
                  <a:close/>
                  <a:moveTo>
                    <a:pt x="116" y="29"/>
                  </a:moveTo>
                  <a:cubicBezTo>
                    <a:pt x="116" y="29"/>
                    <a:pt x="116" y="29"/>
                    <a:pt x="116" y="29"/>
                  </a:cubicBezTo>
                  <a:cubicBezTo>
                    <a:pt x="114" y="29"/>
                    <a:pt x="112" y="30"/>
                    <a:pt x="111" y="32"/>
                  </a:cubicBezTo>
                  <a:cubicBezTo>
                    <a:pt x="111" y="34"/>
                    <a:pt x="112" y="36"/>
                    <a:pt x="114" y="37"/>
                  </a:cubicBezTo>
                  <a:cubicBezTo>
                    <a:pt x="116" y="38"/>
                    <a:pt x="118" y="36"/>
                    <a:pt x="119" y="34"/>
                  </a:cubicBezTo>
                  <a:cubicBezTo>
                    <a:pt x="119" y="32"/>
                    <a:pt x="118" y="30"/>
                    <a:pt x="116" y="29"/>
                  </a:cubicBezTo>
                  <a:close/>
                  <a:moveTo>
                    <a:pt x="132" y="33"/>
                  </a:moveTo>
                  <a:cubicBezTo>
                    <a:pt x="132" y="33"/>
                    <a:pt x="132" y="33"/>
                    <a:pt x="132" y="33"/>
                  </a:cubicBezTo>
                  <a:cubicBezTo>
                    <a:pt x="130" y="33"/>
                    <a:pt x="128" y="34"/>
                    <a:pt x="127" y="36"/>
                  </a:cubicBezTo>
                  <a:cubicBezTo>
                    <a:pt x="126" y="38"/>
                    <a:pt x="128" y="41"/>
                    <a:pt x="130" y="41"/>
                  </a:cubicBezTo>
                  <a:cubicBezTo>
                    <a:pt x="132" y="42"/>
                    <a:pt x="134" y="40"/>
                    <a:pt x="135" y="38"/>
                  </a:cubicBezTo>
                  <a:cubicBezTo>
                    <a:pt x="135" y="36"/>
                    <a:pt x="134" y="34"/>
                    <a:pt x="132" y="33"/>
                  </a:cubicBezTo>
                  <a:close/>
                  <a:moveTo>
                    <a:pt x="148" y="38"/>
                  </a:moveTo>
                  <a:cubicBezTo>
                    <a:pt x="148" y="38"/>
                    <a:pt x="148" y="38"/>
                    <a:pt x="148" y="38"/>
                  </a:cubicBezTo>
                  <a:cubicBezTo>
                    <a:pt x="145" y="37"/>
                    <a:pt x="143" y="38"/>
                    <a:pt x="143" y="40"/>
                  </a:cubicBezTo>
                  <a:cubicBezTo>
                    <a:pt x="142" y="43"/>
                    <a:pt x="143" y="45"/>
                    <a:pt x="146" y="45"/>
                  </a:cubicBezTo>
                  <a:cubicBezTo>
                    <a:pt x="148" y="46"/>
                    <a:pt x="150" y="45"/>
                    <a:pt x="150" y="42"/>
                  </a:cubicBezTo>
                  <a:cubicBezTo>
                    <a:pt x="151" y="40"/>
                    <a:pt x="150" y="38"/>
                    <a:pt x="148" y="38"/>
                  </a:cubicBezTo>
                  <a:close/>
                  <a:moveTo>
                    <a:pt x="163" y="42"/>
                  </a:moveTo>
                  <a:cubicBezTo>
                    <a:pt x="163" y="42"/>
                    <a:pt x="163" y="42"/>
                    <a:pt x="163" y="42"/>
                  </a:cubicBezTo>
                  <a:cubicBezTo>
                    <a:pt x="161" y="41"/>
                    <a:pt x="159" y="42"/>
                    <a:pt x="158" y="45"/>
                  </a:cubicBezTo>
                  <a:cubicBezTo>
                    <a:pt x="158" y="47"/>
                    <a:pt x="159" y="49"/>
                    <a:pt x="161" y="50"/>
                  </a:cubicBezTo>
                  <a:cubicBezTo>
                    <a:pt x="163" y="50"/>
                    <a:pt x="166" y="49"/>
                    <a:pt x="166" y="47"/>
                  </a:cubicBezTo>
                  <a:cubicBezTo>
                    <a:pt x="167" y="45"/>
                    <a:pt x="166" y="42"/>
                    <a:pt x="163" y="42"/>
                  </a:cubicBezTo>
                  <a:close/>
                  <a:moveTo>
                    <a:pt x="179" y="46"/>
                  </a:moveTo>
                  <a:cubicBezTo>
                    <a:pt x="179" y="46"/>
                    <a:pt x="179" y="46"/>
                    <a:pt x="179" y="46"/>
                  </a:cubicBezTo>
                  <a:cubicBezTo>
                    <a:pt x="177" y="45"/>
                    <a:pt x="175" y="47"/>
                    <a:pt x="174" y="49"/>
                  </a:cubicBezTo>
                  <a:cubicBezTo>
                    <a:pt x="174" y="51"/>
                    <a:pt x="175" y="53"/>
                    <a:pt x="177" y="54"/>
                  </a:cubicBezTo>
                  <a:cubicBezTo>
                    <a:pt x="179" y="54"/>
                    <a:pt x="181" y="53"/>
                    <a:pt x="182" y="51"/>
                  </a:cubicBezTo>
                  <a:cubicBezTo>
                    <a:pt x="183" y="49"/>
                    <a:pt x="181" y="47"/>
                    <a:pt x="179" y="46"/>
                  </a:cubicBezTo>
                  <a:close/>
                  <a:moveTo>
                    <a:pt x="195" y="50"/>
                  </a:moveTo>
                  <a:cubicBezTo>
                    <a:pt x="195" y="50"/>
                    <a:pt x="195" y="50"/>
                    <a:pt x="195" y="50"/>
                  </a:cubicBezTo>
                  <a:cubicBezTo>
                    <a:pt x="193" y="50"/>
                    <a:pt x="191" y="51"/>
                    <a:pt x="190" y="53"/>
                  </a:cubicBezTo>
                  <a:cubicBezTo>
                    <a:pt x="189" y="55"/>
                    <a:pt x="191" y="57"/>
                    <a:pt x="193" y="58"/>
                  </a:cubicBezTo>
                  <a:cubicBezTo>
                    <a:pt x="195" y="58"/>
                    <a:pt x="197" y="57"/>
                    <a:pt x="198" y="55"/>
                  </a:cubicBezTo>
                  <a:cubicBezTo>
                    <a:pt x="198" y="53"/>
                    <a:pt x="197" y="51"/>
                    <a:pt x="195" y="50"/>
                  </a:cubicBezTo>
                  <a:close/>
                  <a:moveTo>
                    <a:pt x="211" y="54"/>
                  </a:moveTo>
                  <a:cubicBezTo>
                    <a:pt x="211" y="54"/>
                    <a:pt x="211" y="54"/>
                    <a:pt x="211" y="54"/>
                  </a:cubicBezTo>
                  <a:cubicBezTo>
                    <a:pt x="209" y="54"/>
                    <a:pt x="206" y="55"/>
                    <a:pt x="206" y="57"/>
                  </a:cubicBezTo>
                  <a:cubicBezTo>
                    <a:pt x="205" y="59"/>
                    <a:pt x="206" y="61"/>
                    <a:pt x="209" y="62"/>
                  </a:cubicBezTo>
                  <a:cubicBezTo>
                    <a:pt x="211" y="63"/>
                    <a:pt x="213" y="61"/>
                    <a:pt x="214" y="59"/>
                  </a:cubicBezTo>
                  <a:cubicBezTo>
                    <a:pt x="214" y="57"/>
                    <a:pt x="213" y="55"/>
                    <a:pt x="211" y="54"/>
                  </a:cubicBezTo>
                  <a:close/>
                  <a:moveTo>
                    <a:pt x="226" y="58"/>
                  </a:moveTo>
                  <a:cubicBezTo>
                    <a:pt x="226" y="58"/>
                    <a:pt x="226" y="58"/>
                    <a:pt x="226" y="58"/>
                  </a:cubicBezTo>
                  <a:cubicBezTo>
                    <a:pt x="224" y="58"/>
                    <a:pt x="222" y="59"/>
                    <a:pt x="222" y="61"/>
                  </a:cubicBezTo>
                  <a:cubicBezTo>
                    <a:pt x="221" y="63"/>
                    <a:pt x="222" y="66"/>
                    <a:pt x="224" y="66"/>
                  </a:cubicBezTo>
                  <a:cubicBezTo>
                    <a:pt x="227" y="67"/>
                    <a:pt x="229" y="65"/>
                    <a:pt x="229" y="63"/>
                  </a:cubicBezTo>
                  <a:cubicBezTo>
                    <a:pt x="230" y="61"/>
                    <a:pt x="229" y="59"/>
                    <a:pt x="226" y="58"/>
                  </a:cubicBezTo>
                  <a:close/>
                  <a:moveTo>
                    <a:pt x="242" y="63"/>
                  </a:moveTo>
                  <a:cubicBezTo>
                    <a:pt x="242" y="63"/>
                    <a:pt x="242" y="63"/>
                    <a:pt x="242" y="63"/>
                  </a:cubicBezTo>
                  <a:cubicBezTo>
                    <a:pt x="240" y="62"/>
                    <a:pt x="238" y="63"/>
                    <a:pt x="237" y="65"/>
                  </a:cubicBezTo>
                  <a:cubicBezTo>
                    <a:pt x="237" y="68"/>
                    <a:pt x="238" y="70"/>
                    <a:pt x="240" y="70"/>
                  </a:cubicBezTo>
                  <a:cubicBezTo>
                    <a:pt x="242" y="71"/>
                    <a:pt x="244" y="70"/>
                    <a:pt x="245" y="67"/>
                  </a:cubicBezTo>
                  <a:cubicBezTo>
                    <a:pt x="246" y="65"/>
                    <a:pt x="244" y="63"/>
                    <a:pt x="242" y="63"/>
                  </a:cubicBezTo>
                  <a:close/>
                  <a:moveTo>
                    <a:pt x="258" y="67"/>
                  </a:moveTo>
                  <a:cubicBezTo>
                    <a:pt x="258" y="67"/>
                    <a:pt x="258" y="67"/>
                    <a:pt x="258" y="67"/>
                  </a:cubicBezTo>
                  <a:cubicBezTo>
                    <a:pt x="256" y="66"/>
                    <a:pt x="254" y="67"/>
                    <a:pt x="253" y="70"/>
                  </a:cubicBezTo>
                  <a:cubicBezTo>
                    <a:pt x="253" y="72"/>
                    <a:pt x="254" y="74"/>
                    <a:pt x="256" y="74"/>
                  </a:cubicBezTo>
                  <a:cubicBezTo>
                    <a:pt x="258" y="75"/>
                    <a:pt x="260" y="74"/>
                    <a:pt x="261" y="72"/>
                  </a:cubicBezTo>
                  <a:cubicBezTo>
                    <a:pt x="261" y="70"/>
                    <a:pt x="260" y="67"/>
                    <a:pt x="258" y="67"/>
                  </a:cubicBezTo>
                  <a:close/>
                  <a:moveTo>
                    <a:pt x="274" y="71"/>
                  </a:moveTo>
                  <a:cubicBezTo>
                    <a:pt x="274" y="71"/>
                    <a:pt x="274" y="71"/>
                    <a:pt x="274" y="71"/>
                  </a:cubicBezTo>
                  <a:cubicBezTo>
                    <a:pt x="272" y="70"/>
                    <a:pt x="269" y="72"/>
                    <a:pt x="269" y="74"/>
                  </a:cubicBezTo>
                  <a:cubicBezTo>
                    <a:pt x="268" y="76"/>
                    <a:pt x="270" y="78"/>
                    <a:pt x="272" y="79"/>
                  </a:cubicBezTo>
                  <a:cubicBezTo>
                    <a:pt x="274" y="79"/>
                    <a:pt x="276" y="78"/>
                    <a:pt x="277" y="76"/>
                  </a:cubicBezTo>
                  <a:cubicBezTo>
                    <a:pt x="277" y="74"/>
                    <a:pt x="276" y="71"/>
                    <a:pt x="274" y="7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9" name="Freeform 216">
              <a:extLst>
                <a:ext uri="{FF2B5EF4-FFF2-40B4-BE49-F238E27FC236}">
                  <a16:creationId xmlns:a16="http://schemas.microsoft.com/office/drawing/2014/main" id="{8E789532-13B6-47CB-A392-776A5DBD8E86}"/>
                </a:ext>
              </a:extLst>
            </p:cNvPr>
            <p:cNvSpPr>
              <a:spLocks noEditPoints="1"/>
            </p:cNvSpPr>
            <p:nvPr/>
          </p:nvSpPr>
          <p:spPr bwMode="auto">
            <a:xfrm>
              <a:off x="6116584" y="2842778"/>
              <a:ext cx="732866" cy="1013565"/>
            </a:xfrm>
            <a:custGeom>
              <a:avLst/>
              <a:gdLst>
                <a:gd name="T0" fmla="*/ 8 w 244"/>
                <a:gd name="T1" fmla="*/ 335 h 337"/>
                <a:gd name="T2" fmla="*/ 10 w 244"/>
                <a:gd name="T3" fmla="*/ 317 h 337"/>
                <a:gd name="T4" fmla="*/ 16 w 244"/>
                <a:gd name="T5" fmla="*/ 316 h 337"/>
                <a:gd name="T6" fmla="*/ 21 w 244"/>
                <a:gd name="T7" fmla="*/ 310 h 337"/>
                <a:gd name="T8" fmla="*/ 20 w 244"/>
                <a:gd name="T9" fmla="*/ 304 h 337"/>
                <a:gd name="T10" fmla="*/ 36 w 244"/>
                <a:gd name="T11" fmla="*/ 296 h 337"/>
                <a:gd name="T12" fmla="*/ 39 w 244"/>
                <a:gd name="T13" fmla="*/ 278 h 337"/>
                <a:gd name="T14" fmla="*/ 44 w 244"/>
                <a:gd name="T15" fmla="*/ 277 h 337"/>
                <a:gd name="T16" fmla="*/ 49 w 244"/>
                <a:gd name="T17" fmla="*/ 270 h 337"/>
                <a:gd name="T18" fmla="*/ 48 w 244"/>
                <a:gd name="T19" fmla="*/ 265 h 337"/>
                <a:gd name="T20" fmla="*/ 64 w 244"/>
                <a:gd name="T21" fmla="*/ 256 h 337"/>
                <a:gd name="T22" fmla="*/ 67 w 244"/>
                <a:gd name="T23" fmla="*/ 239 h 337"/>
                <a:gd name="T24" fmla="*/ 73 w 244"/>
                <a:gd name="T25" fmla="*/ 238 h 337"/>
                <a:gd name="T26" fmla="*/ 77 w 244"/>
                <a:gd name="T27" fmla="*/ 231 h 337"/>
                <a:gd name="T28" fmla="*/ 76 w 244"/>
                <a:gd name="T29" fmla="*/ 226 h 337"/>
                <a:gd name="T30" fmla="*/ 92 w 244"/>
                <a:gd name="T31" fmla="*/ 217 h 337"/>
                <a:gd name="T32" fmla="*/ 95 w 244"/>
                <a:gd name="T33" fmla="*/ 199 h 337"/>
                <a:gd name="T34" fmla="*/ 101 w 244"/>
                <a:gd name="T35" fmla="*/ 198 h 337"/>
                <a:gd name="T36" fmla="*/ 105 w 244"/>
                <a:gd name="T37" fmla="*/ 192 h 337"/>
                <a:gd name="T38" fmla="*/ 105 w 244"/>
                <a:gd name="T39" fmla="*/ 186 h 337"/>
                <a:gd name="T40" fmla="*/ 120 w 244"/>
                <a:gd name="T41" fmla="*/ 178 h 337"/>
                <a:gd name="T42" fmla="*/ 123 w 244"/>
                <a:gd name="T43" fmla="*/ 160 h 337"/>
                <a:gd name="T44" fmla="*/ 129 w 244"/>
                <a:gd name="T45" fmla="*/ 159 h 337"/>
                <a:gd name="T46" fmla="*/ 134 w 244"/>
                <a:gd name="T47" fmla="*/ 152 h 337"/>
                <a:gd name="T48" fmla="*/ 133 w 244"/>
                <a:gd name="T49" fmla="*/ 147 h 337"/>
                <a:gd name="T50" fmla="*/ 149 w 244"/>
                <a:gd name="T51" fmla="*/ 138 h 337"/>
                <a:gd name="T52" fmla="*/ 152 w 244"/>
                <a:gd name="T53" fmla="*/ 121 h 337"/>
                <a:gd name="T54" fmla="*/ 157 w 244"/>
                <a:gd name="T55" fmla="*/ 120 h 337"/>
                <a:gd name="T56" fmla="*/ 162 w 244"/>
                <a:gd name="T57" fmla="*/ 113 h 337"/>
                <a:gd name="T58" fmla="*/ 161 w 244"/>
                <a:gd name="T59" fmla="*/ 108 h 337"/>
                <a:gd name="T60" fmla="*/ 177 w 244"/>
                <a:gd name="T61" fmla="*/ 99 h 337"/>
                <a:gd name="T62" fmla="*/ 180 w 244"/>
                <a:gd name="T63" fmla="*/ 81 h 337"/>
                <a:gd name="T64" fmla="*/ 185 w 244"/>
                <a:gd name="T65" fmla="*/ 80 h 337"/>
                <a:gd name="T66" fmla="*/ 190 w 244"/>
                <a:gd name="T67" fmla="*/ 74 h 337"/>
                <a:gd name="T68" fmla="*/ 189 w 244"/>
                <a:gd name="T69" fmla="*/ 68 h 337"/>
                <a:gd name="T70" fmla="*/ 205 w 244"/>
                <a:gd name="T71" fmla="*/ 60 h 337"/>
                <a:gd name="T72" fmla="*/ 208 w 244"/>
                <a:gd name="T73" fmla="*/ 42 h 337"/>
                <a:gd name="T74" fmla="*/ 214 w 244"/>
                <a:gd name="T75" fmla="*/ 41 h 337"/>
                <a:gd name="T76" fmla="*/ 218 w 244"/>
                <a:gd name="T77" fmla="*/ 34 h 337"/>
                <a:gd name="T78" fmla="*/ 217 w 244"/>
                <a:gd name="T79" fmla="*/ 29 h 337"/>
                <a:gd name="T80" fmla="*/ 233 w 244"/>
                <a:gd name="T81" fmla="*/ 20 h 337"/>
                <a:gd name="T82" fmla="*/ 236 w 244"/>
                <a:gd name="T83" fmla="*/ 3 h 337"/>
                <a:gd name="T84" fmla="*/ 242 w 244"/>
                <a:gd name="T85" fmla="*/ 2 h 3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44" h="337">
                  <a:moveTo>
                    <a:pt x="1" y="330"/>
                  </a:moveTo>
                  <a:cubicBezTo>
                    <a:pt x="0" y="332"/>
                    <a:pt x="0" y="335"/>
                    <a:pt x="2" y="336"/>
                  </a:cubicBezTo>
                  <a:cubicBezTo>
                    <a:pt x="4" y="337"/>
                    <a:pt x="6" y="337"/>
                    <a:pt x="8" y="335"/>
                  </a:cubicBezTo>
                  <a:cubicBezTo>
                    <a:pt x="9" y="333"/>
                    <a:pt x="8" y="331"/>
                    <a:pt x="7" y="330"/>
                  </a:cubicBezTo>
                  <a:cubicBezTo>
                    <a:pt x="5" y="328"/>
                    <a:pt x="2" y="329"/>
                    <a:pt x="1" y="330"/>
                  </a:cubicBezTo>
                  <a:moveTo>
                    <a:pt x="10" y="317"/>
                  </a:moveTo>
                  <a:cubicBezTo>
                    <a:pt x="9" y="319"/>
                    <a:pt x="10" y="322"/>
                    <a:pt x="11" y="323"/>
                  </a:cubicBezTo>
                  <a:cubicBezTo>
                    <a:pt x="13" y="324"/>
                    <a:pt x="16" y="324"/>
                    <a:pt x="17" y="322"/>
                  </a:cubicBezTo>
                  <a:cubicBezTo>
                    <a:pt x="18" y="320"/>
                    <a:pt x="18" y="318"/>
                    <a:pt x="16" y="316"/>
                  </a:cubicBezTo>
                  <a:cubicBezTo>
                    <a:pt x="14" y="315"/>
                    <a:pt x="12" y="316"/>
                    <a:pt x="10" y="317"/>
                  </a:cubicBezTo>
                  <a:moveTo>
                    <a:pt x="20" y="304"/>
                  </a:moveTo>
                  <a:cubicBezTo>
                    <a:pt x="19" y="306"/>
                    <a:pt x="19" y="308"/>
                    <a:pt x="21" y="310"/>
                  </a:cubicBezTo>
                  <a:cubicBezTo>
                    <a:pt x="23" y="311"/>
                    <a:pt x="25" y="311"/>
                    <a:pt x="26" y="309"/>
                  </a:cubicBezTo>
                  <a:cubicBezTo>
                    <a:pt x="28" y="307"/>
                    <a:pt x="27" y="305"/>
                    <a:pt x="25" y="303"/>
                  </a:cubicBezTo>
                  <a:cubicBezTo>
                    <a:pt x="24" y="302"/>
                    <a:pt x="21" y="302"/>
                    <a:pt x="20" y="304"/>
                  </a:cubicBezTo>
                  <a:moveTo>
                    <a:pt x="29" y="291"/>
                  </a:moveTo>
                  <a:cubicBezTo>
                    <a:pt x="28" y="293"/>
                    <a:pt x="28" y="295"/>
                    <a:pt x="30" y="297"/>
                  </a:cubicBezTo>
                  <a:cubicBezTo>
                    <a:pt x="32" y="298"/>
                    <a:pt x="35" y="298"/>
                    <a:pt x="36" y="296"/>
                  </a:cubicBezTo>
                  <a:cubicBezTo>
                    <a:pt x="37" y="294"/>
                    <a:pt x="37" y="291"/>
                    <a:pt x="35" y="290"/>
                  </a:cubicBezTo>
                  <a:cubicBezTo>
                    <a:pt x="33" y="289"/>
                    <a:pt x="31" y="289"/>
                    <a:pt x="29" y="291"/>
                  </a:cubicBezTo>
                  <a:moveTo>
                    <a:pt x="39" y="278"/>
                  </a:moveTo>
                  <a:cubicBezTo>
                    <a:pt x="37" y="280"/>
                    <a:pt x="38" y="282"/>
                    <a:pt x="40" y="284"/>
                  </a:cubicBezTo>
                  <a:cubicBezTo>
                    <a:pt x="41" y="285"/>
                    <a:pt x="44" y="284"/>
                    <a:pt x="45" y="283"/>
                  </a:cubicBezTo>
                  <a:cubicBezTo>
                    <a:pt x="46" y="281"/>
                    <a:pt x="46" y="278"/>
                    <a:pt x="44" y="277"/>
                  </a:cubicBezTo>
                  <a:cubicBezTo>
                    <a:pt x="42" y="276"/>
                    <a:pt x="40" y="276"/>
                    <a:pt x="39" y="278"/>
                  </a:cubicBezTo>
                  <a:moveTo>
                    <a:pt x="48" y="265"/>
                  </a:moveTo>
                  <a:cubicBezTo>
                    <a:pt x="47" y="267"/>
                    <a:pt x="47" y="269"/>
                    <a:pt x="49" y="270"/>
                  </a:cubicBezTo>
                  <a:cubicBezTo>
                    <a:pt x="51" y="272"/>
                    <a:pt x="53" y="271"/>
                    <a:pt x="55" y="270"/>
                  </a:cubicBezTo>
                  <a:cubicBezTo>
                    <a:pt x="56" y="268"/>
                    <a:pt x="55" y="265"/>
                    <a:pt x="54" y="264"/>
                  </a:cubicBezTo>
                  <a:cubicBezTo>
                    <a:pt x="52" y="263"/>
                    <a:pt x="49" y="263"/>
                    <a:pt x="48" y="265"/>
                  </a:cubicBezTo>
                  <a:moveTo>
                    <a:pt x="58" y="252"/>
                  </a:moveTo>
                  <a:cubicBezTo>
                    <a:pt x="56" y="254"/>
                    <a:pt x="57" y="256"/>
                    <a:pt x="58" y="257"/>
                  </a:cubicBezTo>
                  <a:cubicBezTo>
                    <a:pt x="60" y="259"/>
                    <a:pt x="63" y="258"/>
                    <a:pt x="64" y="256"/>
                  </a:cubicBezTo>
                  <a:cubicBezTo>
                    <a:pt x="65" y="255"/>
                    <a:pt x="65" y="252"/>
                    <a:pt x="63" y="251"/>
                  </a:cubicBezTo>
                  <a:cubicBezTo>
                    <a:pt x="61" y="250"/>
                    <a:pt x="59" y="250"/>
                    <a:pt x="58" y="252"/>
                  </a:cubicBezTo>
                  <a:moveTo>
                    <a:pt x="67" y="239"/>
                  </a:moveTo>
                  <a:cubicBezTo>
                    <a:pt x="66" y="240"/>
                    <a:pt x="66" y="243"/>
                    <a:pt x="68" y="244"/>
                  </a:cubicBezTo>
                  <a:cubicBezTo>
                    <a:pt x="70" y="246"/>
                    <a:pt x="72" y="245"/>
                    <a:pt x="73" y="243"/>
                  </a:cubicBezTo>
                  <a:cubicBezTo>
                    <a:pt x="75" y="242"/>
                    <a:pt x="74" y="239"/>
                    <a:pt x="73" y="238"/>
                  </a:cubicBezTo>
                  <a:cubicBezTo>
                    <a:pt x="71" y="236"/>
                    <a:pt x="68" y="237"/>
                    <a:pt x="67" y="239"/>
                  </a:cubicBezTo>
                  <a:moveTo>
                    <a:pt x="76" y="226"/>
                  </a:moveTo>
                  <a:cubicBezTo>
                    <a:pt x="75" y="227"/>
                    <a:pt x="75" y="230"/>
                    <a:pt x="77" y="231"/>
                  </a:cubicBezTo>
                  <a:cubicBezTo>
                    <a:pt x="79" y="232"/>
                    <a:pt x="82" y="232"/>
                    <a:pt x="83" y="230"/>
                  </a:cubicBezTo>
                  <a:cubicBezTo>
                    <a:pt x="84" y="228"/>
                    <a:pt x="84" y="226"/>
                    <a:pt x="82" y="225"/>
                  </a:cubicBezTo>
                  <a:cubicBezTo>
                    <a:pt x="80" y="223"/>
                    <a:pt x="78" y="224"/>
                    <a:pt x="76" y="226"/>
                  </a:cubicBezTo>
                  <a:moveTo>
                    <a:pt x="86" y="212"/>
                  </a:moveTo>
                  <a:cubicBezTo>
                    <a:pt x="84" y="214"/>
                    <a:pt x="85" y="217"/>
                    <a:pt x="87" y="218"/>
                  </a:cubicBezTo>
                  <a:cubicBezTo>
                    <a:pt x="88" y="219"/>
                    <a:pt x="91" y="219"/>
                    <a:pt x="92" y="217"/>
                  </a:cubicBezTo>
                  <a:cubicBezTo>
                    <a:pt x="94" y="215"/>
                    <a:pt x="93" y="213"/>
                    <a:pt x="91" y="211"/>
                  </a:cubicBezTo>
                  <a:cubicBezTo>
                    <a:pt x="90" y="210"/>
                    <a:pt x="87" y="211"/>
                    <a:pt x="86" y="212"/>
                  </a:cubicBezTo>
                  <a:moveTo>
                    <a:pt x="95" y="199"/>
                  </a:moveTo>
                  <a:cubicBezTo>
                    <a:pt x="94" y="201"/>
                    <a:pt x="94" y="204"/>
                    <a:pt x="96" y="205"/>
                  </a:cubicBezTo>
                  <a:cubicBezTo>
                    <a:pt x="98" y="206"/>
                    <a:pt x="100" y="206"/>
                    <a:pt x="102" y="204"/>
                  </a:cubicBezTo>
                  <a:cubicBezTo>
                    <a:pt x="103" y="202"/>
                    <a:pt x="103" y="200"/>
                    <a:pt x="101" y="198"/>
                  </a:cubicBezTo>
                  <a:cubicBezTo>
                    <a:pt x="99" y="197"/>
                    <a:pt x="96" y="198"/>
                    <a:pt x="95" y="199"/>
                  </a:cubicBezTo>
                  <a:moveTo>
                    <a:pt x="105" y="186"/>
                  </a:moveTo>
                  <a:cubicBezTo>
                    <a:pt x="103" y="188"/>
                    <a:pt x="104" y="190"/>
                    <a:pt x="105" y="192"/>
                  </a:cubicBezTo>
                  <a:cubicBezTo>
                    <a:pt x="107" y="193"/>
                    <a:pt x="110" y="193"/>
                    <a:pt x="111" y="191"/>
                  </a:cubicBezTo>
                  <a:cubicBezTo>
                    <a:pt x="112" y="189"/>
                    <a:pt x="112" y="187"/>
                    <a:pt x="110" y="185"/>
                  </a:cubicBezTo>
                  <a:cubicBezTo>
                    <a:pt x="108" y="184"/>
                    <a:pt x="106" y="184"/>
                    <a:pt x="105" y="186"/>
                  </a:cubicBezTo>
                  <a:moveTo>
                    <a:pt x="114" y="173"/>
                  </a:moveTo>
                  <a:cubicBezTo>
                    <a:pt x="113" y="175"/>
                    <a:pt x="113" y="177"/>
                    <a:pt x="115" y="179"/>
                  </a:cubicBezTo>
                  <a:cubicBezTo>
                    <a:pt x="117" y="180"/>
                    <a:pt x="119" y="180"/>
                    <a:pt x="120" y="178"/>
                  </a:cubicBezTo>
                  <a:cubicBezTo>
                    <a:pt x="122" y="176"/>
                    <a:pt x="121" y="173"/>
                    <a:pt x="120" y="172"/>
                  </a:cubicBezTo>
                  <a:cubicBezTo>
                    <a:pt x="118" y="171"/>
                    <a:pt x="115" y="171"/>
                    <a:pt x="114" y="173"/>
                  </a:cubicBezTo>
                  <a:moveTo>
                    <a:pt x="123" y="160"/>
                  </a:moveTo>
                  <a:cubicBezTo>
                    <a:pt x="122" y="162"/>
                    <a:pt x="123" y="164"/>
                    <a:pt x="124" y="166"/>
                  </a:cubicBezTo>
                  <a:cubicBezTo>
                    <a:pt x="126" y="167"/>
                    <a:pt x="129" y="166"/>
                    <a:pt x="130" y="165"/>
                  </a:cubicBezTo>
                  <a:cubicBezTo>
                    <a:pt x="131" y="163"/>
                    <a:pt x="131" y="160"/>
                    <a:pt x="129" y="159"/>
                  </a:cubicBezTo>
                  <a:cubicBezTo>
                    <a:pt x="127" y="158"/>
                    <a:pt x="125" y="158"/>
                    <a:pt x="123" y="160"/>
                  </a:cubicBezTo>
                  <a:moveTo>
                    <a:pt x="133" y="147"/>
                  </a:moveTo>
                  <a:cubicBezTo>
                    <a:pt x="132" y="149"/>
                    <a:pt x="132" y="151"/>
                    <a:pt x="134" y="152"/>
                  </a:cubicBezTo>
                  <a:cubicBezTo>
                    <a:pt x="136" y="154"/>
                    <a:pt x="138" y="153"/>
                    <a:pt x="139" y="152"/>
                  </a:cubicBezTo>
                  <a:cubicBezTo>
                    <a:pt x="141" y="150"/>
                    <a:pt x="140" y="147"/>
                    <a:pt x="138" y="146"/>
                  </a:cubicBezTo>
                  <a:cubicBezTo>
                    <a:pt x="137" y="145"/>
                    <a:pt x="134" y="145"/>
                    <a:pt x="133" y="147"/>
                  </a:cubicBezTo>
                  <a:moveTo>
                    <a:pt x="142" y="134"/>
                  </a:moveTo>
                  <a:cubicBezTo>
                    <a:pt x="141" y="136"/>
                    <a:pt x="141" y="138"/>
                    <a:pt x="143" y="139"/>
                  </a:cubicBezTo>
                  <a:cubicBezTo>
                    <a:pt x="145" y="141"/>
                    <a:pt x="147" y="140"/>
                    <a:pt x="149" y="138"/>
                  </a:cubicBezTo>
                  <a:cubicBezTo>
                    <a:pt x="150" y="137"/>
                    <a:pt x="150" y="134"/>
                    <a:pt x="148" y="133"/>
                  </a:cubicBezTo>
                  <a:cubicBezTo>
                    <a:pt x="146" y="132"/>
                    <a:pt x="143" y="132"/>
                    <a:pt x="142" y="134"/>
                  </a:cubicBezTo>
                  <a:moveTo>
                    <a:pt x="152" y="121"/>
                  </a:moveTo>
                  <a:cubicBezTo>
                    <a:pt x="150" y="122"/>
                    <a:pt x="151" y="125"/>
                    <a:pt x="153" y="126"/>
                  </a:cubicBezTo>
                  <a:cubicBezTo>
                    <a:pt x="154" y="127"/>
                    <a:pt x="157" y="127"/>
                    <a:pt x="158" y="125"/>
                  </a:cubicBezTo>
                  <a:cubicBezTo>
                    <a:pt x="159" y="123"/>
                    <a:pt x="159" y="121"/>
                    <a:pt x="157" y="120"/>
                  </a:cubicBezTo>
                  <a:cubicBezTo>
                    <a:pt x="155" y="118"/>
                    <a:pt x="153" y="119"/>
                    <a:pt x="152" y="121"/>
                  </a:cubicBezTo>
                  <a:moveTo>
                    <a:pt x="161" y="108"/>
                  </a:moveTo>
                  <a:cubicBezTo>
                    <a:pt x="160" y="109"/>
                    <a:pt x="160" y="112"/>
                    <a:pt x="162" y="113"/>
                  </a:cubicBezTo>
                  <a:cubicBezTo>
                    <a:pt x="164" y="114"/>
                    <a:pt x="166" y="114"/>
                    <a:pt x="168" y="112"/>
                  </a:cubicBezTo>
                  <a:cubicBezTo>
                    <a:pt x="169" y="110"/>
                    <a:pt x="168" y="108"/>
                    <a:pt x="167" y="107"/>
                  </a:cubicBezTo>
                  <a:cubicBezTo>
                    <a:pt x="165" y="105"/>
                    <a:pt x="162" y="106"/>
                    <a:pt x="161" y="108"/>
                  </a:cubicBezTo>
                  <a:moveTo>
                    <a:pt x="170" y="94"/>
                  </a:moveTo>
                  <a:cubicBezTo>
                    <a:pt x="169" y="96"/>
                    <a:pt x="170" y="99"/>
                    <a:pt x="171" y="100"/>
                  </a:cubicBezTo>
                  <a:cubicBezTo>
                    <a:pt x="173" y="101"/>
                    <a:pt x="176" y="101"/>
                    <a:pt x="177" y="99"/>
                  </a:cubicBezTo>
                  <a:cubicBezTo>
                    <a:pt x="178" y="97"/>
                    <a:pt x="178" y="95"/>
                    <a:pt x="176" y="93"/>
                  </a:cubicBezTo>
                  <a:cubicBezTo>
                    <a:pt x="174" y="92"/>
                    <a:pt x="172" y="93"/>
                    <a:pt x="170" y="94"/>
                  </a:cubicBezTo>
                  <a:moveTo>
                    <a:pt x="180" y="81"/>
                  </a:moveTo>
                  <a:cubicBezTo>
                    <a:pt x="179" y="83"/>
                    <a:pt x="179" y="86"/>
                    <a:pt x="181" y="87"/>
                  </a:cubicBezTo>
                  <a:cubicBezTo>
                    <a:pt x="183" y="88"/>
                    <a:pt x="185" y="88"/>
                    <a:pt x="186" y="86"/>
                  </a:cubicBezTo>
                  <a:cubicBezTo>
                    <a:pt x="188" y="84"/>
                    <a:pt x="187" y="82"/>
                    <a:pt x="185" y="80"/>
                  </a:cubicBezTo>
                  <a:cubicBezTo>
                    <a:pt x="184" y="79"/>
                    <a:pt x="181" y="79"/>
                    <a:pt x="180" y="81"/>
                  </a:cubicBezTo>
                  <a:moveTo>
                    <a:pt x="189" y="68"/>
                  </a:moveTo>
                  <a:cubicBezTo>
                    <a:pt x="188" y="70"/>
                    <a:pt x="188" y="72"/>
                    <a:pt x="190" y="74"/>
                  </a:cubicBezTo>
                  <a:cubicBezTo>
                    <a:pt x="192" y="75"/>
                    <a:pt x="194" y="75"/>
                    <a:pt x="196" y="73"/>
                  </a:cubicBezTo>
                  <a:cubicBezTo>
                    <a:pt x="197" y="71"/>
                    <a:pt x="197" y="69"/>
                    <a:pt x="195" y="67"/>
                  </a:cubicBezTo>
                  <a:cubicBezTo>
                    <a:pt x="193" y="66"/>
                    <a:pt x="191" y="66"/>
                    <a:pt x="189" y="68"/>
                  </a:cubicBezTo>
                  <a:moveTo>
                    <a:pt x="199" y="55"/>
                  </a:moveTo>
                  <a:cubicBezTo>
                    <a:pt x="197" y="57"/>
                    <a:pt x="198" y="59"/>
                    <a:pt x="200" y="61"/>
                  </a:cubicBezTo>
                  <a:cubicBezTo>
                    <a:pt x="201" y="62"/>
                    <a:pt x="204" y="62"/>
                    <a:pt x="205" y="60"/>
                  </a:cubicBezTo>
                  <a:cubicBezTo>
                    <a:pt x="206" y="58"/>
                    <a:pt x="206" y="55"/>
                    <a:pt x="204" y="54"/>
                  </a:cubicBezTo>
                  <a:cubicBezTo>
                    <a:pt x="202" y="53"/>
                    <a:pt x="200" y="53"/>
                    <a:pt x="199" y="55"/>
                  </a:cubicBezTo>
                  <a:moveTo>
                    <a:pt x="208" y="42"/>
                  </a:moveTo>
                  <a:cubicBezTo>
                    <a:pt x="207" y="44"/>
                    <a:pt x="207" y="46"/>
                    <a:pt x="209" y="48"/>
                  </a:cubicBezTo>
                  <a:cubicBezTo>
                    <a:pt x="211" y="49"/>
                    <a:pt x="213" y="48"/>
                    <a:pt x="215" y="47"/>
                  </a:cubicBezTo>
                  <a:cubicBezTo>
                    <a:pt x="216" y="45"/>
                    <a:pt x="215" y="42"/>
                    <a:pt x="214" y="41"/>
                  </a:cubicBezTo>
                  <a:cubicBezTo>
                    <a:pt x="212" y="40"/>
                    <a:pt x="209" y="40"/>
                    <a:pt x="208" y="42"/>
                  </a:cubicBezTo>
                  <a:moveTo>
                    <a:pt x="217" y="29"/>
                  </a:moveTo>
                  <a:cubicBezTo>
                    <a:pt x="216" y="31"/>
                    <a:pt x="217" y="33"/>
                    <a:pt x="218" y="34"/>
                  </a:cubicBezTo>
                  <a:cubicBezTo>
                    <a:pt x="220" y="36"/>
                    <a:pt x="223" y="35"/>
                    <a:pt x="224" y="33"/>
                  </a:cubicBezTo>
                  <a:cubicBezTo>
                    <a:pt x="225" y="32"/>
                    <a:pt x="225" y="29"/>
                    <a:pt x="223" y="28"/>
                  </a:cubicBezTo>
                  <a:cubicBezTo>
                    <a:pt x="221" y="27"/>
                    <a:pt x="219" y="27"/>
                    <a:pt x="217" y="29"/>
                  </a:cubicBezTo>
                  <a:moveTo>
                    <a:pt x="227" y="16"/>
                  </a:moveTo>
                  <a:cubicBezTo>
                    <a:pt x="226" y="18"/>
                    <a:pt x="226" y="20"/>
                    <a:pt x="228" y="21"/>
                  </a:cubicBezTo>
                  <a:cubicBezTo>
                    <a:pt x="230" y="23"/>
                    <a:pt x="232" y="22"/>
                    <a:pt x="233" y="20"/>
                  </a:cubicBezTo>
                  <a:cubicBezTo>
                    <a:pt x="235" y="19"/>
                    <a:pt x="234" y="16"/>
                    <a:pt x="232" y="15"/>
                  </a:cubicBezTo>
                  <a:cubicBezTo>
                    <a:pt x="231" y="14"/>
                    <a:pt x="228" y="14"/>
                    <a:pt x="227" y="16"/>
                  </a:cubicBezTo>
                  <a:moveTo>
                    <a:pt x="236" y="3"/>
                  </a:moveTo>
                  <a:cubicBezTo>
                    <a:pt x="235" y="4"/>
                    <a:pt x="235" y="7"/>
                    <a:pt x="237" y="8"/>
                  </a:cubicBezTo>
                  <a:cubicBezTo>
                    <a:pt x="239" y="9"/>
                    <a:pt x="241" y="9"/>
                    <a:pt x="243" y="7"/>
                  </a:cubicBezTo>
                  <a:cubicBezTo>
                    <a:pt x="244" y="5"/>
                    <a:pt x="244" y="3"/>
                    <a:pt x="242" y="2"/>
                  </a:cubicBezTo>
                  <a:cubicBezTo>
                    <a:pt x="240" y="0"/>
                    <a:pt x="238" y="1"/>
                    <a:pt x="236" y="3"/>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60" name="Freeform 217">
              <a:extLst>
                <a:ext uri="{FF2B5EF4-FFF2-40B4-BE49-F238E27FC236}">
                  <a16:creationId xmlns:a16="http://schemas.microsoft.com/office/drawing/2014/main" id="{140D80BA-7845-48C6-8DA9-733849D7A962}"/>
                </a:ext>
              </a:extLst>
            </p:cNvPr>
            <p:cNvSpPr>
              <a:spLocks/>
            </p:cNvSpPr>
            <p:nvPr/>
          </p:nvSpPr>
          <p:spPr bwMode="auto">
            <a:xfrm>
              <a:off x="6088641" y="3871584"/>
              <a:ext cx="24133" cy="24133"/>
            </a:xfrm>
            <a:custGeom>
              <a:avLst/>
              <a:gdLst>
                <a:gd name="T0" fmla="*/ 4 w 8"/>
                <a:gd name="T1" fmla="*/ 8 h 8"/>
                <a:gd name="T2" fmla="*/ 7 w 8"/>
                <a:gd name="T3" fmla="*/ 7 h 8"/>
                <a:gd name="T4" fmla="*/ 8 w 8"/>
                <a:gd name="T5" fmla="*/ 4 h 8"/>
                <a:gd name="T6" fmla="*/ 7 w 8"/>
                <a:gd name="T7" fmla="*/ 1 h 8"/>
                <a:gd name="T8" fmla="*/ 4 w 8"/>
                <a:gd name="T9" fmla="*/ 0 h 8"/>
                <a:gd name="T10" fmla="*/ 1 w 8"/>
                <a:gd name="T11" fmla="*/ 1 h 8"/>
                <a:gd name="T12" fmla="*/ 0 w 8"/>
                <a:gd name="T13" fmla="*/ 4 h 8"/>
                <a:gd name="T14" fmla="*/ 1 w 8"/>
                <a:gd name="T15" fmla="*/ 7 h 8"/>
                <a:gd name="T16" fmla="*/ 4 w 8"/>
                <a:gd name="T17"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8">
                  <a:moveTo>
                    <a:pt x="4" y="8"/>
                  </a:moveTo>
                  <a:cubicBezTo>
                    <a:pt x="5" y="8"/>
                    <a:pt x="6" y="7"/>
                    <a:pt x="7" y="7"/>
                  </a:cubicBezTo>
                  <a:cubicBezTo>
                    <a:pt x="7" y="6"/>
                    <a:pt x="8" y="5"/>
                    <a:pt x="8" y="4"/>
                  </a:cubicBezTo>
                  <a:cubicBezTo>
                    <a:pt x="8" y="3"/>
                    <a:pt x="7" y="2"/>
                    <a:pt x="7" y="1"/>
                  </a:cubicBezTo>
                  <a:cubicBezTo>
                    <a:pt x="6" y="0"/>
                    <a:pt x="5" y="0"/>
                    <a:pt x="4" y="0"/>
                  </a:cubicBezTo>
                  <a:cubicBezTo>
                    <a:pt x="3" y="0"/>
                    <a:pt x="2" y="0"/>
                    <a:pt x="1" y="1"/>
                  </a:cubicBezTo>
                  <a:cubicBezTo>
                    <a:pt x="0" y="2"/>
                    <a:pt x="0" y="3"/>
                    <a:pt x="0" y="4"/>
                  </a:cubicBezTo>
                  <a:cubicBezTo>
                    <a:pt x="0" y="5"/>
                    <a:pt x="0" y="6"/>
                    <a:pt x="1" y="7"/>
                  </a:cubicBezTo>
                  <a:cubicBezTo>
                    <a:pt x="2" y="7"/>
                    <a:pt x="3" y="8"/>
                    <a:pt x="4" y="8"/>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1" name="Freeform 218">
              <a:extLst>
                <a:ext uri="{FF2B5EF4-FFF2-40B4-BE49-F238E27FC236}">
                  <a16:creationId xmlns:a16="http://schemas.microsoft.com/office/drawing/2014/main" id="{0128C25E-6001-499D-8E94-2F71E7DA4814}"/>
                </a:ext>
              </a:extLst>
            </p:cNvPr>
            <p:cNvSpPr>
              <a:spLocks noEditPoints="1"/>
            </p:cNvSpPr>
            <p:nvPr/>
          </p:nvSpPr>
          <p:spPr bwMode="auto">
            <a:xfrm>
              <a:off x="6119124" y="3907148"/>
              <a:ext cx="1145658" cy="1380633"/>
            </a:xfrm>
            <a:custGeom>
              <a:avLst/>
              <a:gdLst>
                <a:gd name="T0" fmla="*/ 380 w 381"/>
                <a:gd name="T1" fmla="*/ 452 h 459"/>
                <a:gd name="T2" fmla="*/ 364 w 381"/>
                <a:gd name="T3" fmla="*/ 445 h 459"/>
                <a:gd name="T4" fmla="*/ 364 w 381"/>
                <a:gd name="T5" fmla="*/ 439 h 459"/>
                <a:gd name="T6" fmla="*/ 359 w 381"/>
                <a:gd name="T7" fmla="*/ 433 h 459"/>
                <a:gd name="T8" fmla="*/ 354 w 381"/>
                <a:gd name="T9" fmla="*/ 432 h 459"/>
                <a:gd name="T10" fmla="*/ 350 w 381"/>
                <a:gd name="T11" fmla="*/ 415 h 459"/>
                <a:gd name="T12" fmla="*/ 334 w 381"/>
                <a:gd name="T13" fmla="*/ 408 h 459"/>
                <a:gd name="T14" fmla="*/ 334 w 381"/>
                <a:gd name="T15" fmla="*/ 402 h 459"/>
                <a:gd name="T16" fmla="*/ 329 w 381"/>
                <a:gd name="T17" fmla="*/ 396 h 459"/>
                <a:gd name="T18" fmla="*/ 324 w 381"/>
                <a:gd name="T19" fmla="*/ 396 h 459"/>
                <a:gd name="T20" fmla="*/ 320 w 381"/>
                <a:gd name="T21" fmla="*/ 379 h 459"/>
                <a:gd name="T22" fmla="*/ 303 w 381"/>
                <a:gd name="T23" fmla="*/ 372 h 459"/>
                <a:gd name="T24" fmla="*/ 304 w 381"/>
                <a:gd name="T25" fmla="*/ 366 h 459"/>
                <a:gd name="T26" fmla="*/ 299 w 381"/>
                <a:gd name="T27" fmla="*/ 360 h 459"/>
                <a:gd name="T28" fmla="*/ 293 w 381"/>
                <a:gd name="T29" fmla="*/ 359 h 459"/>
                <a:gd name="T30" fmla="*/ 289 w 381"/>
                <a:gd name="T31" fmla="*/ 342 h 459"/>
                <a:gd name="T32" fmla="*/ 273 w 381"/>
                <a:gd name="T33" fmla="*/ 335 h 459"/>
                <a:gd name="T34" fmla="*/ 274 w 381"/>
                <a:gd name="T35" fmla="*/ 329 h 459"/>
                <a:gd name="T36" fmla="*/ 269 w 381"/>
                <a:gd name="T37" fmla="*/ 323 h 459"/>
                <a:gd name="T38" fmla="*/ 263 w 381"/>
                <a:gd name="T39" fmla="*/ 323 h 459"/>
                <a:gd name="T40" fmla="*/ 259 w 381"/>
                <a:gd name="T41" fmla="*/ 306 h 459"/>
                <a:gd name="T42" fmla="*/ 243 w 381"/>
                <a:gd name="T43" fmla="*/ 299 h 459"/>
                <a:gd name="T44" fmla="*/ 243 w 381"/>
                <a:gd name="T45" fmla="*/ 293 h 459"/>
                <a:gd name="T46" fmla="*/ 238 w 381"/>
                <a:gd name="T47" fmla="*/ 287 h 459"/>
                <a:gd name="T48" fmla="*/ 233 w 381"/>
                <a:gd name="T49" fmla="*/ 286 h 459"/>
                <a:gd name="T50" fmla="*/ 229 w 381"/>
                <a:gd name="T51" fmla="*/ 269 h 459"/>
                <a:gd name="T52" fmla="*/ 213 w 381"/>
                <a:gd name="T53" fmla="*/ 262 h 459"/>
                <a:gd name="T54" fmla="*/ 213 w 381"/>
                <a:gd name="T55" fmla="*/ 256 h 459"/>
                <a:gd name="T56" fmla="*/ 208 w 381"/>
                <a:gd name="T57" fmla="*/ 250 h 459"/>
                <a:gd name="T58" fmla="*/ 203 w 381"/>
                <a:gd name="T59" fmla="*/ 250 h 459"/>
                <a:gd name="T60" fmla="*/ 199 w 381"/>
                <a:gd name="T61" fmla="*/ 233 h 459"/>
                <a:gd name="T62" fmla="*/ 182 w 381"/>
                <a:gd name="T63" fmla="*/ 226 h 459"/>
                <a:gd name="T64" fmla="*/ 183 w 381"/>
                <a:gd name="T65" fmla="*/ 220 h 459"/>
                <a:gd name="T66" fmla="*/ 178 w 381"/>
                <a:gd name="T67" fmla="*/ 214 h 459"/>
                <a:gd name="T68" fmla="*/ 172 w 381"/>
                <a:gd name="T69" fmla="*/ 213 h 459"/>
                <a:gd name="T70" fmla="*/ 168 w 381"/>
                <a:gd name="T71" fmla="*/ 196 h 459"/>
                <a:gd name="T72" fmla="*/ 152 w 381"/>
                <a:gd name="T73" fmla="*/ 189 h 459"/>
                <a:gd name="T74" fmla="*/ 153 w 381"/>
                <a:gd name="T75" fmla="*/ 183 h 459"/>
                <a:gd name="T76" fmla="*/ 148 w 381"/>
                <a:gd name="T77" fmla="*/ 177 h 459"/>
                <a:gd name="T78" fmla="*/ 142 w 381"/>
                <a:gd name="T79" fmla="*/ 177 h 459"/>
                <a:gd name="T80" fmla="*/ 138 w 381"/>
                <a:gd name="T81" fmla="*/ 160 h 459"/>
                <a:gd name="T82" fmla="*/ 122 w 381"/>
                <a:gd name="T83" fmla="*/ 153 h 459"/>
                <a:gd name="T84" fmla="*/ 122 w 381"/>
                <a:gd name="T85" fmla="*/ 147 h 459"/>
                <a:gd name="T86" fmla="*/ 117 w 381"/>
                <a:gd name="T87" fmla="*/ 141 h 459"/>
                <a:gd name="T88" fmla="*/ 112 w 381"/>
                <a:gd name="T89" fmla="*/ 140 h 459"/>
                <a:gd name="T90" fmla="*/ 108 w 381"/>
                <a:gd name="T91" fmla="*/ 123 h 459"/>
                <a:gd name="T92" fmla="*/ 92 w 381"/>
                <a:gd name="T93" fmla="*/ 116 h 459"/>
                <a:gd name="T94" fmla="*/ 92 w 381"/>
                <a:gd name="T95" fmla="*/ 110 h 459"/>
                <a:gd name="T96" fmla="*/ 87 w 381"/>
                <a:gd name="T97" fmla="*/ 104 h 459"/>
                <a:gd name="T98" fmla="*/ 82 w 381"/>
                <a:gd name="T99" fmla="*/ 104 h 459"/>
                <a:gd name="T100" fmla="*/ 78 w 381"/>
                <a:gd name="T101" fmla="*/ 87 h 459"/>
                <a:gd name="T102" fmla="*/ 61 w 381"/>
                <a:gd name="T103" fmla="*/ 80 h 459"/>
                <a:gd name="T104" fmla="*/ 62 w 381"/>
                <a:gd name="T105" fmla="*/ 74 h 459"/>
                <a:gd name="T106" fmla="*/ 57 w 381"/>
                <a:gd name="T107" fmla="*/ 68 h 459"/>
                <a:gd name="T108" fmla="*/ 51 w 381"/>
                <a:gd name="T109" fmla="*/ 67 h 459"/>
                <a:gd name="T110" fmla="*/ 47 w 381"/>
                <a:gd name="T111" fmla="*/ 50 h 459"/>
                <a:gd name="T112" fmla="*/ 31 w 381"/>
                <a:gd name="T113" fmla="*/ 43 h 459"/>
                <a:gd name="T114" fmla="*/ 32 w 381"/>
                <a:gd name="T115" fmla="*/ 37 h 459"/>
                <a:gd name="T116" fmla="*/ 27 w 381"/>
                <a:gd name="T117" fmla="*/ 31 h 459"/>
                <a:gd name="T118" fmla="*/ 21 w 381"/>
                <a:gd name="T119" fmla="*/ 31 h 459"/>
                <a:gd name="T120" fmla="*/ 17 w 381"/>
                <a:gd name="T121" fmla="*/ 14 h 459"/>
                <a:gd name="T122" fmla="*/ 1 w 381"/>
                <a:gd name="T123" fmla="*/ 7 h 459"/>
                <a:gd name="T124" fmla="*/ 1 w 381"/>
                <a:gd name="T125" fmla="*/ 1 h 4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81" h="459">
                  <a:moveTo>
                    <a:pt x="374" y="457"/>
                  </a:moveTo>
                  <a:cubicBezTo>
                    <a:pt x="375" y="458"/>
                    <a:pt x="378" y="459"/>
                    <a:pt x="380" y="457"/>
                  </a:cubicBezTo>
                  <a:cubicBezTo>
                    <a:pt x="381" y="456"/>
                    <a:pt x="381" y="453"/>
                    <a:pt x="380" y="452"/>
                  </a:cubicBezTo>
                  <a:cubicBezTo>
                    <a:pt x="379" y="450"/>
                    <a:pt x="376" y="450"/>
                    <a:pt x="374" y="451"/>
                  </a:cubicBezTo>
                  <a:cubicBezTo>
                    <a:pt x="373" y="453"/>
                    <a:pt x="373" y="455"/>
                    <a:pt x="374" y="457"/>
                  </a:cubicBezTo>
                  <a:moveTo>
                    <a:pt x="364" y="445"/>
                  </a:moveTo>
                  <a:cubicBezTo>
                    <a:pt x="365" y="446"/>
                    <a:pt x="368" y="447"/>
                    <a:pt x="369" y="445"/>
                  </a:cubicBezTo>
                  <a:cubicBezTo>
                    <a:pt x="371" y="444"/>
                    <a:pt x="371" y="441"/>
                    <a:pt x="370" y="440"/>
                  </a:cubicBezTo>
                  <a:cubicBezTo>
                    <a:pt x="369" y="438"/>
                    <a:pt x="366" y="438"/>
                    <a:pt x="364" y="439"/>
                  </a:cubicBezTo>
                  <a:cubicBezTo>
                    <a:pt x="363" y="440"/>
                    <a:pt x="362" y="443"/>
                    <a:pt x="364" y="445"/>
                  </a:cubicBezTo>
                  <a:moveTo>
                    <a:pt x="354" y="432"/>
                  </a:moveTo>
                  <a:cubicBezTo>
                    <a:pt x="355" y="434"/>
                    <a:pt x="358" y="434"/>
                    <a:pt x="359" y="433"/>
                  </a:cubicBezTo>
                  <a:cubicBezTo>
                    <a:pt x="361" y="432"/>
                    <a:pt x="361" y="429"/>
                    <a:pt x="360" y="427"/>
                  </a:cubicBezTo>
                  <a:cubicBezTo>
                    <a:pt x="359" y="426"/>
                    <a:pt x="356" y="425"/>
                    <a:pt x="354" y="427"/>
                  </a:cubicBezTo>
                  <a:cubicBezTo>
                    <a:pt x="353" y="428"/>
                    <a:pt x="352" y="431"/>
                    <a:pt x="354" y="432"/>
                  </a:cubicBezTo>
                  <a:moveTo>
                    <a:pt x="344" y="420"/>
                  </a:moveTo>
                  <a:cubicBezTo>
                    <a:pt x="345" y="422"/>
                    <a:pt x="348" y="422"/>
                    <a:pt x="349" y="421"/>
                  </a:cubicBezTo>
                  <a:cubicBezTo>
                    <a:pt x="351" y="419"/>
                    <a:pt x="351" y="417"/>
                    <a:pt x="350" y="415"/>
                  </a:cubicBezTo>
                  <a:cubicBezTo>
                    <a:pt x="348" y="413"/>
                    <a:pt x="346" y="413"/>
                    <a:pt x="344" y="415"/>
                  </a:cubicBezTo>
                  <a:cubicBezTo>
                    <a:pt x="343" y="416"/>
                    <a:pt x="342" y="419"/>
                    <a:pt x="344" y="420"/>
                  </a:cubicBezTo>
                  <a:moveTo>
                    <a:pt x="334" y="408"/>
                  </a:moveTo>
                  <a:cubicBezTo>
                    <a:pt x="335" y="410"/>
                    <a:pt x="338" y="410"/>
                    <a:pt x="339" y="409"/>
                  </a:cubicBezTo>
                  <a:cubicBezTo>
                    <a:pt x="341" y="407"/>
                    <a:pt x="341" y="405"/>
                    <a:pt x="340" y="403"/>
                  </a:cubicBezTo>
                  <a:cubicBezTo>
                    <a:pt x="338" y="401"/>
                    <a:pt x="336" y="401"/>
                    <a:pt x="334" y="402"/>
                  </a:cubicBezTo>
                  <a:cubicBezTo>
                    <a:pt x="332" y="404"/>
                    <a:pt x="332" y="406"/>
                    <a:pt x="334" y="408"/>
                  </a:cubicBezTo>
                  <a:moveTo>
                    <a:pt x="324" y="396"/>
                  </a:moveTo>
                  <a:cubicBezTo>
                    <a:pt x="325" y="398"/>
                    <a:pt x="327" y="398"/>
                    <a:pt x="329" y="396"/>
                  </a:cubicBezTo>
                  <a:cubicBezTo>
                    <a:pt x="331" y="395"/>
                    <a:pt x="331" y="393"/>
                    <a:pt x="330" y="391"/>
                  </a:cubicBezTo>
                  <a:cubicBezTo>
                    <a:pt x="328" y="389"/>
                    <a:pt x="326" y="389"/>
                    <a:pt x="324" y="390"/>
                  </a:cubicBezTo>
                  <a:cubicBezTo>
                    <a:pt x="322" y="392"/>
                    <a:pt x="322" y="394"/>
                    <a:pt x="324" y="396"/>
                  </a:cubicBezTo>
                  <a:moveTo>
                    <a:pt x="313" y="384"/>
                  </a:moveTo>
                  <a:cubicBezTo>
                    <a:pt x="315" y="385"/>
                    <a:pt x="317" y="386"/>
                    <a:pt x="319" y="384"/>
                  </a:cubicBezTo>
                  <a:cubicBezTo>
                    <a:pt x="321" y="383"/>
                    <a:pt x="321" y="380"/>
                    <a:pt x="320" y="379"/>
                  </a:cubicBezTo>
                  <a:cubicBezTo>
                    <a:pt x="318" y="377"/>
                    <a:pt x="316" y="377"/>
                    <a:pt x="314" y="378"/>
                  </a:cubicBezTo>
                  <a:cubicBezTo>
                    <a:pt x="312" y="380"/>
                    <a:pt x="312" y="382"/>
                    <a:pt x="313" y="384"/>
                  </a:cubicBezTo>
                  <a:moveTo>
                    <a:pt x="303" y="372"/>
                  </a:moveTo>
                  <a:cubicBezTo>
                    <a:pt x="305" y="373"/>
                    <a:pt x="307" y="374"/>
                    <a:pt x="309" y="372"/>
                  </a:cubicBezTo>
                  <a:cubicBezTo>
                    <a:pt x="311" y="371"/>
                    <a:pt x="311" y="368"/>
                    <a:pt x="310" y="366"/>
                  </a:cubicBezTo>
                  <a:cubicBezTo>
                    <a:pt x="308" y="365"/>
                    <a:pt x="306" y="365"/>
                    <a:pt x="304" y="366"/>
                  </a:cubicBezTo>
                  <a:cubicBezTo>
                    <a:pt x="302" y="367"/>
                    <a:pt x="302" y="370"/>
                    <a:pt x="303" y="372"/>
                  </a:cubicBezTo>
                  <a:moveTo>
                    <a:pt x="293" y="359"/>
                  </a:moveTo>
                  <a:cubicBezTo>
                    <a:pt x="295" y="361"/>
                    <a:pt x="297" y="361"/>
                    <a:pt x="299" y="360"/>
                  </a:cubicBezTo>
                  <a:cubicBezTo>
                    <a:pt x="301" y="359"/>
                    <a:pt x="301" y="356"/>
                    <a:pt x="299" y="354"/>
                  </a:cubicBezTo>
                  <a:cubicBezTo>
                    <a:pt x="298" y="353"/>
                    <a:pt x="296" y="352"/>
                    <a:pt x="294" y="354"/>
                  </a:cubicBezTo>
                  <a:cubicBezTo>
                    <a:pt x="292" y="355"/>
                    <a:pt x="292" y="358"/>
                    <a:pt x="293" y="359"/>
                  </a:cubicBezTo>
                  <a:moveTo>
                    <a:pt x="283" y="347"/>
                  </a:moveTo>
                  <a:cubicBezTo>
                    <a:pt x="285" y="349"/>
                    <a:pt x="287" y="349"/>
                    <a:pt x="289" y="348"/>
                  </a:cubicBezTo>
                  <a:cubicBezTo>
                    <a:pt x="291" y="346"/>
                    <a:pt x="291" y="344"/>
                    <a:pt x="289" y="342"/>
                  </a:cubicBezTo>
                  <a:cubicBezTo>
                    <a:pt x="288" y="340"/>
                    <a:pt x="285" y="340"/>
                    <a:pt x="284" y="342"/>
                  </a:cubicBezTo>
                  <a:cubicBezTo>
                    <a:pt x="282" y="343"/>
                    <a:pt x="282" y="346"/>
                    <a:pt x="283" y="347"/>
                  </a:cubicBezTo>
                  <a:moveTo>
                    <a:pt x="273" y="335"/>
                  </a:moveTo>
                  <a:cubicBezTo>
                    <a:pt x="275" y="337"/>
                    <a:pt x="277" y="337"/>
                    <a:pt x="279" y="336"/>
                  </a:cubicBezTo>
                  <a:cubicBezTo>
                    <a:pt x="280" y="334"/>
                    <a:pt x="281" y="332"/>
                    <a:pt x="279" y="330"/>
                  </a:cubicBezTo>
                  <a:cubicBezTo>
                    <a:pt x="278" y="328"/>
                    <a:pt x="275" y="328"/>
                    <a:pt x="274" y="329"/>
                  </a:cubicBezTo>
                  <a:cubicBezTo>
                    <a:pt x="272" y="331"/>
                    <a:pt x="272" y="333"/>
                    <a:pt x="273" y="335"/>
                  </a:cubicBezTo>
                  <a:moveTo>
                    <a:pt x="263" y="323"/>
                  </a:moveTo>
                  <a:cubicBezTo>
                    <a:pt x="264" y="325"/>
                    <a:pt x="267" y="325"/>
                    <a:pt x="269" y="323"/>
                  </a:cubicBezTo>
                  <a:cubicBezTo>
                    <a:pt x="270" y="322"/>
                    <a:pt x="271" y="320"/>
                    <a:pt x="269" y="318"/>
                  </a:cubicBezTo>
                  <a:cubicBezTo>
                    <a:pt x="268" y="316"/>
                    <a:pt x="265" y="316"/>
                    <a:pt x="264" y="317"/>
                  </a:cubicBezTo>
                  <a:cubicBezTo>
                    <a:pt x="262" y="319"/>
                    <a:pt x="262" y="321"/>
                    <a:pt x="263" y="323"/>
                  </a:cubicBezTo>
                  <a:moveTo>
                    <a:pt x="253" y="311"/>
                  </a:moveTo>
                  <a:cubicBezTo>
                    <a:pt x="254" y="312"/>
                    <a:pt x="257" y="313"/>
                    <a:pt x="259" y="311"/>
                  </a:cubicBezTo>
                  <a:cubicBezTo>
                    <a:pt x="260" y="310"/>
                    <a:pt x="261" y="307"/>
                    <a:pt x="259" y="306"/>
                  </a:cubicBezTo>
                  <a:cubicBezTo>
                    <a:pt x="258" y="304"/>
                    <a:pt x="255" y="304"/>
                    <a:pt x="253" y="305"/>
                  </a:cubicBezTo>
                  <a:cubicBezTo>
                    <a:pt x="252" y="307"/>
                    <a:pt x="252" y="309"/>
                    <a:pt x="253" y="311"/>
                  </a:cubicBezTo>
                  <a:moveTo>
                    <a:pt x="243" y="299"/>
                  </a:moveTo>
                  <a:cubicBezTo>
                    <a:pt x="244" y="300"/>
                    <a:pt x="247" y="301"/>
                    <a:pt x="249" y="299"/>
                  </a:cubicBezTo>
                  <a:cubicBezTo>
                    <a:pt x="250" y="298"/>
                    <a:pt x="250" y="295"/>
                    <a:pt x="249" y="293"/>
                  </a:cubicBezTo>
                  <a:cubicBezTo>
                    <a:pt x="248" y="292"/>
                    <a:pt x="245" y="292"/>
                    <a:pt x="243" y="293"/>
                  </a:cubicBezTo>
                  <a:cubicBezTo>
                    <a:pt x="242" y="294"/>
                    <a:pt x="241" y="297"/>
                    <a:pt x="243" y="299"/>
                  </a:cubicBezTo>
                  <a:moveTo>
                    <a:pt x="233" y="286"/>
                  </a:moveTo>
                  <a:cubicBezTo>
                    <a:pt x="234" y="288"/>
                    <a:pt x="237" y="288"/>
                    <a:pt x="238" y="287"/>
                  </a:cubicBezTo>
                  <a:cubicBezTo>
                    <a:pt x="240" y="286"/>
                    <a:pt x="240" y="283"/>
                    <a:pt x="239" y="281"/>
                  </a:cubicBezTo>
                  <a:cubicBezTo>
                    <a:pt x="238" y="280"/>
                    <a:pt x="235" y="279"/>
                    <a:pt x="233" y="281"/>
                  </a:cubicBezTo>
                  <a:cubicBezTo>
                    <a:pt x="232" y="282"/>
                    <a:pt x="231" y="285"/>
                    <a:pt x="233" y="286"/>
                  </a:cubicBezTo>
                  <a:moveTo>
                    <a:pt x="223" y="274"/>
                  </a:moveTo>
                  <a:cubicBezTo>
                    <a:pt x="224" y="276"/>
                    <a:pt x="227" y="276"/>
                    <a:pt x="228" y="275"/>
                  </a:cubicBezTo>
                  <a:cubicBezTo>
                    <a:pt x="230" y="273"/>
                    <a:pt x="230" y="271"/>
                    <a:pt x="229" y="269"/>
                  </a:cubicBezTo>
                  <a:cubicBezTo>
                    <a:pt x="227" y="267"/>
                    <a:pt x="225" y="267"/>
                    <a:pt x="223" y="269"/>
                  </a:cubicBezTo>
                  <a:cubicBezTo>
                    <a:pt x="222" y="270"/>
                    <a:pt x="221" y="273"/>
                    <a:pt x="223" y="274"/>
                  </a:cubicBezTo>
                  <a:moveTo>
                    <a:pt x="213" y="262"/>
                  </a:moveTo>
                  <a:cubicBezTo>
                    <a:pt x="214" y="264"/>
                    <a:pt x="217" y="264"/>
                    <a:pt x="218" y="263"/>
                  </a:cubicBezTo>
                  <a:cubicBezTo>
                    <a:pt x="220" y="261"/>
                    <a:pt x="220" y="259"/>
                    <a:pt x="219" y="257"/>
                  </a:cubicBezTo>
                  <a:cubicBezTo>
                    <a:pt x="217" y="255"/>
                    <a:pt x="215" y="255"/>
                    <a:pt x="213" y="256"/>
                  </a:cubicBezTo>
                  <a:cubicBezTo>
                    <a:pt x="211" y="258"/>
                    <a:pt x="211" y="260"/>
                    <a:pt x="213" y="262"/>
                  </a:cubicBezTo>
                  <a:moveTo>
                    <a:pt x="203" y="250"/>
                  </a:moveTo>
                  <a:cubicBezTo>
                    <a:pt x="204" y="252"/>
                    <a:pt x="206" y="252"/>
                    <a:pt x="208" y="250"/>
                  </a:cubicBezTo>
                  <a:cubicBezTo>
                    <a:pt x="210" y="249"/>
                    <a:pt x="210" y="247"/>
                    <a:pt x="209" y="245"/>
                  </a:cubicBezTo>
                  <a:cubicBezTo>
                    <a:pt x="207" y="243"/>
                    <a:pt x="205" y="243"/>
                    <a:pt x="203" y="244"/>
                  </a:cubicBezTo>
                  <a:cubicBezTo>
                    <a:pt x="201" y="246"/>
                    <a:pt x="201" y="248"/>
                    <a:pt x="203" y="250"/>
                  </a:cubicBezTo>
                  <a:moveTo>
                    <a:pt x="192" y="238"/>
                  </a:moveTo>
                  <a:cubicBezTo>
                    <a:pt x="194" y="239"/>
                    <a:pt x="196" y="240"/>
                    <a:pt x="198" y="238"/>
                  </a:cubicBezTo>
                  <a:cubicBezTo>
                    <a:pt x="200" y="237"/>
                    <a:pt x="200" y="234"/>
                    <a:pt x="199" y="233"/>
                  </a:cubicBezTo>
                  <a:cubicBezTo>
                    <a:pt x="197" y="231"/>
                    <a:pt x="195" y="231"/>
                    <a:pt x="193" y="232"/>
                  </a:cubicBezTo>
                  <a:cubicBezTo>
                    <a:pt x="191" y="234"/>
                    <a:pt x="191" y="236"/>
                    <a:pt x="192" y="238"/>
                  </a:cubicBezTo>
                  <a:moveTo>
                    <a:pt x="182" y="226"/>
                  </a:moveTo>
                  <a:cubicBezTo>
                    <a:pt x="184" y="227"/>
                    <a:pt x="186" y="228"/>
                    <a:pt x="188" y="226"/>
                  </a:cubicBezTo>
                  <a:cubicBezTo>
                    <a:pt x="190" y="225"/>
                    <a:pt x="190" y="222"/>
                    <a:pt x="189" y="220"/>
                  </a:cubicBezTo>
                  <a:cubicBezTo>
                    <a:pt x="187" y="219"/>
                    <a:pt x="185" y="219"/>
                    <a:pt x="183" y="220"/>
                  </a:cubicBezTo>
                  <a:cubicBezTo>
                    <a:pt x="181" y="221"/>
                    <a:pt x="181" y="224"/>
                    <a:pt x="182" y="226"/>
                  </a:cubicBezTo>
                  <a:moveTo>
                    <a:pt x="172" y="213"/>
                  </a:moveTo>
                  <a:cubicBezTo>
                    <a:pt x="174" y="215"/>
                    <a:pt x="176" y="215"/>
                    <a:pt x="178" y="214"/>
                  </a:cubicBezTo>
                  <a:cubicBezTo>
                    <a:pt x="180" y="213"/>
                    <a:pt x="180" y="210"/>
                    <a:pt x="178" y="208"/>
                  </a:cubicBezTo>
                  <a:cubicBezTo>
                    <a:pt x="177" y="207"/>
                    <a:pt x="175" y="206"/>
                    <a:pt x="173" y="208"/>
                  </a:cubicBezTo>
                  <a:cubicBezTo>
                    <a:pt x="171" y="209"/>
                    <a:pt x="171" y="212"/>
                    <a:pt x="172" y="213"/>
                  </a:cubicBezTo>
                  <a:moveTo>
                    <a:pt x="162" y="201"/>
                  </a:moveTo>
                  <a:cubicBezTo>
                    <a:pt x="164" y="203"/>
                    <a:pt x="166" y="203"/>
                    <a:pt x="168" y="202"/>
                  </a:cubicBezTo>
                  <a:cubicBezTo>
                    <a:pt x="170" y="200"/>
                    <a:pt x="170" y="198"/>
                    <a:pt x="168" y="196"/>
                  </a:cubicBezTo>
                  <a:cubicBezTo>
                    <a:pt x="167" y="194"/>
                    <a:pt x="164" y="194"/>
                    <a:pt x="163" y="196"/>
                  </a:cubicBezTo>
                  <a:cubicBezTo>
                    <a:pt x="161" y="197"/>
                    <a:pt x="161" y="200"/>
                    <a:pt x="162" y="201"/>
                  </a:cubicBezTo>
                  <a:moveTo>
                    <a:pt x="152" y="189"/>
                  </a:moveTo>
                  <a:cubicBezTo>
                    <a:pt x="154" y="191"/>
                    <a:pt x="156" y="191"/>
                    <a:pt x="158" y="190"/>
                  </a:cubicBezTo>
                  <a:cubicBezTo>
                    <a:pt x="159" y="188"/>
                    <a:pt x="160" y="186"/>
                    <a:pt x="158" y="184"/>
                  </a:cubicBezTo>
                  <a:cubicBezTo>
                    <a:pt x="157" y="182"/>
                    <a:pt x="154" y="182"/>
                    <a:pt x="153" y="183"/>
                  </a:cubicBezTo>
                  <a:cubicBezTo>
                    <a:pt x="151" y="185"/>
                    <a:pt x="151" y="187"/>
                    <a:pt x="152" y="189"/>
                  </a:cubicBezTo>
                  <a:moveTo>
                    <a:pt x="142" y="177"/>
                  </a:moveTo>
                  <a:cubicBezTo>
                    <a:pt x="143" y="179"/>
                    <a:pt x="146" y="179"/>
                    <a:pt x="148" y="177"/>
                  </a:cubicBezTo>
                  <a:cubicBezTo>
                    <a:pt x="149" y="176"/>
                    <a:pt x="150" y="174"/>
                    <a:pt x="148" y="172"/>
                  </a:cubicBezTo>
                  <a:cubicBezTo>
                    <a:pt x="147" y="170"/>
                    <a:pt x="144" y="170"/>
                    <a:pt x="143" y="171"/>
                  </a:cubicBezTo>
                  <a:cubicBezTo>
                    <a:pt x="141" y="173"/>
                    <a:pt x="141" y="175"/>
                    <a:pt x="142" y="177"/>
                  </a:cubicBezTo>
                  <a:moveTo>
                    <a:pt x="132" y="165"/>
                  </a:moveTo>
                  <a:cubicBezTo>
                    <a:pt x="133" y="166"/>
                    <a:pt x="136" y="167"/>
                    <a:pt x="138" y="165"/>
                  </a:cubicBezTo>
                  <a:cubicBezTo>
                    <a:pt x="139" y="164"/>
                    <a:pt x="140" y="161"/>
                    <a:pt x="138" y="160"/>
                  </a:cubicBezTo>
                  <a:cubicBezTo>
                    <a:pt x="137" y="158"/>
                    <a:pt x="134" y="158"/>
                    <a:pt x="133" y="159"/>
                  </a:cubicBezTo>
                  <a:cubicBezTo>
                    <a:pt x="131" y="161"/>
                    <a:pt x="131" y="163"/>
                    <a:pt x="132" y="165"/>
                  </a:cubicBezTo>
                  <a:moveTo>
                    <a:pt x="122" y="153"/>
                  </a:moveTo>
                  <a:cubicBezTo>
                    <a:pt x="123" y="154"/>
                    <a:pt x="126" y="155"/>
                    <a:pt x="128" y="153"/>
                  </a:cubicBezTo>
                  <a:cubicBezTo>
                    <a:pt x="129" y="152"/>
                    <a:pt x="129" y="149"/>
                    <a:pt x="128" y="147"/>
                  </a:cubicBezTo>
                  <a:cubicBezTo>
                    <a:pt x="127" y="146"/>
                    <a:pt x="124" y="146"/>
                    <a:pt x="122" y="147"/>
                  </a:cubicBezTo>
                  <a:cubicBezTo>
                    <a:pt x="121" y="148"/>
                    <a:pt x="120" y="151"/>
                    <a:pt x="122" y="153"/>
                  </a:cubicBezTo>
                  <a:moveTo>
                    <a:pt x="112" y="140"/>
                  </a:moveTo>
                  <a:cubicBezTo>
                    <a:pt x="113" y="142"/>
                    <a:pt x="116" y="142"/>
                    <a:pt x="117" y="141"/>
                  </a:cubicBezTo>
                  <a:cubicBezTo>
                    <a:pt x="119" y="140"/>
                    <a:pt x="119" y="137"/>
                    <a:pt x="118" y="135"/>
                  </a:cubicBezTo>
                  <a:cubicBezTo>
                    <a:pt x="117" y="134"/>
                    <a:pt x="114" y="133"/>
                    <a:pt x="112" y="135"/>
                  </a:cubicBezTo>
                  <a:cubicBezTo>
                    <a:pt x="111" y="136"/>
                    <a:pt x="110" y="139"/>
                    <a:pt x="112" y="140"/>
                  </a:cubicBezTo>
                  <a:moveTo>
                    <a:pt x="102" y="128"/>
                  </a:moveTo>
                  <a:cubicBezTo>
                    <a:pt x="103" y="130"/>
                    <a:pt x="106" y="130"/>
                    <a:pt x="107" y="129"/>
                  </a:cubicBezTo>
                  <a:cubicBezTo>
                    <a:pt x="109" y="127"/>
                    <a:pt x="109" y="125"/>
                    <a:pt x="108" y="123"/>
                  </a:cubicBezTo>
                  <a:cubicBezTo>
                    <a:pt x="106" y="121"/>
                    <a:pt x="104" y="121"/>
                    <a:pt x="102" y="123"/>
                  </a:cubicBezTo>
                  <a:cubicBezTo>
                    <a:pt x="101" y="124"/>
                    <a:pt x="100" y="127"/>
                    <a:pt x="102" y="128"/>
                  </a:cubicBezTo>
                  <a:moveTo>
                    <a:pt x="92" y="116"/>
                  </a:moveTo>
                  <a:cubicBezTo>
                    <a:pt x="93" y="118"/>
                    <a:pt x="96" y="118"/>
                    <a:pt x="97" y="117"/>
                  </a:cubicBezTo>
                  <a:cubicBezTo>
                    <a:pt x="99" y="115"/>
                    <a:pt x="99" y="113"/>
                    <a:pt x="98" y="111"/>
                  </a:cubicBezTo>
                  <a:cubicBezTo>
                    <a:pt x="96" y="109"/>
                    <a:pt x="94" y="109"/>
                    <a:pt x="92" y="110"/>
                  </a:cubicBezTo>
                  <a:cubicBezTo>
                    <a:pt x="90" y="112"/>
                    <a:pt x="90" y="114"/>
                    <a:pt x="92" y="116"/>
                  </a:cubicBezTo>
                  <a:moveTo>
                    <a:pt x="82" y="104"/>
                  </a:moveTo>
                  <a:cubicBezTo>
                    <a:pt x="83" y="106"/>
                    <a:pt x="86" y="106"/>
                    <a:pt x="87" y="104"/>
                  </a:cubicBezTo>
                  <a:cubicBezTo>
                    <a:pt x="89" y="103"/>
                    <a:pt x="89" y="101"/>
                    <a:pt x="88" y="99"/>
                  </a:cubicBezTo>
                  <a:cubicBezTo>
                    <a:pt x="86" y="97"/>
                    <a:pt x="84" y="97"/>
                    <a:pt x="82" y="98"/>
                  </a:cubicBezTo>
                  <a:cubicBezTo>
                    <a:pt x="80" y="100"/>
                    <a:pt x="80" y="102"/>
                    <a:pt x="82" y="104"/>
                  </a:cubicBezTo>
                  <a:moveTo>
                    <a:pt x="71" y="92"/>
                  </a:moveTo>
                  <a:cubicBezTo>
                    <a:pt x="73" y="93"/>
                    <a:pt x="75" y="94"/>
                    <a:pt x="77" y="92"/>
                  </a:cubicBezTo>
                  <a:cubicBezTo>
                    <a:pt x="79" y="91"/>
                    <a:pt x="79" y="88"/>
                    <a:pt x="78" y="87"/>
                  </a:cubicBezTo>
                  <a:cubicBezTo>
                    <a:pt x="76" y="85"/>
                    <a:pt x="74" y="85"/>
                    <a:pt x="72" y="86"/>
                  </a:cubicBezTo>
                  <a:cubicBezTo>
                    <a:pt x="70" y="88"/>
                    <a:pt x="70" y="90"/>
                    <a:pt x="71" y="92"/>
                  </a:cubicBezTo>
                  <a:moveTo>
                    <a:pt x="61" y="80"/>
                  </a:moveTo>
                  <a:cubicBezTo>
                    <a:pt x="63" y="81"/>
                    <a:pt x="65" y="82"/>
                    <a:pt x="67" y="80"/>
                  </a:cubicBezTo>
                  <a:cubicBezTo>
                    <a:pt x="69" y="79"/>
                    <a:pt x="69" y="76"/>
                    <a:pt x="68" y="74"/>
                  </a:cubicBezTo>
                  <a:cubicBezTo>
                    <a:pt x="66" y="73"/>
                    <a:pt x="64" y="73"/>
                    <a:pt x="62" y="74"/>
                  </a:cubicBezTo>
                  <a:cubicBezTo>
                    <a:pt x="60" y="75"/>
                    <a:pt x="60" y="78"/>
                    <a:pt x="61" y="80"/>
                  </a:cubicBezTo>
                  <a:moveTo>
                    <a:pt x="51" y="67"/>
                  </a:moveTo>
                  <a:cubicBezTo>
                    <a:pt x="53" y="69"/>
                    <a:pt x="55" y="69"/>
                    <a:pt x="57" y="68"/>
                  </a:cubicBezTo>
                  <a:cubicBezTo>
                    <a:pt x="59" y="67"/>
                    <a:pt x="59" y="64"/>
                    <a:pt x="57" y="62"/>
                  </a:cubicBezTo>
                  <a:cubicBezTo>
                    <a:pt x="56" y="61"/>
                    <a:pt x="54" y="60"/>
                    <a:pt x="52" y="62"/>
                  </a:cubicBezTo>
                  <a:cubicBezTo>
                    <a:pt x="50" y="63"/>
                    <a:pt x="50" y="66"/>
                    <a:pt x="51" y="67"/>
                  </a:cubicBezTo>
                  <a:moveTo>
                    <a:pt x="41" y="55"/>
                  </a:moveTo>
                  <a:cubicBezTo>
                    <a:pt x="43" y="57"/>
                    <a:pt x="45" y="57"/>
                    <a:pt x="47" y="56"/>
                  </a:cubicBezTo>
                  <a:cubicBezTo>
                    <a:pt x="49" y="54"/>
                    <a:pt x="49" y="52"/>
                    <a:pt x="47" y="50"/>
                  </a:cubicBezTo>
                  <a:cubicBezTo>
                    <a:pt x="46" y="48"/>
                    <a:pt x="43" y="48"/>
                    <a:pt x="42" y="50"/>
                  </a:cubicBezTo>
                  <a:cubicBezTo>
                    <a:pt x="40" y="51"/>
                    <a:pt x="40" y="54"/>
                    <a:pt x="41" y="55"/>
                  </a:cubicBezTo>
                  <a:moveTo>
                    <a:pt x="31" y="43"/>
                  </a:moveTo>
                  <a:cubicBezTo>
                    <a:pt x="33" y="45"/>
                    <a:pt x="35" y="45"/>
                    <a:pt x="37" y="44"/>
                  </a:cubicBezTo>
                  <a:cubicBezTo>
                    <a:pt x="38" y="42"/>
                    <a:pt x="39" y="40"/>
                    <a:pt x="37" y="38"/>
                  </a:cubicBezTo>
                  <a:cubicBezTo>
                    <a:pt x="36" y="36"/>
                    <a:pt x="33" y="36"/>
                    <a:pt x="32" y="37"/>
                  </a:cubicBezTo>
                  <a:cubicBezTo>
                    <a:pt x="30" y="39"/>
                    <a:pt x="30" y="41"/>
                    <a:pt x="31" y="43"/>
                  </a:cubicBezTo>
                  <a:moveTo>
                    <a:pt x="21" y="31"/>
                  </a:moveTo>
                  <a:cubicBezTo>
                    <a:pt x="22" y="33"/>
                    <a:pt x="25" y="33"/>
                    <a:pt x="27" y="31"/>
                  </a:cubicBezTo>
                  <a:cubicBezTo>
                    <a:pt x="28" y="30"/>
                    <a:pt x="29" y="28"/>
                    <a:pt x="27" y="26"/>
                  </a:cubicBezTo>
                  <a:cubicBezTo>
                    <a:pt x="26" y="24"/>
                    <a:pt x="23" y="24"/>
                    <a:pt x="22" y="25"/>
                  </a:cubicBezTo>
                  <a:cubicBezTo>
                    <a:pt x="20" y="27"/>
                    <a:pt x="20" y="29"/>
                    <a:pt x="21" y="31"/>
                  </a:cubicBezTo>
                  <a:moveTo>
                    <a:pt x="11" y="19"/>
                  </a:moveTo>
                  <a:cubicBezTo>
                    <a:pt x="12" y="20"/>
                    <a:pt x="15" y="21"/>
                    <a:pt x="17" y="19"/>
                  </a:cubicBezTo>
                  <a:cubicBezTo>
                    <a:pt x="18" y="18"/>
                    <a:pt x="19" y="15"/>
                    <a:pt x="17" y="14"/>
                  </a:cubicBezTo>
                  <a:cubicBezTo>
                    <a:pt x="16" y="12"/>
                    <a:pt x="13" y="12"/>
                    <a:pt x="12" y="13"/>
                  </a:cubicBezTo>
                  <a:cubicBezTo>
                    <a:pt x="10" y="15"/>
                    <a:pt x="10" y="17"/>
                    <a:pt x="11" y="19"/>
                  </a:cubicBezTo>
                  <a:moveTo>
                    <a:pt x="1" y="7"/>
                  </a:moveTo>
                  <a:cubicBezTo>
                    <a:pt x="2" y="8"/>
                    <a:pt x="5" y="9"/>
                    <a:pt x="7" y="7"/>
                  </a:cubicBezTo>
                  <a:cubicBezTo>
                    <a:pt x="8" y="6"/>
                    <a:pt x="8" y="3"/>
                    <a:pt x="7" y="1"/>
                  </a:cubicBezTo>
                  <a:cubicBezTo>
                    <a:pt x="6" y="0"/>
                    <a:pt x="3" y="0"/>
                    <a:pt x="1" y="1"/>
                  </a:cubicBezTo>
                  <a:cubicBezTo>
                    <a:pt x="0" y="2"/>
                    <a:pt x="0" y="5"/>
                    <a:pt x="1" y="7"/>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62" name="Freeform 220">
              <a:extLst>
                <a:ext uri="{FF2B5EF4-FFF2-40B4-BE49-F238E27FC236}">
                  <a16:creationId xmlns:a16="http://schemas.microsoft.com/office/drawing/2014/main" id="{B8CAEE43-6794-4102-B42F-2F7A34A5F1D8}"/>
                </a:ext>
              </a:extLst>
            </p:cNvPr>
            <p:cNvSpPr>
              <a:spLocks noEditPoints="1"/>
            </p:cNvSpPr>
            <p:nvPr/>
          </p:nvSpPr>
          <p:spPr bwMode="auto">
            <a:xfrm>
              <a:off x="7260972" y="4417741"/>
              <a:ext cx="33023" cy="854799"/>
            </a:xfrm>
            <a:custGeom>
              <a:avLst/>
              <a:gdLst>
                <a:gd name="T0" fmla="*/ 8 w 11"/>
                <a:gd name="T1" fmla="*/ 4 h 284"/>
                <a:gd name="T2" fmla="*/ 0 w 11"/>
                <a:gd name="T3" fmla="*/ 4 h 284"/>
                <a:gd name="T4" fmla="*/ 8 w 11"/>
                <a:gd name="T5" fmla="*/ 4 h 284"/>
                <a:gd name="T6" fmla="*/ 8 w 11"/>
                <a:gd name="T7" fmla="*/ 20 h 284"/>
                <a:gd name="T8" fmla="*/ 0 w 11"/>
                <a:gd name="T9" fmla="*/ 20 h 284"/>
                <a:gd name="T10" fmla="*/ 8 w 11"/>
                <a:gd name="T11" fmla="*/ 20 h 284"/>
                <a:gd name="T12" fmla="*/ 8 w 11"/>
                <a:gd name="T13" fmla="*/ 36 h 284"/>
                <a:gd name="T14" fmla="*/ 0 w 11"/>
                <a:gd name="T15" fmla="*/ 36 h 284"/>
                <a:gd name="T16" fmla="*/ 8 w 11"/>
                <a:gd name="T17" fmla="*/ 36 h 284"/>
                <a:gd name="T18" fmla="*/ 9 w 11"/>
                <a:gd name="T19" fmla="*/ 52 h 284"/>
                <a:gd name="T20" fmla="*/ 1 w 11"/>
                <a:gd name="T21" fmla="*/ 53 h 284"/>
                <a:gd name="T22" fmla="*/ 9 w 11"/>
                <a:gd name="T23" fmla="*/ 52 h 284"/>
                <a:gd name="T24" fmla="*/ 9 w 11"/>
                <a:gd name="T25" fmla="*/ 69 h 284"/>
                <a:gd name="T26" fmla="*/ 1 w 11"/>
                <a:gd name="T27" fmla="*/ 69 h 284"/>
                <a:gd name="T28" fmla="*/ 9 w 11"/>
                <a:gd name="T29" fmla="*/ 69 h 284"/>
                <a:gd name="T30" fmla="*/ 9 w 11"/>
                <a:gd name="T31" fmla="*/ 85 h 284"/>
                <a:gd name="T32" fmla="*/ 1 w 11"/>
                <a:gd name="T33" fmla="*/ 85 h 284"/>
                <a:gd name="T34" fmla="*/ 9 w 11"/>
                <a:gd name="T35" fmla="*/ 85 h 284"/>
                <a:gd name="T36" fmla="*/ 9 w 11"/>
                <a:gd name="T37" fmla="*/ 101 h 284"/>
                <a:gd name="T38" fmla="*/ 1 w 11"/>
                <a:gd name="T39" fmla="*/ 101 h 284"/>
                <a:gd name="T40" fmla="*/ 9 w 11"/>
                <a:gd name="T41" fmla="*/ 101 h 284"/>
                <a:gd name="T42" fmla="*/ 9 w 11"/>
                <a:gd name="T43" fmla="*/ 118 h 284"/>
                <a:gd name="T44" fmla="*/ 1 w 11"/>
                <a:gd name="T45" fmla="*/ 118 h 284"/>
                <a:gd name="T46" fmla="*/ 9 w 11"/>
                <a:gd name="T47" fmla="*/ 118 h 284"/>
                <a:gd name="T48" fmla="*/ 9 w 11"/>
                <a:gd name="T49" fmla="*/ 134 h 284"/>
                <a:gd name="T50" fmla="*/ 1 w 11"/>
                <a:gd name="T51" fmla="*/ 134 h 284"/>
                <a:gd name="T52" fmla="*/ 9 w 11"/>
                <a:gd name="T53" fmla="*/ 134 h 284"/>
                <a:gd name="T54" fmla="*/ 10 w 11"/>
                <a:gd name="T55" fmla="*/ 150 h 284"/>
                <a:gd name="T56" fmla="*/ 2 w 11"/>
                <a:gd name="T57" fmla="*/ 150 h 284"/>
                <a:gd name="T58" fmla="*/ 10 w 11"/>
                <a:gd name="T59" fmla="*/ 150 h 284"/>
                <a:gd name="T60" fmla="*/ 10 w 11"/>
                <a:gd name="T61" fmla="*/ 166 h 284"/>
                <a:gd name="T62" fmla="*/ 2 w 11"/>
                <a:gd name="T63" fmla="*/ 166 h 284"/>
                <a:gd name="T64" fmla="*/ 10 w 11"/>
                <a:gd name="T65" fmla="*/ 166 h 284"/>
                <a:gd name="T66" fmla="*/ 10 w 11"/>
                <a:gd name="T67" fmla="*/ 183 h 284"/>
                <a:gd name="T68" fmla="*/ 2 w 11"/>
                <a:gd name="T69" fmla="*/ 183 h 284"/>
                <a:gd name="T70" fmla="*/ 10 w 11"/>
                <a:gd name="T71" fmla="*/ 183 h 284"/>
                <a:gd name="T72" fmla="*/ 10 w 11"/>
                <a:gd name="T73" fmla="*/ 199 h 284"/>
                <a:gd name="T74" fmla="*/ 2 w 11"/>
                <a:gd name="T75" fmla="*/ 199 h 284"/>
                <a:gd name="T76" fmla="*/ 10 w 11"/>
                <a:gd name="T77" fmla="*/ 199 h 284"/>
                <a:gd name="T78" fmla="*/ 10 w 11"/>
                <a:gd name="T79" fmla="*/ 215 h 284"/>
                <a:gd name="T80" fmla="*/ 2 w 11"/>
                <a:gd name="T81" fmla="*/ 215 h 284"/>
                <a:gd name="T82" fmla="*/ 10 w 11"/>
                <a:gd name="T83" fmla="*/ 215 h 284"/>
                <a:gd name="T84" fmla="*/ 10 w 11"/>
                <a:gd name="T85" fmla="*/ 231 h 284"/>
                <a:gd name="T86" fmla="*/ 2 w 11"/>
                <a:gd name="T87" fmla="*/ 231 h 284"/>
                <a:gd name="T88" fmla="*/ 10 w 11"/>
                <a:gd name="T89" fmla="*/ 231 h 284"/>
                <a:gd name="T90" fmla="*/ 11 w 11"/>
                <a:gd name="T91" fmla="*/ 248 h 284"/>
                <a:gd name="T92" fmla="*/ 3 w 11"/>
                <a:gd name="T93" fmla="*/ 248 h 284"/>
                <a:gd name="T94" fmla="*/ 11 w 11"/>
                <a:gd name="T95" fmla="*/ 248 h 284"/>
                <a:gd name="T96" fmla="*/ 11 w 11"/>
                <a:gd name="T97" fmla="*/ 264 h 284"/>
                <a:gd name="T98" fmla="*/ 3 w 11"/>
                <a:gd name="T99" fmla="*/ 264 h 284"/>
                <a:gd name="T100" fmla="*/ 11 w 11"/>
                <a:gd name="T101" fmla="*/ 264 h 284"/>
                <a:gd name="T102" fmla="*/ 11 w 11"/>
                <a:gd name="T103" fmla="*/ 280 h 284"/>
                <a:gd name="T104" fmla="*/ 3 w 11"/>
                <a:gd name="T105" fmla="*/ 280 h 284"/>
                <a:gd name="T106" fmla="*/ 11 w 11"/>
                <a:gd name="T107" fmla="*/ 280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1" h="284">
                  <a:moveTo>
                    <a:pt x="8" y="4"/>
                  </a:moveTo>
                  <a:cubicBezTo>
                    <a:pt x="8" y="4"/>
                    <a:pt x="8" y="4"/>
                    <a:pt x="8" y="4"/>
                  </a:cubicBezTo>
                  <a:cubicBezTo>
                    <a:pt x="8" y="1"/>
                    <a:pt x="6" y="0"/>
                    <a:pt x="4" y="0"/>
                  </a:cubicBezTo>
                  <a:cubicBezTo>
                    <a:pt x="2" y="0"/>
                    <a:pt x="0" y="2"/>
                    <a:pt x="0" y="4"/>
                  </a:cubicBezTo>
                  <a:cubicBezTo>
                    <a:pt x="0" y="6"/>
                    <a:pt x="2" y="8"/>
                    <a:pt x="4" y="8"/>
                  </a:cubicBezTo>
                  <a:cubicBezTo>
                    <a:pt x="6" y="8"/>
                    <a:pt x="8" y="6"/>
                    <a:pt x="8" y="4"/>
                  </a:cubicBezTo>
                  <a:close/>
                  <a:moveTo>
                    <a:pt x="8" y="20"/>
                  </a:moveTo>
                  <a:cubicBezTo>
                    <a:pt x="8" y="20"/>
                    <a:pt x="8" y="20"/>
                    <a:pt x="8" y="20"/>
                  </a:cubicBezTo>
                  <a:cubicBezTo>
                    <a:pt x="8" y="18"/>
                    <a:pt x="6" y="16"/>
                    <a:pt x="4" y="16"/>
                  </a:cubicBezTo>
                  <a:cubicBezTo>
                    <a:pt x="2" y="16"/>
                    <a:pt x="0" y="18"/>
                    <a:pt x="0" y="20"/>
                  </a:cubicBezTo>
                  <a:cubicBezTo>
                    <a:pt x="0" y="22"/>
                    <a:pt x="2" y="24"/>
                    <a:pt x="4" y="24"/>
                  </a:cubicBezTo>
                  <a:cubicBezTo>
                    <a:pt x="7" y="24"/>
                    <a:pt x="8" y="22"/>
                    <a:pt x="8" y="20"/>
                  </a:cubicBezTo>
                  <a:close/>
                  <a:moveTo>
                    <a:pt x="8" y="36"/>
                  </a:moveTo>
                  <a:cubicBezTo>
                    <a:pt x="8" y="36"/>
                    <a:pt x="8" y="36"/>
                    <a:pt x="8" y="36"/>
                  </a:cubicBezTo>
                  <a:cubicBezTo>
                    <a:pt x="8" y="34"/>
                    <a:pt x="7" y="32"/>
                    <a:pt x="4" y="32"/>
                  </a:cubicBezTo>
                  <a:cubicBezTo>
                    <a:pt x="2" y="32"/>
                    <a:pt x="0" y="34"/>
                    <a:pt x="0" y="36"/>
                  </a:cubicBezTo>
                  <a:cubicBezTo>
                    <a:pt x="0" y="39"/>
                    <a:pt x="2" y="40"/>
                    <a:pt x="4" y="40"/>
                  </a:cubicBezTo>
                  <a:cubicBezTo>
                    <a:pt x="7" y="40"/>
                    <a:pt x="8" y="38"/>
                    <a:pt x="8" y="36"/>
                  </a:cubicBezTo>
                  <a:close/>
                  <a:moveTo>
                    <a:pt x="9" y="52"/>
                  </a:moveTo>
                  <a:cubicBezTo>
                    <a:pt x="9" y="52"/>
                    <a:pt x="9" y="52"/>
                    <a:pt x="9" y="52"/>
                  </a:cubicBezTo>
                  <a:cubicBezTo>
                    <a:pt x="9" y="50"/>
                    <a:pt x="7" y="48"/>
                    <a:pt x="5" y="49"/>
                  </a:cubicBezTo>
                  <a:cubicBezTo>
                    <a:pt x="2" y="49"/>
                    <a:pt x="1" y="50"/>
                    <a:pt x="1" y="53"/>
                  </a:cubicBezTo>
                  <a:cubicBezTo>
                    <a:pt x="1" y="55"/>
                    <a:pt x="2" y="57"/>
                    <a:pt x="5" y="57"/>
                  </a:cubicBezTo>
                  <a:cubicBezTo>
                    <a:pt x="7" y="56"/>
                    <a:pt x="9" y="55"/>
                    <a:pt x="9" y="52"/>
                  </a:cubicBezTo>
                  <a:close/>
                  <a:moveTo>
                    <a:pt x="9" y="69"/>
                  </a:moveTo>
                  <a:cubicBezTo>
                    <a:pt x="9" y="69"/>
                    <a:pt x="9" y="69"/>
                    <a:pt x="9" y="69"/>
                  </a:cubicBezTo>
                  <a:cubicBezTo>
                    <a:pt x="9" y="67"/>
                    <a:pt x="7" y="65"/>
                    <a:pt x="5" y="65"/>
                  </a:cubicBezTo>
                  <a:cubicBezTo>
                    <a:pt x="3" y="65"/>
                    <a:pt x="1" y="67"/>
                    <a:pt x="1" y="69"/>
                  </a:cubicBezTo>
                  <a:cubicBezTo>
                    <a:pt x="1" y="71"/>
                    <a:pt x="3" y="73"/>
                    <a:pt x="5" y="73"/>
                  </a:cubicBezTo>
                  <a:cubicBezTo>
                    <a:pt x="7" y="73"/>
                    <a:pt x="9" y="71"/>
                    <a:pt x="9" y="69"/>
                  </a:cubicBezTo>
                  <a:close/>
                  <a:moveTo>
                    <a:pt x="9" y="85"/>
                  </a:moveTo>
                  <a:cubicBezTo>
                    <a:pt x="9" y="85"/>
                    <a:pt x="9" y="85"/>
                    <a:pt x="9" y="85"/>
                  </a:cubicBezTo>
                  <a:cubicBezTo>
                    <a:pt x="9" y="83"/>
                    <a:pt x="7" y="81"/>
                    <a:pt x="5" y="81"/>
                  </a:cubicBezTo>
                  <a:cubicBezTo>
                    <a:pt x="3" y="81"/>
                    <a:pt x="1" y="83"/>
                    <a:pt x="1" y="85"/>
                  </a:cubicBezTo>
                  <a:cubicBezTo>
                    <a:pt x="1" y="87"/>
                    <a:pt x="3" y="89"/>
                    <a:pt x="5" y="89"/>
                  </a:cubicBezTo>
                  <a:cubicBezTo>
                    <a:pt x="7" y="89"/>
                    <a:pt x="9" y="87"/>
                    <a:pt x="9" y="85"/>
                  </a:cubicBezTo>
                  <a:close/>
                  <a:moveTo>
                    <a:pt x="9" y="101"/>
                  </a:moveTo>
                  <a:cubicBezTo>
                    <a:pt x="9" y="101"/>
                    <a:pt x="9" y="101"/>
                    <a:pt x="9" y="101"/>
                  </a:cubicBezTo>
                  <a:cubicBezTo>
                    <a:pt x="9" y="99"/>
                    <a:pt x="7" y="97"/>
                    <a:pt x="5" y="97"/>
                  </a:cubicBezTo>
                  <a:cubicBezTo>
                    <a:pt x="3" y="97"/>
                    <a:pt x="1" y="99"/>
                    <a:pt x="1" y="101"/>
                  </a:cubicBezTo>
                  <a:cubicBezTo>
                    <a:pt x="1" y="104"/>
                    <a:pt x="3" y="105"/>
                    <a:pt x="5" y="105"/>
                  </a:cubicBezTo>
                  <a:cubicBezTo>
                    <a:pt x="7" y="105"/>
                    <a:pt x="9" y="103"/>
                    <a:pt x="9" y="101"/>
                  </a:cubicBezTo>
                  <a:close/>
                  <a:moveTo>
                    <a:pt x="9" y="118"/>
                  </a:moveTo>
                  <a:cubicBezTo>
                    <a:pt x="9" y="118"/>
                    <a:pt x="9" y="118"/>
                    <a:pt x="9" y="118"/>
                  </a:cubicBezTo>
                  <a:cubicBezTo>
                    <a:pt x="9" y="115"/>
                    <a:pt x="7" y="114"/>
                    <a:pt x="5" y="114"/>
                  </a:cubicBezTo>
                  <a:cubicBezTo>
                    <a:pt x="3" y="114"/>
                    <a:pt x="1" y="115"/>
                    <a:pt x="1" y="118"/>
                  </a:cubicBezTo>
                  <a:cubicBezTo>
                    <a:pt x="1" y="120"/>
                    <a:pt x="3" y="122"/>
                    <a:pt x="5" y="122"/>
                  </a:cubicBezTo>
                  <a:cubicBezTo>
                    <a:pt x="8" y="122"/>
                    <a:pt x="9" y="120"/>
                    <a:pt x="9" y="118"/>
                  </a:cubicBezTo>
                  <a:close/>
                  <a:moveTo>
                    <a:pt x="9" y="134"/>
                  </a:moveTo>
                  <a:cubicBezTo>
                    <a:pt x="9" y="134"/>
                    <a:pt x="9" y="134"/>
                    <a:pt x="9" y="134"/>
                  </a:cubicBezTo>
                  <a:cubicBezTo>
                    <a:pt x="9" y="132"/>
                    <a:pt x="8" y="130"/>
                    <a:pt x="5" y="130"/>
                  </a:cubicBezTo>
                  <a:cubicBezTo>
                    <a:pt x="3" y="130"/>
                    <a:pt x="1" y="132"/>
                    <a:pt x="1" y="134"/>
                  </a:cubicBezTo>
                  <a:cubicBezTo>
                    <a:pt x="1" y="136"/>
                    <a:pt x="3" y="138"/>
                    <a:pt x="5" y="138"/>
                  </a:cubicBezTo>
                  <a:cubicBezTo>
                    <a:pt x="8" y="138"/>
                    <a:pt x="9" y="136"/>
                    <a:pt x="9" y="134"/>
                  </a:cubicBezTo>
                  <a:close/>
                  <a:moveTo>
                    <a:pt x="10" y="150"/>
                  </a:moveTo>
                  <a:cubicBezTo>
                    <a:pt x="10" y="150"/>
                    <a:pt x="10" y="150"/>
                    <a:pt x="10" y="150"/>
                  </a:cubicBezTo>
                  <a:cubicBezTo>
                    <a:pt x="10" y="148"/>
                    <a:pt x="8" y="146"/>
                    <a:pt x="6" y="146"/>
                  </a:cubicBezTo>
                  <a:cubicBezTo>
                    <a:pt x="3" y="146"/>
                    <a:pt x="2" y="148"/>
                    <a:pt x="2" y="150"/>
                  </a:cubicBezTo>
                  <a:cubicBezTo>
                    <a:pt x="2" y="152"/>
                    <a:pt x="3" y="154"/>
                    <a:pt x="6" y="154"/>
                  </a:cubicBezTo>
                  <a:cubicBezTo>
                    <a:pt x="8" y="154"/>
                    <a:pt x="10" y="152"/>
                    <a:pt x="10" y="150"/>
                  </a:cubicBezTo>
                  <a:close/>
                  <a:moveTo>
                    <a:pt x="10" y="166"/>
                  </a:moveTo>
                  <a:cubicBezTo>
                    <a:pt x="10" y="166"/>
                    <a:pt x="10" y="166"/>
                    <a:pt x="10" y="166"/>
                  </a:cubicBezTo>
                  <a:cubicBezTo>
                    <a:pt x="10" y="164"/>
                    <a:pt x="8" y="162"/>
                    <a:pt x="6" y="162"/>
                  </a:cubicBezTo>
                  <a:cubicBezTo>
                    <a:pt x="4" y="162"/>
                    <a:pt x="2" y="164"/>
                    <a:pt x="2" y="166"/>
                  </a:cubicBezTo>
                  <a:cubicBezTo>
                    <a:pt x="2" y="169"/>
                    <a:pt x="4" y="170"/>
                    <a:pt x="6" y="170"/>
                  </a:cubicBezTo>
                  <a:cubicBezTo>
                    <a:pt x="8" y="170"/>
                    <a:pt x="10" y="168"/>
                    <a:pt x="10" y="166"/>
                  </a:cubicBezTo>
                  <a:close/>
                  <a:moveTo>
                    <a:pt x="10" y="183"/>
                  </a:moveTo>
                  <a:cubicBezTo>
                    <a:pt x="10" y="183"/>
                    <a:pt x="10" y="183"/>
                    <a:pt x="10" y="183"/>
                  </a:cubicBezTo>
                  <a:cubicBezTo>
                    <a:pt x="10" y="180"/>
                    <a:pt x="8" y="179"/>
                    <a:pt x="6" y="179"/>
                  </a:cubicBezTo>
                  <a:cubicBezTo>
                    <a:pt x="4" y="179"/>
                    <a:pt x="2" y="180"/>
                    <a:pt x="2" y="183"/>
                  </a:cubicBezTo>
                  <a:cubicBezTo>
                    <a:pt x="2" y="185"/>
                    <a:pt x="4" y="187"/>
                    <a:pt x="6" y="187"/>
                  </a:cubicBezTo>
                  <a:cubicBezTo>
                    <a:pt x="8" y="187"/>
                    <a:pt x="10" y="185"/>
                    <a:pt x="10" y="183"/>
                  </a:cubicBezTo>
                  <a:close/>
                  <a:moveTo>
                    <a:pt x="10" y="199"/>
                  </a:moveTo>
                  <a:cubicBezTo>
                    <a:pt x="10" y="199"/>
                    <a:pt x="10" y="199"/>
                    <a:pt x="10" y="199"/>
                  </a:cubicBezTo>
                  <a:cubicBezTo>
                    <a:pt x="10" y="197"/>
                    <a:pt x="8" y="195"/>
                    <a:pt x="6" y="195"/>
                  </a:cubicBezTo>
                  <a:cubicBezTo>
                    <a:pt x="4" y="195"/>
                    <a:pt x="2" y="197"/>
                    <a:pt x="2" y="199"/>
                  </a:cubicBezTo>
                  <a:cubicBezTo>
                    <a:pt x="2" y="201"/>
                    <a:pt x="4" y="203"/>
                    <a:pt x="6" y="203"/>
                  </a:cubicBezTo>
                  <a:cubicBezTo>
                    <a:pt x="8" y="203"/>
                    <a:pt x="10" y="201"/>
                    <a:pt x="10" y="199"/>
                  </a:cubicBezTo>
                  <a:close/>
                  <a:moveTo>
                    <a:pt x="10" y="215"/>
                  </a:moveTo>
                  <a:cubicBezTo>
                    <a:pt x="10" y="215"/>
                    <a:pt x="10" y="215"/>
                    <a:pt x="10" y="215"/>
                  </a:cubicBezTo>
                  <a:cubicBezTo>
                    <a:pt x="10" y="213"/>
                    <a:pt x="8" y="211"/>
                    <a:pt x="6" y="211"/>
                  </a:cubicBezTo>
                  <a:cubicBezTo>
                    <a:pt x="4" y="211"/>
                    <a:pt x="2" y="213"/>
                    <a:pt x="2" y="215"/>
                  </a:cubicBezTo>
                  <a:cubicBezTo>
                    <a:pt x="2" y="217"/>
                    <a:pt x="4" y="219"/>
                    <a:pt x="6" y="219"/>
                  </a:cubicBezTo>
                  <a:cubicBezTo>
                    <a:pt x="9" y="219"/>
                    <a:pt x="10" y="217"/>
                    <a:pt x="10" y="215"/>
                  </a:cubicBezTo>
                  <a:close/>
                  <a:moveTo>
                    <a:pt x="10" y="231"/>
                  </a:moveTo>
                  <a:cubicBezTo>
                    <a:pt x="10" y="231"/>
                    <a:pt x="10" y="231"/>
                    <a:pt x="10" y="231"/>
                  </a:cubicBezTo>
                  <a:cubicBezTo>
                    <a:pt x="10" y="229"/>
                    <a:pt x="9" y="227"/>
                    <a:pt x="6" y="227"/>
                  </a:cubicBezTo>
                  <a:cubicBezTo>
                    <a:pt x="4" y="227"/>
                    <a:pt x="2" y="229"/>
                    <a:pt x="2" y="231"/>
                  </a:cubicBezTo>
                  <a:cubicBezTo>
                    <a:pt x="2" y="234"/>
                    <a:pt x="4" y="235"/>
                    <a:pt x="6" y="235"/>
                  </a:cubicBezTo>
                  <a:cubicBezTo>
                    <a:pt x="9" y="235"/>
                    <a:pt x="10" y="234"/>
                    <a:pt x="10" y="231"/>
                  </a:cubicBezTo>
                  <a:close/>
                  <a:moveTo>
                    <a:pt x="11" y="248"/>
                  </a:moveTo>
                  <a:cubicBezTo>
                    <a:pt x="11" y="248"/>
                    <a:pt x="11" y="248"/>
                    <a:pt x="11" y="248"/>
                  </a:cubicBezTo>
                  <a:cubicBezTo>
                    <a:pt x="11" y="245"/>
                    <a:pt x="9" y="244"/>
                    <a:pt x="7" y="244"/>
                  </a:cubicBezTo>
                  <a:cubicBezTo>
                    <a:pt x="4" y="244"/>
                    <a:pt x="3" y="245"/>
                    <a:pt x="3" y="248"/>
                  </a:cubicBezTo>
                  <a:cubicBezTo>
                    <a:pt x="3" y="250"/>
                    <a:pt x="4" y="252"/>
                    <a:pt x="7" y="252"/>
                  </a:cubicBezTo>
                  <a:cubicBezTo>
                    <a:pt x="9" y="252"/>
                    <a:pt x="11" y="250"/>
                    <a:pt x="11" y="248"/>
                  </a:cubicBezTo>
                  <a:close/>
                  <a:moveTo>
                    <a:pt x="11" y="264"/>
                  </a:moveTo>
                  <a:cubicBezTo>
                    <a:pt x="11" y="264"/>
                    <a:pt x="11" y="264"/>
                    <a:pt x="11" y="264"/>
                  </a:cubicBezTo>
                  <a:cubicBezTo>
                    <a:pt x="11" y="262"/>
                    <a:pt x="9" y="260"/>
                    <a:pt x="7" y="260"/>
                  </a:cubicBezTo>
                  <a:cubicBezTo>
                    <a:pt x="5" y="260"/>
                    <a:pt x="3" y="262"/>
                    <a:pt x="3" y="264"/>
                  </a:cubicBezTo>
                  <a:cubicBezTo>
                    <a:pt x="3" y="266"/>
                    <a:pt x="5" y="268"/>
                    <a:pt x="7" y="268"/>
                  </a:cubicBezTo>
                  <a:cubicBezTo>
                    <a:pt x="9" y="268"/>
                    <a:pt x="11" y="266"/>
                    <a:pt x="11" y="264"/>
                  </a:cubicBezTo>
                  <a:close/>
                  <a:moveTo>
                    <a:pt x="11" y="280"/>
                  </a:moveTo>
                  <a:cubicBezTo>
                    <a:pt x="11" y="280"/>
                    <a:pt x="11" y="280"/>
                    <a:pt x="11" y="280"/>
                  </a:cubicBezTo>
                  <a:cubicBezTo>
                    <a:pt x="11" y="278"/>
                    <a:pt x="9" y="276"/>
                    <a:pt x="7" y="276"/>
                  </a:cubicBezTo>
                  <a:cubicBezTo>
                    <a:pt x="5" y="276"/>
                    <a:pt x="3" y="278"/>
                    <a:pt x="3" y="280"/>
                  </a:cubicBezTo>
                  <a:cubicBezTo>
                    <a:pt x="3" y="282"/>
                    <a:pt x="5" y="284"/>
                    <a:pt x="7" y="284"/>
                  </a:cubicBezTo>
                  <a:cubicBezTo>
                    <a:pt x="9" y="284"/>
                    <a:pt x="11" y="282"/>
                    <a:pt x="11" y="28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3" name="Freeform 221">
              <a:extLst>
                <a:ext uri="{FF2B5EF4-FFF2-40B4-BE49-F238E27FC236}">
                  <a16:creationId xmlns:a16="http://schemas.microsoft.com/office/drawing/2014/main" id="{1C9F8445-F75E-4EB1-B734-94FD2387F508}"/>
                </a:ext>
              </a:extLst>
            </p:cNvPr>
            <p:cNvSpPr>
              <a:spLocks/>
            </p:cNvSpPr>
            <p:nvPr/>
          </p:nvSpPr>
          <p:spPr bwMode="auto">
            <a:xfrm>
              <a:off x="7260972" y="4366936"/>
              <a:ext cx="24133" cy="24133"/>
            </a:xfrm>
            <a:custGeom>
              <a:avLst/>
              <a:gdLst>
                <a:gd name="T0" fmla="*/ 4 w 8"/>
                <a:gd name="T1" fmla="*/ 8 h 8"/>
                <a:gd name="T2" fmla="*/ 7 w 8"/>
                <a:gd name="T3" fmla="*/ 7 h 8"/>
                <a:gd name="T4" fmla="*/ 8 w 8"/>
                <a:gd name="T5" fmla="*/ 4 h 8"/>
                <a:gd name="T6" fmla="*/ 7 w 8"/>
                <a:gd name="T7" fmla="*/ 2 h 8"/>
                <a:gd name="T8" fmla="*/ 4 w 8"/>
                <a:gd name="T9" fmla="*/ 0 h 8"/>
                <a:gd name="T10" fmla="*/ 1 w 8"/>
                <a:gd name="T11" fmla="*/ 2 h 8"/>
                <a:gd name="T12" fmla="*/ 0 w 8"/>
                <a:gd name="T13" fmla="*/ 4 h 8"/>
                <a:gd name="T14" fmla="*/ 1 w 8"/>
                <a:gd name="T15" fmla="*/ 7 h 8"/>
                <a:gd name="T16" fmla="*/ 4 w 8"/>
                <a:gd name="T17"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8">
                  <a:moveTo>
                    <a:pt x="4" y="8"/>
                  </a:moveTo>
                  <a:cubicBezTo>
                    <a:pt x="5" y="8"/>
                    <a:pt x="6" y="8"/>
                    <a:pt x="7" y="7"/>
                  </a:cubicBezTo>
                  <a:cubicBezTo>
                    <a:pt x="7" y="7"/>
                    <a:pt x="8" y="6"/>
                    <a:pt x="8" y="4"/>
                  </a:cubicBezTo>
                  <a:cubicBezTo>
                    <a:pt x="8" y="3"/>
                    <a:pt x="7" y="2"/>
                    <a:pt x="7" y="2"/>
                  </a:cubicBezTo>
                  <a:cubicBezTo>
                    <a:pt x="6" y="1"/>
                    <a:pt x="5" y="0"/>
                    <a:pt x="4" y="0"/>
                  </a:cubicBezTo>
                  <a:cubicBezTo>
                    <a:pt x="3" y="0"/>
                    <a:pt x="2" y="1"/>
                    <a:pt x="1" y="2"/>
                  </a:cubicBezTo>
                  <a:cubicBezTo>
                    <a:pt x="0" y="2"/>
                    <a:pt x="0" y="3"/>
                    <a:pt x="0" y="4"/>
                  </a:cubicBezTo>
                  <a:cubicBezTo>
                    <a:pt x="0" y="6"/>
                    <a:pt x="0" y="7"/>
                    <a:pt x="1" y="7"/>
                  </a:cubicBezTo>
                  <a:cubicBezTo>
                    <a:pt x="2" y="8"/>
                    <a:pt x="3" y="8"/>
                    <a:pt x="4" y="8"/>
                  </a:cubicBezTo>
                </a:path>
              </a:pathLst>
            </a:custGeom>
            <a:solidFill>
              <a:schemeClr val="bg1">
                <a:lumMod val="7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64" name="Freeform 222">
              <a:extLst>
                <a:ext uri="{FF2B5EF4-FFF2-40B4-BE49-F238E27FC236}">
                  <a16:creationId xmlns:a16="http://schemas.microsoft.com/office/drawing/2014/main" id="{C7D1343C-3250-4BBA-9D86-C2708BE6CA69}"/>
                </a:ext>
              </a:extLst>
            </p:cNvPr>
            <p:cNvSpPr>
              <a:spLocks noEditPoints="1"/>
            </p:cNvSpPr>
            <p:nvPr/>
          </p:nvSpPr>
          <p:spPr bwMode="auto">
            <a:xfrm>
              <a:off x="7300346" y="3964305"/>
              <a:ext cx="682061" cy="406442"/>
            </a:xfrm>
            <a:custGeom>
              <a:avLst/>
              <a:gdLst>
                <a:gd name="T0" fmla="*/ 224 w 227"/>
                <a:gd name="T1" fmla="*/ 8 h 135"/>
                <a:gd name="T2" fmla="*/ 220 w 227"/>
                <a:gd name="T3" fmla="*/ 1 h 135"/>
                <a:gd name="T4" fmla="*/ 224 w 227"/>
                <a:gd name="T5" fmla="*/ 8 h 135"/>
                <a:gd name="T6" fmla="*/ 210 w 227"/>
                <a:gd name="T7" fmla="*/ 16 h 135"/>
                <a:gd name="T8" fmla="*/ 206 w 227"/>
                <a:gd name="T9" fmla="*/ 9 h 135"/>
                <a:gd name="T10" fmla="*/ 210 w 227"/>
                <a:gd name="T11" fmla="*/ 16 h 135"/>
                <a:gd name="T12" fmla="*/ 197 w 227"/>
                <a:gd name="T13" fmla="*/ 24 h 135"/>
                <a:gd name="T14" fmla="*/ 193 w 227"/>
                <a:gd name="T15" fmla="*/ 17 h 135"/>
                <a:gd name="T16" fmla="*/ 197 w 227"/>
                <a:gd name="T17" fmla="*/ 24 h 135"/>
                <a:gd name="T18" fmla="*/ 183 w 227"/>
                <a:gd name="T19" fmla="*/ 32 h 135"/>
                <a:gd name="T20" fmla="*/ 179 w 227"/>
                <a:gd name="T21" fmla="*/ 25 h 135"/>
                <a:gd name="T22" fmla="*/ 183 w 227"/>
                <a:gd name="T23" fmla="*/ 32 h 135"/>
                <a:gd name="T24" fmla="*/ 170 w 227"/>
                <a:gd name="T25" fmla="*/ 40 h 135"/>
                <a:gd name="T26" fmla="*/ 166 w 227"/>
                <a:gd name="T27" fmla="*/ 33 h 135"/>
                <a:gd name="T28" fmla="*/ 170 w 227"/>
                <a:gd name="T29" fmla="*/ 40 h 135"/>
                <a:gd name="T30" fmla="*/ 156 w 227"/>
                <a:gd name="T31" fmla="*/ 47 h 135"/>
                <a:gd name="T32" fmla="*/ 152 w 227"/>
                <a:gd name="T33" fmla="*/ 40 h 135"/>
                <a:gd name="T34" fmla="*/ 156 w 227"/>
                <a:gd name="T35" fmla="*/ 47 h 135"/>
                <a:gd name="T36" fmla="*/ 142 w 227"/>
                <a:gd name="T37" fmla="*/ 55 h 135"/>
                <a:gd name="T38" fmla="*/ 138 w 227"/>
                <a:gd name="T39" fmla="*/ 48 h 135"/>
                <a:gd name="T40" fmla="*/ 142 w 227"/>
                <a:gd name="T41" fmla="*/ 55 h 135"/>
                <a:gd name="T42" fmla="*/ 129 w 227"/>
                <a:gd name="T43" fmla="*/ 63 h 135"/>
                <a:gd name="T44" fmla="*/ 125 w 227"/>
                <a:gd name="T45" fmla="*/ 56 h 135"/>
                <a:gd name="T46" fmla="*/ 129 w 227"/>
                <a:gd name="T47" fmla="*/ 63 h 135"/>
                <a:gd name="T48" fmla="*/ 115 w 227"/>
                <a:gd name="T49" fmla="*/ 71 h 135"/>
                <a:gd name="T50" fmla="*/ 111 w 227"/>
                <a:gd name="T51" fmla="*/ 64 h 135"/>
                <a:gd name="T52" fmla="*/ 115 w 227"/>
                <a:gd name="T53" fmla="*/ 71 h 135"/>
                <a:gd name="T54" fmla="*/ 102 w 227"/>
                <a:gd name="T55" fmla="*/ 79 h 135"/>
                <a:gd name="T56" fmla="*/ 98 w 227"/>
                <a:gd name="T57" fmla="*/ 72 h 135"/>
                <a:gd name="T58" fmla="*/ 102 w 227"/>
                <a:gd name="T59" fmla="*/ 79 h 135"/>
                <a:gd name="T60" fmla="*/ 88 w 227"/>
                <a:gd name="T61" fmla="*/ 87 h 135"/>
                <a:gd name="T62" fmla="*/ 84 w 227"/>
                <a:gd name="T63" fmla="*/ 80 h 135"/>
                <a:gd name="T64" fmla="*/ 88 w 227"/>
                <a:gd name="T65" fmla="*/ 87 h 135"/>
                <a:gd name="T66" fmla="*/ 74 w 227"/>
                <a:gd name="T67" fmla="*/ 95 h 135"/>
                <a:gd name="T68" fmla="*/ 70 w 227"/>
                <a:gd name="T69" fmla="*/ 88 h 135"/>
                <a:gd name="T70" fmla="*/ 74 w 227"/>
                <a:gd name="T71" fmla="*/ 95 h 135"/>
                <a:gd name="T72" fmla="*/ 61 w 227"/>
                <a:gd name="T73" fmla="*/ 103 h 135"/>
                <a:gd name="T74" fmla="*/ 57 w 227"/>
                <a:gd name="T75" fmla="*/ 96 h 135"/>
                <a:gd name="T76" fmla="*/ 61 w 227"/>
                <a:gd name="T77" fmla="*/ 103 h 135"/>
                <a:gd name="T78" fmla="*/ 47 w 227"/>
                <a:gd name="T79" fmla="*/ 110 h 135"/>
                <a:gd name="T80" fmla="*/ 43 w 227"/>
                <a:gd name="T81" fmla="*/ 104 h 135"/>
                <a:gd name="T82" fmla="*/ 47 w 227"/>
                <a:gd name="T83" fmla="*/ 110 h 135"/>
                <a:gd name="T84" fmla="*/ 34 w 227"/>
                <a:gd name="T85" fmla="*/ 118 h 135"/>
                <a:gd name="T86" fmla="*/ 30 w 227"/>
                <a:gd name="T87" fmla="*/ 111 h 135"/>
                <a:gd name="T88" fmla="*/ 34 w 227"/>
                <a:gd name="T89" fmla="*/ 118 h 135"/>
                <a:gd name="T90" fmla="*/ 20 w 227"/>
                <a:gd name="T91" fmla="*/ 126 h 135"/>
                <a:gd name="T92" fmla="*/ 16 w 227"/>
                <a:gd name="T93" fmla="*/ 119 h 135"/>
                <a:gd name="T94" fmla="*/ 20 w 227"/>
                <a:gd name="T95" fmla="*/ 126 h 135"/>
                <a:gd name="T96" fmla="*/ 7 w 227"/>
                <a:gd name="T97" fmla="*/ 134 h 135"/>
                <a:gd name="T98" fmla="*/ 3 w 227"/>
                <a:gd name="T99" fmla="*/ 127 h 135"/>
                <a:gd name="T100" fmla="*/ 7 w 227"/>
                <a:gd name="T101" fmla="*/ 134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27" h="135">
                  <a:moveTo>
                    <a:pt x="224" y="8"/>
                  </a:moveTo>
                  <a:cubicBezTo>
                    <a:pt x="224" y="8"/>
                    <a:pt x="224" y="8"/>
                    <a:pt x="224" y="8"/>
                  </a:cubicBezTo>
                  <a:cubicBezTo>
                    <a:pt x="226" y="7"/>
                    <a:pt x="227" y="4"/>
                    <a:pt x="225" y="3"/>
                  </a:cubicBezTo>
                  <a:cubicBezTo>
                    <a:pt x="224" y="1"/>
                    <a:pt x="222" y="0"/>
                    <a:pt x="220" y="1"/>
                  </a:cubicBezTo>
                  <a:cubicBezTo>
                    <a:pt x="218" y="2"/>
                    <a:pt x="217" y="5"/>
                    <a:pt x="218" y="7"/>
                  </a:cubicBezTo>
                  <a:cubicBezTo>
                    <a:pt x="220" y="8"/>
                    <a:pt x="222" y="9"/>
                    <a:pt x="224" y="8"/>
                  </a:cubicBezTo>
                  <a:close/>
                  <a:moveTo>
                    <a:pt x="210" y="16"/>
                  </a:moveTo>
                  <a:cubicBezTo>
                    <a:pt x="210" y="16"/>
                    <a:pt x="210" y="16"/>
                    <a:pt x="210" y="16"/>
                  </a:cubicBezTo>
                  <a:cubicBezTo>
                    <a:pt x="212" y="15"/>
                    <a:pt x="213" y="12"/>
                    <a:pt x="212" y="10"/>
                  </a:cubicBezTo>
                  <a:cubicBezTo>
                    <a:pt x="211" y="9"/>
                    <a:pt x="208" y="8"/>
                    <a:pt x="206" y="9"/>
                  </a:cubicBezTo>
                  <a:cubicBezTo>
                    <a:pt x="204" y="10"/>
                    <a:pt x="204" y="13"/>
                    <a:pt x="205" y="14"/>
                  </a:cubicBezTo>
                  <a:cubicBezTo>
                    <a:pt x="206" y="16"/>
                    <a:pt x="208" y="17"/>
                    <a:pt x="210" y="16"/>
                  </a:cubicBezTo>
                  <a:close/>
                  <a:moveTo>
                    <a:pt x="197" y="24"/>
                  </a:moveTo>
                  <a:cubicBezTo>
                    <a:pt x="197" y="24"/>
                    <a:pt x="197" y="24"/>
                    <a:pt x="197" y="24"/>
                  </a:cubicBezTo>
                  <a:cubicBezTo>
                    <a:pt x="199" y="23"/>
                    <a:pt x="199" y="20"/>
                    <a:pt x="198" y="18"/>
                  </a:cubicBezTo>
                  <a:cubicBezTo>
                    <a:pt x="197" y="16"/>
                    <a:pt x="195" y="16"/>
                    <a:pt x="193" y="17"/>
                  </a:cubicBezTo>
                  <a:cubicBezTo>
                    <a:pt x="191" y="18"/>
                    <a:pt x="190" y="20"/>
                    <a:pt x="191" y="22"/>
                  </a:cubicBezTo>
                  <a:cubicBezTo>
                    <a:pt x="192" y="24"/>
                    <a:pt x="195" y="25"/>
                    <a:pt x="197" y="24"/>
                  </a:cubicBezTo>
                  <a:close/>
                  <a:moveTo>
                    <a:pt x="183" y="32"/>
                  </a:moveTo>
                  <a:cubicBezTo>
                    <a:pt x="183" y="32"/>
                    <a:pt x="183" y="32"/>
                    <a:pt x="183" y="32"/>
                  </a:cubicBezTo>
                  <a:cubicBezTo>
                    <a:pt x="185" y="31"/>
                    <a:pt x="186" y="28"/>
                    <a:pt x="185" y="26"/>
                  </a:cubicBezTo>
                  <a:cubicBezTo>
                    <a:pt x="184" y="24"/>
                    <a:pt x="181" y="24"/>
                    <a:pt x="179" y="25"/>
                  </a:cubicBezTo>
                  <a:cubicBezTo>
                    <a:pt x="177" y="26"/>
                    <a:pt x="177" y="28"/>
                    <a:pt x="178" y="30"/>
                  </a:cubicBezTo>
                  <a:cubicBezTo>
                    <a:pt x="179" y="32"/>
                    <a:pt x="181" y="33"/>
                    <a:pt x="183" y="32"/>
                  </a:cubicBezTo>
                  <a:close/>
                  <a:moveTo>
                    <a:pt x="170" y="40"/>
                  </a:moveTo>
                  <a:cubicBezTo>
                    <a:pt x="170" y="40"/>
                    <a:pt x="170" y="40"/>
                    <a:pt x="170" y="40"/>
                  </a:cubicBezTo>
                  <a:cubicBezTo>
                    <a:pt x="172" y="38"/>
                    <a:pt x="172" y="36"/>
                    <a:pt x="171" y="34"/>
                  </a:cubicBezTo>
                  <a:cubicBezTo>
                    <a:pt x="170" y="32"/>
                    <a:pt x="167" y="32"/>
                    <a:pt x="166" y="33"/>
                  </a:cubicBezTo>
                  <a:cubicBezTo>
                    <a:pt x="164" y="34"/>
                    <a:pt x="163" y="36"/>
                    <a:pt x="164" y="38"/>
                  </a:cubicBezTo>
                  <a:cubicBezTo>
                    <a:pt x="165" y="40"/>
                    <a:pt x="168" y="41"/>
                    <a:pt x="170" y="40"/>
                  </a:cubicBezTo>
                  <a:close/>
                  <a:moveTo>
                    <a:pt x="156" y="47"/>
                  </a:moveTo>
                  <a:cubicBezTo>
                    <a:pt x="156" y="47"/>
                    <a:pt x="156" y="47"/>
                    <a:pt x="156" y="47"/>
                  </a:cubicBezTo>
                  <a:cubicBezTo>
                    <a:pt x="158" y="46"/>
                    <a:pt x="159" y="44"/>
                    <a:pt x="157" y="42"/>
                  </a:cubicBezTo>
                  <a:cubicBezTo>
                    <a:pt x="156" y="40"/>
                    <a:pt x="154" y="39"/>
                    <a:pt x="152" y="40"/>
                  </a:cubicBezTo>
                  <a:cubicBezTo>
                    <a:pt x="150" y="42"/>
                    <a:pt x="149" y="44"/>
                    <a:pt x="151" y="46"/>
                  </a:cubicBezTo>
                  <a:cubicBezTo>
                    <a:pt x="152" y="48"/>
                    <a:pt x="154" y="49"/>
                    <a:pt x="156" y="47"/>
                  </a:cubicBezTo>
                  <a:close/>
                  <a:moveTo>
                    <a:pt x="142" y="55"/>
                  </a:moveTo>
                  <a:cubicBezTo>
                    <a:pt x="142" y="55"/>
                    <a:pt x="142" y="55"/>
                    <a:pt x="142" y="55"/>
                  </a:cubicBezTo>
                  <a:cubicBezTo>
                    <a:pt x="144" y="54"/>
                    <a:pt x="145" y="52"/>
                    <a:pt x="144" y="50"/>
                  </a:cubicBezTo>
                  <a:cubicBezTo>
                    <a:pt x="143" y="48"/>
                    <a:pt x="140" y="47"/>
                    <a:pt x="138" y="48"/>
                  </a:cubicBezTo>
                  <a:cubicBezTo>
                    <a:pt x="136" y="49"/>
                    <a:pt x="136" y="52"/>
                    <a:pt x="137" y="54"/>
                  </a:cubicBezTo>
                  <a:cubicBezTo>
                    <a:pt x="138" y="56"/>
                    <a:pt x="141" y="56"/>
                    <a:pt x="142" y="55"/>
                  </a:cubicBezTo>
                  <a:close/>
                  <a:moveTo>
                    <a:pt x="129" y="63"/>
                  </a:moveTo>
                  <a:cubicBezTo>
                    <a:pt x="129" y="63"/>
                    <a:pt x="129" y="63"/>
                    <a:pt x="129" y="63"/>
                  </a:cubicBezTo>
                  <a:cubicBezTo>
                    <a:pt x="131" y="62"/>
                    <a:pt x="131" y="60"/>
                    <a:pt x="130" y="58"/>
                  </a:cubicBezTo>
                  <a:cubicBezTo>
                    <a:pt x="129" y="56"/>
                    <a:pt x="127" y="55"/>
                    <a:pt x="125" y="56"/>
                  </a:cubicBezTo>
                  <a:cubicBezTo>
                    <a:pt x="123" y="57"/>
                    <a:pt x="122" y="60"/>
                    <a:pt x="123" y="62"/>
                  </a:cubicBezTo>
                  <a:cubicBezTo>
                    <a:pt x="124" y="64"/>
                    <a:pt x="127" y="64"/>
                    <a:pt x="129" y="63"/>
                  </a:cubicBezTo>
                  <a:close/>
                  <a:moveTo>
                    <a:pt x="115" y="71"/>
                  </a:moveTo>
                  <a:cubicBezTo>
                    <a:pt x="115" y="71"/>
                    <a:pt x="115" y="71"/>
                    <a:pt x="115" y="71"/>
                  </a:cubicBezTo>
                  <a:cubicBezTo>
                    <a:pt x="117" y="70"/>
                    <a:pt x="118" y="67"/>
                    <a:pt x="117" y="66"/>
                  </a:cubicBezTo>
                  <a:cubicBezTo>
                    <a:pt x="116" y="64"/>
                    <a:pt x="113" y="63"/>
                    <a:pt x="111" y="64"/>
                  </a:cubicBezTo>
                  <a:cubicBezTo>
                    <a:pt x="109" y="65"/>
                    <a:pt x="109" y="68"/>
                    <a:pt x="110" y="70"/>
                  </a:cubicBezTo>
                  <a:cubicBezTo>
                    <a:pt x="111" y="72"/>
                    <a:pt x="113" y="72"/>
                    <a:pt x="115" y="71"/>
                  </a:cubicBezTo>
                  <a:close/>
                  <a:moveTo>
                    <a:pt x="102" y="79"/>
                  </a:moveTo>
                  <a:cubicBezTo>
                    <a:pt x="102" y="79"/>
                    <a:pt x="102" y="79"/>
                    <a:pt x="102" y="79"/>
                  </a:cubicBezTo>
                  <a:cubicBezTo>
                    <a:pt x="104" y="78"/>
                    <a:pt x="104" y="75"/>
                    <a:pt x="103" y="73"/>
                  </a:cubicBezTo>
                  <a:cubicBezTo>
                    <a:pt x="102" y="72"/>
                    <a:pt x="100" y="71"/>
                    <a:pt x="98" y="72"/>
                  </a:cubicBezTo>
                  <a:cubicBezTo>
                    <a:pt x="96" y="73"/>
                    <a:pt x="95" y="76"/>
                    <a:pt x="96" y="77"/>
                  </a:cubicBezTo>
                  <a:cubicBezTo>
                    <a:pt x="97" y="79"/>
                    <a:pt x="100" y="80"/>
                    <a:pt x="102" y="79"/>
                  </a:cubicBezTo>
                  <a:close/>
                  <a:moveTo>
                    <a:pt x="88" y="87"/>
                  </a:moveTo>
                  <a:cubicBezTo>
                    <a:pt x="88" y="87"/>
                    <a:pt x="88" y="87"/>
                    <a:pt x="88" y="87"/>
                  </a:cubicBezTo>
                  <a:cubicBezTo>
                    <a:pt x="90" y="86"/>
                    <a:pt x="91" y="83"/>
                    <a:pt x="90" y="81"/>
                  </a:cubicBezTo>
                  <a:cubicBezTo>
                    <a:pt x="88" y="79"/>
                    <a:pt x="86" y="79"/>
                    <a:pt x="84" y="80"/>
                  </a:cubicBezTo>
                  <a:cubicBezTo>
                    <a:pt x="82" y="81"/>
                    <a:pt x="81" y="83"/>
                    <a:pt x="83" y="85"/>
                  </a:cubicBezTo>
                  <a:cubicBezTo>
                    <a:pt x="84" y="87"/>
                    <a:pt x="86" y="88"/>
                    <a:pt x="88" y="87"/>
                  </a:cubicBezTo>
                  <a:close/>
                  <a:moveTo>
                    <a:pt x="74" y="95"/>
                  </a:moveTo>
                  <a:cubicBezTo>
                    <a:pt x="74" y="95"/>
                    <a:pt x="74" y="95"/>
                    <a:pt x="74" y="95"/>
                  </a:cubicBezTo>
                  <a:cubicBezTo>
                    <a:pt x="76" y="94"/>
                    <a:pt x="77" y="91"/>
                    <a:pt x="76" y="89"/>
                  </a:cubicBezTo>
                  <a:cubicBezTo>
                    <a:pt x="75" y="87"/>
                    <a:pt x="72" y="87"/>
                    <a:pt x="70" y="88"/>
                  </a:cubicBezTo>
                  <a:cubicBezTo>
                    <a:pt x="69" y="89"/>
                    <a:pt x="68" y="91"/>
                    <a:pt x="69" y="93"/>
                  </a:cubicBezTo>
                  <a:cubicBezTo>
                    <a:pt x="70" y="95"/>
                    <a:pt x="73" y="96"/>
                    <a:pt x="74" y="95"/>
                  </a:cubicBezTo>
                  <a:close/>
                  <a:moveTo>
                    <a:pt x="61" y="103"/>
                  </a:moveTo>
                  <a:cubicBezTo>
                    <a:pt x="61" y="103"/>
                    <a:pt x="61" y="103"/>
                    <a:pt x="61" y="103"/>
                  </a:cubicBezTo>
                  <a:cubicBezTo>
                    <a:pt x="63" y="101"/>
                    <a:pt x="63" y="99"/>
                    <a:pt x="62" y="97"/>
                  </a:cubicBezTo>
                  <a:cubicBezTo>
                    <a:pt x="61" y="95"/>
                    <a:pt x="59" y="95"/>
                    <a:pt x="57" y="96"/>
                  </a:cubicBezTo>
                  <a:cubicBezTo>
                    <a:pt x="55" y="97"/>
                    <a:pt x="54" y="99"/>
                    <a:pt x="55" y="101"/>
                  </a:cubicBezTo>
                  <a:cubicBezTo>
                    <a:pt x="57" y="103"/>
                    <a:pt x="59" y="104"/>
                    <a:pt x="61" y="103"/>
                  </a:cubicBezTo>
                  <a:close/>
                  <a:moveTo>
                    <a:pt x="47" y="110"/>
                  </a:moveTo>
                  <a:cubicBezTo>
                    <a:pt x="47" y="110"/>
                    <a:pt x="47" y="110"/>
                    <a:pt x="47" y="110"/>
                  </a:cubicBezTo>
                  <a:cubicBezTo>
                    <a:pt x="49" y="109"/>
                    <a:pt x="50" y="107"/>
                    <a:pt x="49" y="105"/>
                  </a:cubicBezTo>
                  <a:cubicBezTo>
                    <a:pt x="48" y="103"/>
                    <a:pt x="45" y="102"/>
                    <a:pt x="43" y="104"/>
                  </a:cubicBezTo>
                  <a:cubicBezTo>
                    <a:pt x="41" y="105"/>
                    <a:pt x="41" y="107"/>
                    <a:pt x="42" y="109"/>
                  </a:cubicBezTo>
                  <a:cubicBezTo>
                    <a:pt x="43" y="111"/>
                    <a:pt x="45" y="112"/>
                    <a:pt x="47" y="110"/>
                  </a:cubicBezTo>
                  <a:close/>
                  <a:moveTo>
                    <a:pt x="34" y="118"/>
                  </a:moveTo>
                  <a:cubicBezTo>
                    <a:pt x="34" y="118"/>
                    <a:pt x="34" y="118"/>
                    <a:pt x="34" y="118"/>
                  </a:cubicBezTo>
                  <a:cubicBezTo>
                    <a:pt x="36" y="117"/>
                    <a:pt x="36" y="115"/>
                    <a:pt x="35" y="113"/>
                  </a:cubicBezTo>
                  <a:cubicBezTo>
                    <a:pt x="34" y="111"/>
                    <a:pt x="32" y="110"/>
                    <a:pt x="30" y="111"/>
                  </a:cubicBezTo>
                  <a:cubicBezTo>
                    <a:pt x="28" y="113"/>
                    <a:pt x="27" y="115"/>
                    <a:pt x="28" y="117"/>
                  </a:cubicBezTo>
                  <a:cubicBezTo>
                    <a:pt x="29" y="119"/>
                    <a:pt x="32" y="119"/>
                    <a:pt x="34" y="118"/>
                  </a:cubicBezTo>
                  <a:close/>
                  <a:moveTo>
                    <a:pt x="20" y="126"/>
                  </a:moveTo>
                  <a:cubicBezTo>
                    <a:pt x="20" y="126"/>
                    <a:pt x="20" y="126"/>
                    <a:pt x="20" y="126"/>
                  </a:cubicBezTo>
                  <a:cubicBezTo>
                    <a:pt x="22" y="125"/>
                    <a:pt x="23" y="123"/>
                    <a:pt x="22" y="121"/>
                  </a:cubicBezTo>
                  <a:cubicBezTo>
                    <a:pt x="20" y="119"/>
                    <a:pt x="18" y="118"/>
                    <a:pt x="16" y="119"/>
                  </a:cubicBezTo>
                  <a:cubicBezTo>
                    <a:pt x="14" y="120"/>
                    <a:pt x="14" y="123"/>
                    <a:pt x="15" y="125"/>
                  </a:cubicBezTo>
                  <a:cubicBezTo>
                    <a:pt x="16" y="127"/>
                    <a:pt x="18" y="127"/>
                    <a:pt x="20" y="126"/>
                  </a:cubicBezTo>
                  <a:close/>
                  <a:moveTo>
                    <a:pt x="7" y="134"/>
                  </a:moveTo>
                  <a:cubicBezTo>
                    <a:pt x="7" y="134"/>
                    <a:pt x="7" y="134"/>
                    <a:pt x="7" y="134"/>
                  </a:cubicBezTo>
                  <a:cubicBezTo>
                    <a:pt x="8" y="133"/>
                    <a:pt x="9" y="131"/>
                    <a:pt x="8" y="129"/>
                  </a:cubicBezTo>
                  <a:cubicBezTo>
                    <a:pt x="7" y="127"/>
                    <a:pt x="4" y="126"/>
                    <a:pt x="3" y="127"/>
                  </a:cubicBezTo>
                  <a:cubicBezTo>
                    <a:pt x="1" y="128"/>
                    <a:pt x="0" y="131"/>
                    <a:pt x="1" y="133"/>
                  </a:cubicBezTo>
                  <a:cubicBezTo>
                    <a:pt x="2" y="135"/>
                    <a:pt x="5" y="135"/>
                    <a:pt x="7" y="134"/>
                  </a:cubicBez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65" name="Freeform 223">
              <a:extLst>
                <a:ext uri="{FF2B5EF4-FFF2-40B4-BE49-F238E27FC236}">
                  <a16:creationId xmlns:a16="http://schemas.microsoft.com/office/drawing/2014/main" id="{657471B3-4CE1-453E-A2BB-EBEFCD99A1EB}"/>
                </a:ext>
              </a:extLst>
            </p:cNvPr>
            <p:cNvSpPr>
              <a:spLocks/>
            </p:cNvSpPr>
            <p:nvPr/>
          </p:nvSpPr>
          <p:spPr bwMode="auto">
            <a:xfrm>
              <a:off x="7751242" y="3044730"/>
              <a:ext cx="24133" cy="24133"/>
            </a:xfrm>
            <a:custGeom>
              <a:avLst/>
              <a:gdLst>
                <a:gd name="T0" fmla="*/ 4 w 8"/>
                <a:gd name="T1" fmla="*/ 8 h 8"/>
                <a:gd name="T2" fmla="*/ 7 w 8"/>
                <a:gd name="T3" fmla="*/ 7 h 8"/>
                <a:gd name="T4" fmla="*/ 8 w 8"/>
                <a:gd name="T5" fmla="*/ 4 h 8"/>
                <a:gd name="T6" fmla="*/ 7 w 8"/>
                <a:gd name="T7" fmla="*/ 1 h 8"/>
                <a:gd name="T8" fmla="*/ 4 w 8"/>
                <a:gd name="T9" fmla="*/ 0 h 8"/>
                <a:gd name="T10" fmla="*/ 2 w 8"/>
                <a:gd name="T11" fmla="*/ 1 h 8"/>
                <a:gd name="T12" fmla="*/ 0 w 8"/>
                <a:gd name="T13" fmla="*/ 4 h 8"/>
                <a:gd name="T14" fmla="*/ 2 w 8"/>
                <a:gd name="T15" fmla="*/ 7 h 8"/>
                <a:gd name="T16" fmla="*/ 4 w 8"/>
                <a:gd name="T17"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8">
                  <a:moveTo>
                    <a:pt x="4" y="8"/>
                  </a:moveTo>
                  <a:cubicBezTo>
                    <a:pt x="6" y="8"/>
                    <a:pt x="7" y="8"/>
                    <a:pt x="7" y="7"/>
                  </a:cubicBezTo>
                  <a:cubicBezTo>
                    <a:pt x="8" y="6"/>
                    <a:pt x="8" y="5"/>
                    <a:pt x="8" y="4"/>
                  </a:cubicBezTo>
                  <a:cubicBezTo>
                    <a:pt x="8" y="3"/>
                    <a:pt x="8" y="2"/>
                    <a:pt x="7" y="1"/>
                  </a:cubicBezTo>
                  <a:cubicBezTo>
                    <a:pt x="7" y="0"/>
                    <a:pt x="6" y="0"/>
                    <a:pt x="4" y="0"/>
                  </a:cubicBezTo>
                  <a:cubicBezTo>
                    <a:pt x="3" y="0"/>
                    <a:pt x="2" y="0"/>
                    <a:pt x="2" y="1"/>
                  </a:cubicBezTo>
                  <a:cubicBezTo>
                    <a:pt x="1" y="2"/>
                    <a:pt x="0" y="3"/>
                    <a:pt x="0" y="4"/>
                  </a:cubicBezTo>
                  <a:cubicBezTo>
                    <a:pt x="0" y="5"/>
                    <a:pt x="1" y="6"/>
                    <a:pt x="2" y="7"/>
                  </a:cubicBezTo>
                  <a:cubicBezTo>
                    <a:pt x="2" y="8"/>
                    <a:pt x="3" y="8"/>
                    <a:pt x="4" y="8"/>
                  </a:cubicBezTo>
                </a:path>
              </a:pathLst>
            </a:custGeom>
            <a:solidFill>
              <a:schemeClr val="bg1">
                <a:lumMod val="7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66" name="Freeform 224">
              <a:extLst>
                <a:ext uri="{FF2B5EF4-FFF2-40B4-BE49-F238E27FC236}">
                  <a16:creationId xmlns:a16="http://schemas.microsoft.com/office/drawing/2014/main" id="{3490584D-3BA7-4DCD-A499-E56EE952D464}"/>
                </a:ext>
              </a:extLst>
            </p:cNvPr>
            <p:cNvSpPr>
              <a:spLocks noEditPoints="1"/>
            </p:cNvSpPr>
            <p:nvPr/>
          </p:nvSpPr>
          <p:spPr bwMode="auto">
            <a:xfrm>
              <a:off x="7276213" y="3089184"/>
              <a:ext cx="483921" cy="1259970"/>
            </a:xfrm>
            <a:custGeom>
              <a:avLst/>
              <a:gdLst>
                <a:gd name="T0" fmla="*/ 3 w 161"/>
                <a:gd name="T1" fmla="*/ 418 h 419"/>
                <a:gd name="T2" fmla="*/ 1 w 161"/>
                <a:gd name="T3" fmla="*/ 413 h 419"/>
                <a:gd name="T4" fmla="*/ 9 w 161"/>
                <a:gd name="T5" fmla="*/ 403 h 419"/>
                <a:gd name="T6" fmla="*/ 6 w 161"/>
                <a:gd name="T7" fmla="*/ 398 h 419"/>
                <a:gd name="T8" fmla="*/ 14 w 161"/>
                <a:gd name="T9" fmla="*/ 388 h 419"/>
                <a:gd name="T10" fmla="*/ 12 w 161"/>
                <a:gd name="T11" fmla="*/ 383 h 419"/>
                <a:gd name="T12" fmla="*/ 20 w 161"/>
                <a:gd name="T13" fmla="*/ 372 h 419"/>
                <a:gd name="T14" fmla="*/ 18 w 161"/>
                <a:gd name="T15" fmla="*/ 367 h 419"/>
                <a:gd name="T16" fmla="*/ 26 w 161"/>
                <a:gd name="T17" fmla="*/ 357 h 419"/>
                <a:gd name="T18" fmla="*/ 23 w 161"/>
                <a:gd name="T19" fmla="*/ 352 h 419"/>
                <a:gd name="T20" fmla="*/ 31 w 161"/>
                <a:gd name="T21" fmla="*/ 342 h 419"/>
                <a:gd name="T22" fmla="*/ 29 w 161"/>
                <a:gd name="T23" fmla="*/ 337 h 419"/>
                <a:gd name="T24" fmla="*/ 37 w 161"/>
                <a:gd name="T25" fmla="*/ 327 h 419"/>
                <a:gd name="T26" fmla="*/ 35 w 161"/>
                <a:gd name="T27" fmla="*/ 322 h 419"/>
                <a:gd name="T28" fmla="*/ 43 w 161"/>
                <a:gd name="T29" fmla="*/ 312 h 419"/>
                <a:gd name="T30" fmla="*/ 40 w 161"/>
                <a:gd name="T31" fmla="*/ 307 h 419"/>
                <a:gd name="T32" fmla="*/ 48 w 161"/>
                <a:gd name="T33" fmla="*/ 297 h 419"/>
                <a:gd name="T34" fmla="*/ 46 w 161"/>
                <a:gd name="T35" fmla="*/ 291 h 419"/>
                <a:gd name="T36" fmla="*/ 54 w 161"/>
                <a:gd name="T37" fmla="*/ 281 h 419"/>
                <a:gd name="T38" fmla="*/ 52 w 161"/>
                <a:gd name="T39" fmla="*/ 276 h 419"/>
                <a:gd name="T40" fmla="*/ 60 w 161"/>
                <a:gd name="T41" fmla="*/ 266 h 419"/>
                <a:gd name="T42" fmla="*/ 57 w 161"/>
                <a:gd name="T43" fmla="*/ 261 h 419"/>
                <a:gd name="T44" fmla="*/ 65 w 161"/>
                <a:gd name="T45" fmla="*/ 251 h 419"/>
                <a:gd name="T46" fmla="*/ 63 w 161"/>
                <a:gd name="T47" fmla="*/ 246 h 419"/>
                <a:gd name="T48" fmla="*/ 71 w 161"/>
                <a:gd name="T49" fmla="*/ 236 h 419"/>
                <a:gd name="T50" fmla="*/ 68 w 161"/>
                <a:gd name="T51" fmla="*/ 231 h 419"/>
                <a:gd name="T52" fmla="*/ 76 w 161"/>
                <a:gd name="T53" fmla="*/ 221 h 419"/>
                <a:gd name="T54" fmla="*/ 74 w 161"/>
                <a:gd name="T55" fmla="*/ 215 h 419"/>
                <a:gd name="T56" fmla="*/ 82 w 161"/>
                <a:gd name="T57" fmla="*/ 205 h 419"/>
                <a:gd name="T58" fmla="*/ 80 w 161"/>
                <a:gd name="T59" fmla="*/ 200 h 419"/>
                <a:gd name="T60" fmla="*/ 88 w 161"/>
                <a:gd name="T61" fmla="*/ 190 h 419"/>
                <a:gd name="T62" fmla="*/ 85 w 161"/>
                <a:gd name="T63" fmla="*/ 185 h 419"/>
                <a:gd name="T64" fmla="*/ 93 w 161"/>
                <a:gd name="T65" fmla="*/ 175 h 419"/>
                <a:gd name="T66" fmla="*/ 91 w 161"/>
                <a:gd name="T67" fmla="*/ 170 h 419"/>
                <a:gd name="T68" fmla="*/ 99 w 161"/>
                <a:gd name="T69" fmla="*/ 160 h 419"/>
                <a:gd name="T70" fmla="*/ 97 w 161"/>
                <a:gd name="T71" fmla="*/ 155 h 419"/>
                <a:gd name="T72" fmla="*/ 105 w 161"/>
                <a:gd name="T73" fmla="*/ 145 h 419"/>
                <a:gd name="T74" fmla="*/ 102 w 161"/>
                <a:gd name="T75" fmla="*/ 139 h 419"/>
                <a:gd name="T76" fmla="*/ 110 w 161"/>
                <a:gd name="T77" fmla="*/ 129 h 419"/>
                <a:gd name="T78" fmla="*/ 108 w 161"/>
                <a:gd name="T79" fmla="*/ 124 h 419"/>
                <a:gd name="T80" fmla="*/ 116 w 161"/>
                <a:gd name="T81" fmla="*/ 114 h 419"/>
                <a:gd name="T82" fmla="*/ 114 w 161"/>
                <a:gd name="T83" fmla="*/ 109 h 419"/>
                <a:gd name="T84" fmla="*/ 122 w 161"/>
                <a:gd name="T85" fmla="*/ 99 h 419"/>
                <a:gd name="T86" fmla="*/ 119 w 161"/>
                <a:gd name="T87" fmla="*/ 94 h 419"/>
                <a:gd name="T88" fmla="*/ 127 w 161"/>
                <a:gd name="T89" fmla="*/ 84 h 419"/>
                <a:gd name="T90" fmla="*/ 125 w 161"/>
                <a:gd name="T91" fmla="*/ 79 h 419"/>
                <a:gd name="T92" fmla="*/ 133 w 161"/>
                <a:gd name="T93" fmla="*/ 69 h 419"/>
                <a:gd name="T94" fmla="*/ 131 w 161"/>
                <a:gd name="T95" fmla="*/ 64 h 419"/>
                <a:gd name="T96" fmla="*/ 139 w 161"/>
                <a:gd name="T97" fmla="*/ 53 h 419"/>
                <a:gd name="T98" fmla="*/ 136 w 161"/>
                <a:gd name="T99" fmla="*/ 48 h 419"/>
                <a:gd name="T100" fmla="*/ 144 w 161"/>
                <a:gd name="T101" fmla="*/ 38 h 419"/>
                <a:gd name="T102" fmla="*/ 142 w 161"/>
                <a:gd name="T103" fmla="*/ 33 h 419"/>
                <a:gd name="T104" fmla="*/ 150 w 161"/>
                <a:gd name="T105" fmla="*/ 23 h 419"/>
                <a:gd name="T106" fmla="*/ 147 w 161"/>
                <a:gd name="T107" fmla="*/ 18 h 419"/>
                <a:gd name="T108" fmla="*/ 155 w 161"/>
                <a:gd name="T109" fmla="*/ 8 h 419"/>
                <a:gd name="T110" fmla="*/ 153 w 161"/>
                <a:gd name="T111" fmla="*/ 3 h 4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61" h="419">
                  <a:moveTo>
                    <a:pt x="1" y="413"/>
                  </a:moveTo>
                  <a:cubicBezTo>
                    <a:pt x="1" y="413"/>
                    <a:pt x="1" y="413"/>
                    <a:pt x="1" y="413"/>
                  </a:cubicBezTo>
                  <a:cubicBezTo>
                    <a:pt x="0" y="415"/>
                    <a:pt x="1" y="417"/>
                    <a:pt x="3" y="418"/>
                  </a:cubicBezTo>
                  <a:cubicBezTo>
                    <a:pt x="5" y="419"/>
                    <a:pt x="8" y="418"/>
                    <a:pt x="8" y="416"/>
                  </a:cubicBezTo>
                  <a:cubicBezTo>
                    <a:pt x="9" y="414"/>
                    <a:pt x="8" y="411"/>
                    <a:pt x="6" y="411"/>
                  </a:cubicBezTo>
                  <a:cubicBezTo>
                    <a:pt x="4" y="410"/>
                    <a:pt x="2" y="411"/>
                    <a:pt x="1" y="413"/>
                  </a:cubicBezTo>
                  <a:close/>
                  <a:moveTo>
                    <a:pt x="6" y="398"/>
                  </a:moveTo>
                  <a:cubicBezTo>
                    <a:pt x="6" y="398"/>
                    <a:pt x="6" y="398"/>
                    <a:pt x="6" y="398"/>
                  </a:cubicBezTo>
                  <a:cubicBezTo>
                    <a:pt x="6" y="400"/>
                    <a:pt x="7" y="402"/>
                    <a:pt x="9" y="403"/>
                  </a:cubicBezTo>
                  <a:cubicBezTo>
                    <a:pt x="11" y="404"/>
                    <a:pt x="13" y="403"/>
                    <a:pt x="14" y="400"/>
                  </a:cubicBezTo>
                  <a:cubicBezTo>
                    <a:pt x="15" y="398"/>
                    <a:pt x="14" y="396"/>
                    <a:pt x="12" y="395"/>
                  </a:cubicBezTo>
                  <a:cubicBezTo>
                    <a:pt x="10" y="395"/>
                    <a:pt x="7" y="396"/>
                    <a:pt x="6" y="398"/>
                  </a:cubicBezTo>
                  <a:close/>
                  <a:moveTo>
                    <a:pt x="12" y="383"/>
                  </a:moveTo>
                  <a:cubicBezTo>
                    <a:pt x="12" y="383"/>
                    <a:pt x="12" y="383"/>
                    <a:pt x="12" y="383"/>
                  </a:cubicBezTo>
                  <a:cubicBezTo>
                    <a:pt x="11" y="385"/>
                    <a:pt x="12" y="387"/>
                    <a:pt x="14" y="388"/>
                  </a:cubicBezTo>
                  <a:cubicBezTo>
                    <a:pt x="17" y="388"/>
                    <a:pt x="19" y="387"/>
                    <a:pt x="20" y="385"/>
                  </a:cubicBezTo>
                  <a:cubicBezTo>
                    <a:pt x="20" y="383"/>
                    <a:pt x="19" y="381"/>
                    <a:pt x="17" y="380"/>
                  </a:cubicBezTo>
                  <a:cubicBezTo>
                    <a:pt x="15" y="379"/>
                    <a:pt x="13" y="380"/>
                    <a:pt x="12" y="383"/>
                  </a:cubicBezTo>
                  <a:close/>
                  <a:moveTo>
                    <a:pt x="18" y="367"/>
                  </a:moveTo>
                  <a:cubicBezTo>
                    <a:pt x="18" y="367"/>
                    <a:pt x="18" y="367"/>
                    <a:pt x="18" y="367"/>
                  </a:cubicBezTo>
                  <a:cubicBezTo>
                    <a:pt x="17" y="369"/>
                    <a:pt x="18" y="372"/>
                    <a:pt x="20" y="372"/>
                  </a:cubicBezTo>
                  <a:cubicBezTo>
                    <a:pt x="22" y="373"/>
                    <a:pt x="24" y="372"/>
                    <a:pt x="25" y="370"/>
                  </a:cubicBezTo>
                  <a:cubicBezTo>
                    <a:pt x="26" y="368"/>
                    <a:pt x="25" y="366"/>
                    <a:pt x="23" y="365"/>
                  </a:cubicBezTo>
                  <a:cubicBezTo>
                    <a:pt x="21" y="364"/>
                    <a:pt x="19" y="365"/>
                    <a:pt x="18" y="367"/>
                  </a:cubicBezTo>
                  <a:close/>
                  <a:moveTo>
                    <a:pt x="23" y="352"/>
                  </a:moveTo>
                  <a:cubicBezTo>
                    <a:pt x="23" y="352"/>
                    <a:pt x="23" y="352"/>
                    <a:pt x="23" y="352"/>
                  </a:cubicBezTo>
                  <a:cubicBezTo>
                    <a:pt x="23" y="354"/>
                    <a:pt x="24" y="357"/>
                    <a:pt x="26" y="357"/>
                  </a:cubicBezTo>
                  <a:cubicBezTo>
                    <a:pt x="28" y="358"/>
                    <a:pt x="30" y="357"/>
                    <a:pt x="31" y="355"/>
                  </a:cubicBezTo>
                  <a:cubicBezTo>
                    <a:pt x="32" y="353"/>
                    <a:pt x="31" y="351"/>
                    <a:pt x="29" y="350"/>
                  </a:cubicBezTo>
                  <a:cubicBezTo>
                    <a:pt x="26" y="349"/>
                    <a:pt x="24" y="350"/>
                    <a:pt x="23" y="352"/>
                  </a:cubicBezTo>
                  <a:close/>
                  <a:moveTo>
                    <a:pt x="29" y="337"/>
                  </a:moveTo>
                  <a:cubicBezTo>
                    <a:pt x="29" y="337"/>
                    <a:pt x="29" y="337"/>
                    <a:pt x="29" y="337"/>
                  </a:cubicBezTo>
                  <a:cubicBezTo>
                    <a:pt x="28" y="339"/>
                    <a:pt x="29" y="341"/>
                    <a:pt x="31" y="342"/>
                  </a:cubicBezTo>
                  <a:cubicBezTo>
                    <a:pt x="33" y="343"/>
                    <a:pt x="36" y="342"/>
                    <a:pt x="37" y="340"/>
                  </a:cubicBezTo>
                  <a:cubicBezTo>
                    <a:pt x="37" y="338"/>
                    <a:pt x="36" y="335"/>
                    <a:pt x="34" y="335"/>
                  </a:cubicBezTo>
                  <a:cubicBezTo>
                    <a:pt x="32" y="334"/>
                    <a:pt x="30" y="335"/>
                    <a:pt x="29" y="337"/>
                  </a:cubicBezTo>
                  <a:close/>
                  <a:moveTo>
                    <a:pt x="35" y="322"/>
                  </a:moveTo>
                  <a:cubicBezTo>
                    <a:pt x="35" y="322"/>
                    <a:pt x="35" y="322"/>
                    <a:pt x="35" y="322"/>
                  </a:cubicBezTo>
                  <a:cubicBezTo>
                    <a:pt x="34" y="324"/>
                    <a:pt x="35" y="326"/>
                    <a:pt x="37" y="327"/>
                  </a:cubicBezTo>
                  <a:cubicBezTo>
                    <a:pt x="39" y="328"/>
                    <a:pt x="41" y="327"/>
                    <a:pt x="42" y="325"/>
                  </a:cubicBezTo>
                  <a:cubicBezTo>
                    <a:pt x="43" y="322"/>
                    <a:pt x="42" y="320"/>
                    <a:pt x="40" y="319"/>
                  </a:cubicBezTo>
                  <a:cubicBezTo>
                    <a:pt x="38" y="319"/>
                    <a:pt x="35" y="320"/>
                    <a:pt x="35" y="322"/>
                  </a:cubicBezTo>
                  <a:close/>
                  <a:moveTo>
                    <a:pt x="40" y="307"/>
                  </a:moveTo>
                  <a:cubicBezTo>
                    <a:pt x="40" y="307"/>
                    <a:pt x="40" y="307"/>
                    <a:pt x="40" y="307"/>
                  </a:cubicBezTo>
                  <a:cubicBezTo>
                    <a:pt x="40" y="309"/>
                    <a:pt x="41" y="311"/>
                    <a:pt x="43" y="312"/>
                  </a:cubicBezTo>
                  <a:cubicBezTo>
                    <a:pt x="45" y="312"/>
                    <a:pt x="47" y="311"/>
                    <a:pt x="48" y="309"/>
                  </a:cubicBezTo>
                  <a:cubicBezTo>
                    <a:pt x="49" y="307"/>
                    <a:pt x="48" y="305"/>
                    <a:pt x="45" y="304"/>
                  </a:cubicBezTo>
                  <a:cubicBezTo>
                    <a:pt x="43" y="303"/>
                    <a:pt x="41" y="304"/>
                    <a:pt x="40" y="307"/>
                  </a:cubicBezTo>
                  <a:close/>
                  <a:moveTo>
                    <a:pt x="46" y="291"/>
                  </a:moveTo>
                  <a:cubicBezTo>
                    <a:pt x="46" y="291"/>
                    <a:pt x="46" y="291"/>
                    <a:pt x="46" y="291"/>
                  </a:cubicBezTo>
                  <a:cubicBezTo>
                    <a:pt x="45" y="293"/>
                    <a:pt x="46" y="296"/>
                    <a:pt x="48" y="297"/>
                  </a:cubicBezTo>
                  <a:cubicBezTo>
                    <a:pt x="50" y="297"/>
                    <a:pt x="53" y="296"/>
                    <a:pt x="53" y="294"/>
                  </a:cubicBezTo>
                  <a:cubicBezTo>
                    <a:pt x="54" y="292"/>
                    <a:pt x="53" y="290"/>
                    <a:pt x="51" y="289"/>
                  </a:cubicBezTo>
                  <a:cubicBezTo>
                    <a:pt x="49" y="288"/>
                    <a:pt x="47" y="289"/>
                    <a:pt x="46" y="291"/>
                  </a:cubicBezTo>
                  <a:close/>
                  <a:moveTo>
                    <a:pt x="52" y="276"/>
                  </a:moveTo>
                  <a:cubicBezTo>
                    <a:pt x="52" y="276"/>
                    <a:pt x="52" y="276"/>
                    <a:pt x="52" y="276"/>
                  </a:cubicBezTo>
                  <a:cubicBezTo>
                    <a:pt x="51" y="278"/>
                    <a:pt x="52" y="281"/>
                    <a:pt x="54" y="281"/>
                  </a:cubicBezTo>
                  <a:cubicBezTo>
                    <a:pt x="56" y="282"/>
                    <a:pt x="58" y="281"/>
                    <a:pt x="59" y="279"/>
                  </a:cubicBezTo>
                  <a:cubicBezTo>
                    <a:pt x="60" y="277"/>
                    <a:pt x="59" y="275"/>
                    <a:pt x="57" y="274"/>
                  </a:cubicBezTo>
                  <a:cubicBezTo>
                    <a:pt x="55" y="273"/>
                    <a:pt x="52" y="274"/>
                    <a:pt x="52" y="276"/>
                  </a:cubicBezTo>
                  <a:close/>
                  <a:moveTo>
                    <a:pt x="57" y="261"/>
                  </a:moveTo>
                  <a:cubicBezTo>
                    <a:pt x="57" y="261"/>
                    <a:pt x="57" y="261"/>
                    <a:pt x="57" y="261"/>
                  </a:cubicBezTo>
                  <a:cubicBezTo>
                    <a:pt x="56" y="263"/>
                    <a:pt x="57" y="265"/>
                    <a:pt x="60" y="266"/>
                  </a:cubicBezTo>
                  <a:cubicBezTo>
                    <a:pt x="62" y="267"/>
                    <a:pt x="64" y="266"/>
                    <a:pt x="65" y="264"/>
                  </a:cubicBezTo>
                  <a:cubicBezTo>
                    <a:pt x="65" y="262"/>
                    <a:pt x="64" y="259"/>
                    <a:pt x="62" y="259"/>
                  </a:cubicBezTo>
                  <a:cubicBezTo>
                    <a:pt x="60" y="258"/>
                    <a:pt x="58" y="259"/>
                    <a:pt x="57" y="261"/>
                  </a:cubicBezTo>
                  <a:close/>
                  <a:moveTo>
                    <a:pt x="63" y="246"/>
                  </a:moveTo>
                  <a:cubicBezTo>
                    <a:pt x="63" y="246"/>
                    <a:pt x="63" y="246"/>
                    <a:pt x="63" y="246"/>
                  </a:cubicBezTo>
                  <a:cubicBezTo>
                    <a:pt x="62" y="248"/>
                    <a:pt x="63" y="250"/>
                    <a:pt x="65" y="251"/>
                  </a:cubicBezTo>
                  <a:cubicBezTo>
                    <a:pt x="67" y="252"/>
                    <a:pt x="70" y="251"/>
                    <a:pt x="70" y="249"/>
                  </a:cubicBezTo>
                  <a:cubicBezTo>
                    <a:pt x="71" y="247"/>
                    <a:pt x="70" y="244"/>
                    <a:pt x="68" y="243"/>
                  </a:cubicBezTo>
                  <a:cubicBezTo>
                    <a:pt x="66" y="243"/>
                    <a:pt x="64" y="244"/>
                    <a:pt x="63" y="246"/>
                  </a:cubicBezTo>
                  <a:close/>
                  <a:moveTo>
                    <a:pt x="68" y="231"/>
                  </a:moveTo>
                  <a:cubicBezTo>
                    <a:pt x="68" y="231"/>
                    <a:pt x="68" y="231"/>
                    <a:pt x="68" y="231"/>
                  </a:cubicBezTo>
                  <a:cubicBezTo>
                    <a:pt x="68" y="233"/>
                    <a:pt x="69" y="235"/>
                    <a:pt x="71" y="236"/>
                  </a:cubicBezTo>
                  <a:cubicBezTo>
                    <a:pt x="73" y="237"/>
                    <a:pt x="75" y="235"/>
                    <a:pt x="76" y="233"/>
                  </a:cubicBezTo>
                  <a:cubicBezTo>
                    <a:pt x="77" y="231"/>
                    <a:pt x="76" y="229"/>
                    <a:pt x="74" y="228"/>
                  </a:cubicBezTo>
                  <a:cubicBezTo>
                    <a:pt x="72" y="227"/>
                    <a:pt x="69" y="229"/>
                    <a:pt x="68" y="231"/>
                  </a:cubicBezTo>
                  <a:close/>
                  <a:moveTo>
                    <a:pt x="74" y="215"/>
                  </a:moveTo>
                  <a:cubicBezTo>
                    <a:pt x="74" y="215"/>
                    <a:pt x="74" y="215"/>
                    <a:pt x="74" y="215"/>
                  </a:cubicBezTo>
                  <a:cubicBezTo>
                    <a:pt x="73" y="217"/>
                    <a:pt x="74" y="220"/>
                    <a:pt x="76" y="221"/>
                  </a:cubicBezTo>
                  <a:cubicBezTo>
                    <a:pt x="79" y="221"/>
                    <a:pt x="81" y="220"/>
                    <a:pt x="82" y="218"/>
                  </a:cubicBezTo>
                  <a:cubicBezTo>
                    <a:pt x="82" y="216"/>
                    <a:pt x="81" y="214"/>
                    <a:pt x="79" y="213"/>
                  </a:cubicBezTo>
                  <a:cubicBezTo>
                    <a:pt x="77" y="212"/>
                    <a:pt x="75" y="213"/>
                    <a:pt x="74" y="215"/>
                  </a:cubicBezTo>
                  <a:close/>
                  <a:moveTo>
                    <a:pt x="80" y="200"/>
                  </a:moveTo>
                  <a:cubicBezTo>
                    <a:pt x="80" y="200"/>
                    <a:pt x="80" y="200"/>
                    <a:pt x="80" y="200"/>
                  </a:cubicBezTo>
                  <a:cubicBezTo>
                    <a:pt x="79" y="202"/>
                    <a:pt x="80" y="205"/>
                    <a:pt x="82" y="205"/>
                  </a:cubicBezTo>
                  <a:cubicBezTo>
                    <a:pt x="84" y="206"/>
                    <a:pt x="87" y="205"/>
                    <a:pt x="87" y="203"/>
                  </a:cubicBezTo>
                  <a:cubicBezTo>
                    <a:pt x="88" y="201"/>
                    <a:pt x="87" y="199"/>
                    <a:pt x="85" y="198"/>
                  </a:cubicBezTo>
                  <a:cubicBezTo>
                    <a:pt x="83" y="197"/>
                    <a:pt x="81" y="198"/>
                    <a:pt x="80" y="200"/>
                  </a:cubicBezTo>
                  <a:close/>
                  <a:moveTo>
                    <a:pt x="85" y="185"/>
                  </a:moveTo>
                  <a:cubicBezTo>
                    <a:pt x="85" y="185"/>
                    <a:pt x="85" y="185"/>
                    <a:pt x="85" y="185"/>
                  </a:cubicBezTo>
                  <a:cubicBezTo>
                    <a:pt x="85" y="187"/>
                    <a:pt x="86" y="189"/>
                    <a:pt x="88" y="190"/>
                  </a:cubicBezTo>
                  <a:cubicBezTo>
                    <a:pt x="90" y="191"/>
                    <a:pt x="92" y="190"/>
                    <a:pt x="93" y="188"/>
                  </a:cubicBezTo>
                  <a:cubicBezTo>
                    <a:pt x="94" y="186"/>
                    <a:pt x="93" y="183"/>
                    <a:pt x="91" y="183"/>
                  </a:cubicBezTo>
                  <a:cubicBezTo>
                    <a:pt x="88" y="182"/>
                    <a:pt x="86" y="183"/>
                    <a:pt x="85" y="185"/>
                  </a:cubicBezTo>
                  <a:close/>
                  <a:moveTo>
                    <a:pt x="91" y="170"/>
                  </a:moveTo>
                  <a:cubicBezTo>
                    <a:pt x="91" y="170"/>
                    <a:pt x="91" y="170"/>
                    <a:pt x="91" y="170"/>
                  </a:cubicBezTo>
                  <a:cubicBezTo>
                    <a:pt x="90" y="172"/>
                    <a:pt x="91" y="174"/>
                    <a:pt x="93" y="175"/>
                  </a:cubicBezTo>
                  <a:cubicBezTo>
                    <a:pt x="95" y="176"/>
                    <a:pt x="98" y="175"/>
                    <a:pt x="99" y="173"/>
                  </a:cubicBezTo>
                  <a:cubicBezTo>
                    <a:pt x="99" y="171"/>
                    <a:pt x="98" y="168"/>
                    <a:pt x="96" y="167"/>
                  </a:cubicBezTo>
                  <a:cubicBezTo>
                    <a:pt x="94" y="167"/>
                    <a:pt x="92" y="168"/>
                    <a:pt x="91" y="170"/>
                  </a:cubicBezTo>
                  <a:close/>
                  <a:moveTo>
                    <a:pt x="97" y="155"/>
                  </a:moveTo>
                  <a:cubicBezTo>
                    <a:pt x="97" y="155"/>
                    <a:pt x="97" y="155"/>
                    <a:pt x="97" y="155"/>
                  </a:cubicBezTo>
                  <a:cubicBezTo>
                    <a:pt x="96" y="157"/>
                    <a:pt x="97" y="159"/>
                    <a:pt x="99" y="160"/>
                  </a:cubicBezTo>
                  <a:cubicBezTo>
                    <a:pt x="101" y="161"/>
                    <a:pt x="103" y="160"/>
                    <a:pt x="104" y="157"/>
                  </a:cubicBezTo>
                  <a:cubicBezTo>
                    <a:pt x="105" y="155"/>
                    <a:pt x="104" y="153"/>
                    <a:pt x="102" y="152"/>
                  </a:cubicBezTo>
                  <a:cubicBezTo>
                    <a:pt x="100" y="152"/>
                    <a:pt x="97" y="153"/>
                    <a:pt x="97" y="155"/>
                  </a:cubicBezTo>
                  <a:close/>
                  <a:moveTo>
                    <a:pt x="102" y="139"/>
                  </a:moveTo>
                  <a:cubicBezTo>
                    <a:pt x="102" y="139"/>
                    <a:pt x="102" y="139"/>
                    <a:pt x="102" y="139"/>
                  </a:cubicBezTo>
                  <a:cubicBezTo>
                    <a:pt x="102" y="142"/>
                    <a:pt x="103" y="144"/>
                    <a:pt x="105" y="145"/>
                  </a:cubicBezTo>
                  <a:cubicBezTo>
                    <a:pt x="107" y="145"/>
                    <a:pt x="109" y="144"/>
                    <a:pt x="110" y="142"/>
                  </a:cubicBezTo>
                  <a:cubicBezTo>
                    <a:pt x="111" y="140"/>
                    <a:pt x="110" y="138"/>
                    <a:pt x="107" y="137"/>
                  </a:cubicBezTo>
                  <a:cubicBezTo>
                    <a:pt x="105" y="136"/>
                    <a:pt x="103" y="137"/>
                    <a:pt x="102" y="139"/>
                  </a:cubicBezTo>
                  <a:close/>
                  <a:moveTo>
                    <a:pt x="108" y="124"/>
                  </a:moveTo>
                  <a:cubicBezTo>
                    <a:pt x="108" y="124"/>
                    <a:pt x="108" y="124"/>
                    <a:pt x="108" y="124"/>
                  </a:cubicBezTo>
                  <a:cubicBezTo>
                    <a:pt x="107" y="126"/>
                    <a:pt x="108" y="129"/>
                    <a:pt x="110" y="129"/>
                  </a:cubicBezTo>
                  <a:cubicBezTo>
                    <a:pt x="112" y="130"/>
                    <a:pt x="115" y="129"/>
                    <a:pt x="115" y="127"/>
                  </a:cubicBezTo>
                  <a:cubicBezTo>
                    <a:pt x="116" y="125"/>
                    <a:pt x="115" y="123"/>
                    <a:pt x="113" y="122"/>
                  </a:cubicBezTo>
                  <a:cubicBezTo>
                    <a:pt x="111" y="121"/>
                    <a:pt x="109" y="122"/>
                    <a:pt x="108" y="124"/>
                  </a:cubicBezTo>
                  <a:close/>
                  <a:moveTo>
                    <a:pt x="114" y="109"/>
                  </a:moveTo>
                  <a:cubicBezTo>
                    <a:pt x="114" y="109"/>
                    <a:pt x="114" y="109"/>
                    <a:pt x="114" y="109"/>
                  </a:cubicBezTo>
                  <a:cubicBezTo>
                    <a:pt x="113" y="111"/>
                    <a:pt x="114" y="113"/>
                    <a:pt x="116" y="114"/>
                  </a:cubicBezTo>
                  <a:cubicBezTo>
                    <a:pt x="118" y="115"/>
                    <a:pt x="120" y="114"/>
                    <a:pt x="121" y="112"/>
                  </a:cubicBezTo>
                  <a:cubicBezTo>
                    <a:pt x="122" y="110"/>
                    <a:pt x="121" y="108"/>
                    <a:pt x="119" y="107"/>
                  </a:cubicBezTo>
                  <a:cubicBezTo>
                    <a:pt x="117" y="106"/>
                    <a:pt x="114" y="107"/>
                    <a:pt x="114" y="109"/>
                  </a:cubicBezTo>
                  <a:close/>
                  <a:moveTo>
                    <a:pt x="119" y="94"/>
                  </a:moveTo>
                  <a:cubicBezTo>
                    <a:pt x="119" y="94"/>
                    <a:pt x="119" y="94"/>
                    <a:pt x="119" y="94"/>
                  </a:cubicBezTo>
                  <a:cubicBezTo>
                    <a:pt x="118" y="96"/>
                    <a:pt x="120" y="98"/>
                    <a:pt x="122" y="99"/>
                  </a:cubicBezTo>
                  <a:cubicBezTo>
                    <a:pt x="124" y="100"/>
                    <a:pt x="126" y="99"/>
                    <a:pt x="127" y="97"/>
                  </a:cubicBezTo>
                  <a:cubicBezTo>
                    <a:pt x="128" y="95"/>
                    <a:pt x="126" y="92"/>
                    <a:pt x="124" y="92"/>
                  </a:cubicBezTo>
                  <a:cubicBezTo>
                    <a:pt x="122" y="91"/>
                    <a:pt x="120" y="92"/>
                    <a:pt x="119" y="94"/>
                  </a:cubicBezTo>
                  <a:close/>
                  <a:moveTo>
                    <a:pt x="125" y="79"/>
                  </a:moveTo>
                  <a:cubicBezTo>
                    <a:pt x="125" y="79"/>
                    <a:pt x="125" y="79"/>
                    <a:pt x="125" y="79"/>
                  </a:cubicBezTo>
                  <a:cubicBezTo>
                    <a:pt x="124" y="81"/>
                    <a:pt x="125" y="83"/>
                    <a:pt x="127" y="84"/>
                  </a:cubicBezTo>
                  <a:cubicBezTo>
                    <a:pt x="129" y="85"/>
                    <a:pt x="132" y="84"/>
                    <a:pt x="132" y="81"/>
                  </a:cubicBezTo>
                  <a:cubicBezTo>
                    <a:pt x="133" y="79"/>
                    <a:pt x="132" y="77"/>
                    <a:pt x="130" y="76"/>
                  </a:cubicBezTo>
                  <a:cubicBezTo>
                    <a:pt x="128" y="76"/>
                    <a:pt x="126" y="77"/>
                    <a:pt x="125" y="79"/>
                  </a:cubicBezTo>
                  <a:close/>
                  <a:moveTo>
                    <a:pt x="131" y="64"/>
                  </a:moveTo>
                  <a:cubicBezTo>
                    <a:pt x="131" y="64"/>
                    <a:pt x="131" y="64"/>
                    <a:pt x="131" y="64"/>
                  </a:cubicBezTo>
                  <a:cubicBezTo>
                    <a:pt x="130" y="66"/>
                    <a:pt x="131" y="68"/>
                    <a:pt x="133" y="69"/>
                  </a:cubicBezTo>
                  <a:cubicBezTo>
                    <a:pt x="135" y="69"/>
                    <a:pt x="137" y="68"/>
                    <a:pt x="138" y="66"/>
                  </a:cubicBezTo>
                  <a:cubicBezTo>
                    <a:pt x="139" y="64"/>
                    <a:pt x="138" y="62"/>
                    <a:pt x="136" y="61"/>
                  </a:cubicBezTo>
                  <a:cubicBezTo>
                    <a:pt x="134" y="60"/>
                    <a:pt x="131" y="61"/>
                    <a:pt x="131" y="64"/>
                  </a:cubicBezTo>
                  <a:close/>
                  <a:moveTo>
                    <a:pt x="136" y="48"/>
                  </a:moveTo>
                  <a:cubicBezTo>
                    <a:pt x="136" y="48"/>
                    <a:pt x="136" y="48"/>
                    <a:pt x="136" y="48"/>
                  </a:cubicBezTo>
                  <a:cubicBezTo>
                    <a:pt x="135" y="50"/>
                    <a:pt x="136" y="53"/>
                    <a:pt x="139" y="53"/>
                  </a:cubicBezTo>
                  <a:cubicBezTo>
                    <a:pt x="141" y="54"/>
                    <a:pt x="143" y="53"/>
                    <a:pt x="144" y="51"/>
                  </a:cubicBezTo>
                  <a:cubicBezTo>
                    <a:pt x="144" y="49"/>
                    <a:pt x="143" y="47"/>
                    <a:pt x="141" y="46"/>
                  </a:cubicBezTo>
                  <a:cubicBezTo>
                    <a:pt x="139" y="45"/>
                    <a:pt x="137" y="46"/>
                    <a:pt x="136" y="48"/>
                  </a:cubicBezTo>
                  <a:close/>
                  <a:moveTo>
                    <a:pt x="142" y="33"/>
                  </a:moveTo>
                  <a:cubicBezTo>
                    <a:pt x="142" y="33"/>
                    <a:pt x="142" y="33"/>
                    <a:pt x="142" y="33"/>
                  </a:cubicBezTo>
                  <a:cubicBezTo>
                    <a:pt x="141" y="35"/>
                    <a:pt x="142" y="38"/>
                    <a:pt x="144" y="38"/>
                  </a:cubicBezTo>
                  <a:cubicBezTo>
                    <a:pt x="146" y="39"/>
                    <a:pt x="149" y="38"/>
                    <a:pt x="149" y="36"/>
                  </a:cubicBezTo>
                  <a:cubicBezTo>
                    <a:pt x="150" y="34"/>
                    <a:pt x="149" y="32"/>
                    <a:pt x="147" y="31"/>
                  </a:cubicBezTo>
                  <a:cubicBezTo>
                    <a:pt x="145" y="30"/>
                    <a:pt x="143" y="31"/>
                    <a:pt x="142" y="33"/>
                  </a:cubicBezTo>
                  <a:close/>
                  <a:moveTo>
                    <a:pt x="147" y="18"/>
                  </a:moveTo>
                  <a:cubicBezTo>
                    <a:pt x="147" y="18"/>
                    <a:pt x="147" y="18"/>
                    <a:pt x="147" y="18"/>
                  </a:cubicBezTo>
                  <a:cubicBezTo>
                    <a:pt x="147" y="20"/>
                    <a:pt x="148" y="22"/>
                    <a:pt x="150" y="23"/>
                  </a:cubicBezTo>
                  <a:cubicBezTo>
                    <a:pt x="152" y="24"/>
                    <a:pt x="154" y="23"/>
                    <a:pt x="155" y="21"/>
                  </a:cubicBezTo>
                  <a:cubicBezTo>
                    <a:pt x="156" y="19"/>
                    <a:pt x="155" y="16"/>
                    <a:pt x="153" y="16"/>
                  </a:cubicBezTo>
                  <a:cubicBezTo>
                    <a:pt x="151" y="15"/>
                    <a:pt x="148" y="16"/>
                    <a:pt x="147" y="18"/>
                  </a:cubicBezTo>
                  <a:close/>
                  <a:moveTo>
                    <a:pt x="153" y="3"/>
                  </a:moveTo>
                  <a:cubicBezTo>
                    <a:pt x="153" y="3"/>
                    <a:pt x="153" y="3"/>
                    <a:pt x="153" y="3"/>
                  </a:cubicBezTo>
                  <a:cubicBezTo>
                    <a:pt x="152" y="5"/>
                    <a:pt x="153" y="7"/>
                    <a:pt x="155" y="8"/>
                  </a:cubicBezTo>
                  <a:cubicBezTo>
                    <a:pt x="158" y="9"/>
                    <a:pt x="160" y="8"/>
                    <a:pt x="161" y="6"/>
                  </a:cubicBezTo>
                  <a:cubicBezTo>
                    <a:pt x="161" y="3"/>
                    <a:pt x="160" y="1"/>
                    <a:pt x="158" y="0"/>
                  </a:cubicBezTo>
                  <a:cubicBezTo>
                    <a:pt x="156" y="0"/>
                    <a:pt x="154" y="1"/>
                    <a:pt x="153" y="3"/>
                  </a:cubicBez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67" name="Freeform 225">
              <a:extLst>
                <a:ext uri="{FF2B5EF4-FFF2-40B4-BE49-F238E27FC236}">
                  <a16:creationId xmlns:a16="http://schemas.microsoft.com/office/drawing/2014/main" id="{10356D84-A45D-409D-B1EB-3BF0F8029B18}"/>
                </a:ext>
              </a:extLst>
            </p:cNvPr>
            <p:cNvSpPr>
              <a:spLocks/>
            </p:cNvSpPr>
            <p:nvPr/>
          </p:nvSpPr>
          <p:spPr bwMode="auto">
            <a:xfrm>
              <a:off x="7260972" y="4366936"/>
              <a:ext cx="24133" cy="24133"/>
            </a:xfrm>
            <a:custGeom>
              <a:avLst/>
              <a:gdLst>
                <a:gd name="T0" fmla="*/ 4 w 8"/>
                <a:gd name="T1" fmla="*/ 8 h 8"/>
                <a:gd name="T2" fmla="*/ 7 w 8"/>
                <a:gd name="T3" fmla="*/ 7 h 8"/>
                <a:gd name="T4" fmla="*/ 8 w 8"/>
                <a:gd name="T5" fmla="*/ 4 h 8"/>
                <a:gd name="T6" fmla="*/ 7 w 8"/>
                <a:gd name="T7" fmla="*/ 2 h 8"/>
                <a:gd name="T8" fmla="*/ 4 w 8"/>
                <a:gd name="T9" fmla="*/ 0 h 8"/>
                <a:gd name="T10" fmla="*/ 1 w 8"/>
                <a:gd name="T11" fmla="*/ 2 h 8"/>
                <a:gd name="T12" fmla="*/ 0 w 8"/>
                <a:gd name="T13" fmla="*/ 4 h 8"/>
                <a:gd name="T14" fmla="*/ 1 w 8"/>
                <a:gd name="T15" fmla="*/ 7 h 8"/>
                <a:gd name="T16" fmla="*/ 4 w 8"/>
                <a:gd name="T17"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8">
                  <a:moveTo>
                    <a:pt x="4" y="8"/>
                  </a:moveTo>
                  <a:cubicBezTo>
                    <a:pt x="5" y="8"/>
                    <a:pt x="6" y="8"/>
                    <a:pt x="7" y="7"/>
                  </a:cubicBezTo>
                  <a:cubicBezTo>
                    <a:pt x="7" y="7"/>
                    <a:pt x="8" y="6"/>
                    <a:pt x="8" y="4"/>
                  </a:cubicBezTo>
                  <a:cubicBezTo>
                    <a:pt x="8" y="3"/>
                    <a:pt x="7" y="2"/>
                    <a:pt x="7" y="2"/>
                  </a:cubicBezTo>
                  <a:cubicBezTo>
                    <a:pt x="6" y="1"/>
                    <a:pt x="5" y="0"/>
                    <a:pt x="4" y="0"/>
                  </a:cubicBezTo>
                  <a:cubicBezTo>
                    <a:pt x="3" y="0"/>
                    <a:pt x="2" y="1"/>
                    <a:pt x="1" y="2"/>
                  </a:cubicBezTo>
                  <a:cubicBezTo>
                    <a:pt x="0" y="2"/>
                    <a:pt x="0" y="3"/>
                    <a:pt x="0" y="4"/>
                  </a:cubicBezTo>
                  <a:cubicBezTo>
                    <a:pt x="0" y="6"/>
                    <a:pt x="0" y="7"/>
                    <a:pt x="1" y="7"/>
                  </a:cubicBezTo>
                  <a:cubicBezTo>
                    <a:pt x="2" y="8"/>
                    <a:pt x="3" y="8"/>
                    <a:pt x="4" y="8"/>
                  </a:cubicBezTo>
                </a:path>
              </a:pathLst>
            </a:custGeom>
            <a:solidFill>
              <a:schemeClr val="bg1">
                <a:lumMod val="7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68" name="Freeform 226">
              <a:extLst>
                <a:ext uri="{FF2B5EF4-FFF2-40B4-BE49-F238E27FC236}">
                  <a16:creationId xmlns:a16="http://schemas.microsoft.com/office/drawing/2014/main" id="{7FF785D0-450B-4F6F-9BE8-38DA649A4E53}"/>
                </a:ext>
              </a:extLst>
            </p:cNvPr>
            <p:cNvSpPr>
              <a:spLocks noEditPoints="1"/>
            </p:cNvSpPr>
            <p:nvPr/>
          </p:nvSpPr>
          <p:spPr bwMode="auto">
            <a:xfrm>
              <a:off x="6864691" y="2851669"/>
              <a:ext cx="408983" cy="1497485"/>
            </a:xfrm>
            <a:custGeom>
              <a:avLst/>
              <a:gdLst>
                <a:gd name="T0" fmla="*/ 0 w 136"/>
                <a:gd name="T1" fmla="*/ 5 h 498"/>
                <a:gd name="T2" fmla="*/ 12 w 136"/>
                <a:gd name="T3" fmla="*/ 18 h 498"/>
                <a:gd name="T4" fmla="*/ 12 w 136"/>
                <a:gd name="T5" fmla="*/ 18 h 498"/>
                <a:gd name="T6" fmla="*/ 8 w 136"/>
                <a:gd name="T7" fmla="*/ 36 h 498"/>
                <a:gd name="T8" fmla="*/ 20 w 136"/>
                <a:gd name="T9" fmla="*/ 49 h 498"/>
                <a:gd name="T10" fmla="*/ 20 w 136"/>
                <a:gd name="T11" fmla="*/ 49 h 498"/>
                <a:gd name="T12" fmla="*/ 16 w 136"/>
                <a:gd name="T13" fmla="*/ 66 h 498"/>
                <a:gd name="T14" fmla="*/ 28 w 136"/>
                <a:gd name="T15" fmla="*/ 80 h 498"/>
                <a:gd name="T16" fmla="*/ 28 w 136"/>
                <a:gd name="T17" fmla="*/ 80 h 498"/>
                <a:gd name="T18" fmla="*/ 24 w 136"/>
                <a:gd name="T19" fmla="*/ 97 h 498"/>
                <a:gd name="T20" fmla="*/ 36 w 136"/>
                <a:gd name="T21" fmla="*/ 110 h 498"/>
                <a:gd name="T22" fmla="*/ 36 w 136"/>
                <a:gd name="T23" fmla="*/ 110 h 498"/>
                <a:gd name="T24" fmla="*/ 32 w 136"/>
                <a:gd name="T25" fmla="*/ 127 h 498"/>
                <a:gd name="T26" fmla="*/ 44 w 136"/>
                <a:gd name="T27" fmla="*/ 141 h 498"/>
                <a:gd name="T28" fmla="*/ 44 w 136"/>
                <a:gd name="T29" fmla="*/ 141 h 498"/>
                <a:gd name="T30" fmla="*/ 40 w 136"/>
                <a:gd name="T31" fmla="*/ 158 h 498"/>
                <a:gd name="T32" fmla="*/ 52 w 136"/>
                <a:gd name="T33" fmla="*/ 171 h 498"/>
                <a:gd name="T34" fmla="*/ 52 w 136"/>
                <a:gd name="T35" fmla="*/ 171 h 498"/>
                <a:gd name="T36" fmla="*/ 48 w 136"/>
                <a:gd name="T37" fmla="*/ 189 h 498"/>
                <a:gd name="T38" fmla="*/ 60 w 136"/>
                <a:gd name="T39" fmla="*/ 202 h 498"/>
                <a:gd name="T40" fmla="*/ 60 w 136"/>
                <a:gd name="T41" fmla="*/ 202 h 498"/>
                <a:gd name="T42" fmla="*/ 56 w 136"/>
                <a:gd name="T43" fmla="*/ 219 h 498"/>
                <a:gd name="T44" fmla="*/ 68 w 136"/>
                <a:gd name="T45" fmla="*/ 232 h 498"/>
                <a:gd name="T46" fmla="*/ 68 w 136"/>
                <a:gd name="T47" fmla="*/ 232 h 498"/>
                <a:gd name="T48" fmla="*/ 64 w 136"/>
                <a:gd name="T49" fmla="*/ 250 h 498"/>
                <a:gd name="T50" fmla="*/ 76 w 136"/>
                <a:gd name="T51" fmla="*/ 263 h 498"/>
                <a:gd name="T52" fmla="*/ 76 w 136"/>
                <a:gd name="T53" fmla="*/ 263 h 498"/>
                <a:gd name="T54" fmla="*/ 72 w 136"/>
                <a:gd name="T55" fmla="*/ 280 h 498"/>
                <a:gd name="T56" fmla="*/ 84 w 136"/>
                <a:gd name="T57" fmla="*/ 293 h 498"/>
                <a:gd name="T58" fmla="*/ 84 w 136"/>
                <a:gd name="T59" fmla="*/ 293 h 498"/>
                <a:gd name="T60" fmla="*/ 80 w 136"/>
                <a:gd name="T61" fmla="*/ 311 h 498"/>
                <a:gd name="T62" fmla="*/ 92 w 136"/>
                <a:gd name="T63" fmla="*/ 324 h 498"/>
                <a:gd name="T64" fmla="*/ 92 w 136"/>
                <a:gd name="T65" fmla="*/ 324 h 498"/>
                <a:gd name="T66" fmla="*/ 88 w 136"/>
                <a:gd name="T67" fmla="*/ 341 h 498"/>
                <a:gd name="T68" fmla="*/ 100 w 136"/>
                <a:gd name="T69" fmla="*/ 355 h 498"/>
                <a:gd name="T70" fmla="*/ 100 w 136"/>
                <a:gd name="T71" fmla="*/ 355 h 498"/>
                <a:gd name="T72" fmla="*/ 96 w 136"/>
                <a:gd name="T73" fmla="*/ 372 h 498"/>
                <a:gd name="T74" fmla="*/ 108 w 136"/>
                <a:gd name="T75" fmla="*/ 385 h 498"/>
                <a:gd name="T76" fmla="*/ 108 w 136"/>
                <a:gd name="T77" fmla="*/ 385 h 498"/>
                <a:gd name="T78" fmla="*/ 104 w 136"/>
                <a:gd name="T79" fmla="*/ 403 h 498"/>
                <a:gd name="T80" fmla="*/ 116 w 136"/>
                <a:gd name="T81" fmla="*/ 416 h 498"/>
                <a:gd name="T82" fmla="*/ 116 w 136"/>
                <a:gd name="T83" fmla="*/ 416 h 498"/>
                <a:gd name="T84" fmla="*/ 112 w 136"/>
                <a:gd name="T85" fmla="*/ 433 h 498"/>
                <a:gd name="T86" fmla="*/ 124 w 136"/>
                <a:gd name="T87" fmla="*/ 446 h 498"/>
                <a:gd name="T88" fmla="*/ 124 w 136"/>
                <a:gd name="T89" fmla="*/ 446 h 498"/>
                <a:gd name="T90" fmla="*/ 120 w 136"/>
                <a:gd name="T91" fmla="*/ 464 h 498"/>
                <a:gd name="T92" fmla="*/ 132 w 136"/>
                <a:gd name="T93" fmla="*/ 477 h 498"/>
                <a:gd name="T94" fmla="*/ 132 w 136"/>
                <a:gd name="T95" fmla="*/ 477 h 498"/>
                <a:gd name="T96" fmla="*/ 128 w 136"/>
                <a:gd name="T97" fmla="*/ 494 h 4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36" h="498">
                  <a:moveTo>
                    <a:pt x="8" y="3"/>
                  </a:moveTo>
                  <a:cubicBezTo>
                    <a:pt x="8" y="3"/>
                    <a:pt x="8" y="3"/>
                    <a:pt x="8" y="3"/>
                  </a:cubicBezTo>
                  <a:cubicBezTo>
                    <a:pt x="7" y="1"/>
                    <a:pt x="5" y="0"/>
                    <a:pt x="3" y="0"/>
                  </a:cubicBezTo>
                  <a:cubicBezTo>
                    <a:pt x="1" y="1"/>
                    <a:pt x="0" y="3"/>
                    <a:pt x="0" y="5"/>
                  </a:cubicBezTo>
                  <a:cubicBezTo>
                    <a:pt x="1" y="7"/>
                    <a:pt x="3" y="9"/>
                    <a:pt x="5" y="8"/>
                  </a:cubicBezTo>
                  <a:cubicBezTo>
                    <a:pt x="7" y="7"/>
                    <a:pt x="8" y="5"/>
                    <a:pt x="8" y="3"/>
                  </a:cubicBezTo>
                  <a:close/>
                  <a:moveTo>
                    <a:pt x="12" y="18"/>
                  </a:moveTo>
                  <a:cubicBezTo>
                    <a:pt x="12" y="18"/>
                    <a:pt x="12" y="18"/>
                    <a:pt x="12" y="18"/>
                  </a:cubicBezTo>
                  <a:cubicBezTo>
                    <a:pt x="11" y="16"/>
                    <a:pt x="9" y="15"/>
                    <a:pt x="7" y="16"/>
                  </a:cubicBezTo>
                  <a:cubicBezTo>
                    <a:pt x="5" y="16"/>
                    <a:pt x="4" y="18"/>
                    <a:pt x="4" y="20"/>
                  </a:cubicBezTo>
                  <a:cubicBezTo>
                    <a:pt x="5" y="23"/>
                    <a:pt x="7" y="24"/>
                    <a:pt x="9" y="23"/>
                  </a:cubicBezTo>
                  <a:cubicBezTo>
                    <a:pt x="11" y="23"/>
                    <a:pt x="12" y="21"/>
                    <a:pt x="12" y="18"/>
                  </a:cubicBezTo>
                  <a:close/>
                  <a:moveTo>
                    <a:pt x="16" y="34"/>
                  </a:moveTo>
                  <a:cubicBezTo>
                    <a:pt x="16" y="34"/>
                    <a:pt x="16" y="34"/>
                    <a:pt x="16" y="34"/>
                  </a:cubicBezTo>
                  <a:cubicBezTo>
                    <a:pt x="15" y="32"/>
                    <a:pt x="13" y="30"/>
                    <a:pt x="11" y="31"/>
                  </a:cubicBezTo>
                  <a:cubicBezTo>
                    <a:pt x="9" y="31"/>
                    <a:pt x="8" y="34"/>
                    <a:pt x="8" y="36"/>
                  </a:cubicBezTo>
                  <a:cubicBezTo>
                    <a:pt x="9" y="38"/>
                    <a:pt x="11" y="39"/>
                    <a:pt x="13" y="39"/>
                  </a:cubicBezTo>
                  <a:cubicBezTo>
                    <a:pt x="15" y="38"/>
                    <a:pt x="16" y="36"/>
                    <a:pt x="16" y="34"/>
                  </a:cubicBezTo>
                  <a:close/>
                  <a:moveTo>
                    <a:pt x="20" y="49"/>
                  </a:moveTo>
                  <a:cubicBezTo>
                    <a:pt x="20" y="49"/>
                    <a:pt x="20" y="49"/>
                    <a:pt x="20" y="49"/>
                  </a:cubicBezTo>
                  <a:cubicBezTo>
                    <a:pt x="19" y="47"/>
                    <a:pt x="17" y="46"/>
                    <a:pt x="15" y="46"/>
                  </a:cubicBezTo>
                  <a:cubicBezTo>
                    <a:pt x="13" y="47"/>
                    <a:pt x="12" y="49"/>
                    <a:pt x="12" y="51"/>
                  </a:cubicBezTo>
                  <a:cubicBezTo>
                    <a:pt x="13" y="53"/>
                    <a:pt x="15" y="54"/>
                    <a:pt x="17" y="54"/>
                  </a:cubicBezTo>
                  <a:cubicBezTo>
                    <a:pt x="19" y="53"/>
                    <a:pt x="20" y="51"/>
                    <a:pt x="20" y="49"/>
                  </a:cubicBezTo>
                  <a:close/>
                  <a:moveTo>
                    <a:pt x="24" y="64"/>
                  </a:moveTo>
                  <a:cubicBezTo>
                    <a:pt x="24" y="64"/>
                    <a:pt x="24" y="64"/>
                    <a:pt x="24" y="64"/>
                  </a:cubicBezTo>
                  <a:cubicBezTo>
                    <a:pt x="23" y="62"/>
                    <a:pt x="21" y="61"/>
                    <a:pt x="19" y="61"/>
                  </a:cubicBezTo>
                  <a:cubicBezTo>
                    <a:pt x="17" y="62"/>
                    <a:pt x="16" y="64"/>
                    <a:pt x="16" y="66"/>
                  </a:cubicBezTo>
                  <a:cubicBezTo>
                    <a:pt x="17" y="68"/>
                    <a:pt x="19" y="70"/>
                    <a:pt x="21" y="69"/>
                  </a:cubicBezTo>
                  <a:cubicBezTo>
                    <a:pt x="23" y="69"/>
                    <a:pt x="24" y="66"/>
                    <a:pt x="24" y="64"/>
                  </a:cubicBezTo>
                  <a:close/>
                  <a:moveTo>
                    <a:pt x="28" y="80"/>
                  </a:moveTo>
                  <a:cubicBezTo>
                    <a:pt x="28" y="80"/>
                    <a:pt x="28" y="80"/>
                    <a:pt x="28" y="80"/>
                  </a:cubicBezTo>
                  <a:cubicBezTo>
                    <a:pt x="27" y="77"/>
                    <a:pt x="25" y="76"/>
                    <a:pt x="23" y="77"/>
                  </a:cubicBezTo>
                  <a:cubicBezTo>
                    <a:pt x="21" y="77"/>
                    <a:pt x="20" y="79"/>
                    <a:pt x="20" y="82"/>
                  </a:cubicBezTo>
                  <a:cubicBezTo>
                    <a:pt x="21" y="84"/>
                    <a:pt x="23" y="85"/>
                    <a:pt x="25" y="84"/>
                  </a:cubicBezTo>
                  <a:cubicBezTo>
                    <a:pt x="27" y="84"/>
                    <a:pt x="28" y="82"/>
                    <a:pt x="28" y="80"/>
                  </a:cubicBezTo>
                  <a:close/>
                  <a:moveTo>
                    <a:pt x="32" y="95"/>
                  </a:moveTo>
                  <a:cubicBezTo>
                    <a:pt x="32" y="95"/>
                    <a:pt x="32" y="95"/>
                    <a:pt x="32" y="95"/>
                  </a:cubicBezTo>
                  <a:cubicBezTo>
                    <a:pt x="31" y="93"/>
                    <a:pt x="29" y="91"/>
                    <a:pt x="27" y="92"/>
                  </a:cubicBezTo>
                  <a:cubicBezTo>
                    <a:pt x="25" y="93"/>
                    <a:pt x="24" y="95"/>
                    <a:pt x="24" y="97"/>
                  </a:cubicBezTo>
                  <a:cubicBezTo>
                    <a:pt x="25" y="99"/>
                    <a:pt x="27" y="100"/>
                    <a:pt x="29" y="100"/>
                  </a:cubicBezTo>
                  <a:cubicBezTo>
                    <a:pt x="31" y="99"/>
                    <a:pt x="32" y="97"/>
                    <a:pt x="32" y="95"/>
                  </a:cubicBezTo>
                  <a:close/>
                  <a:moveTo>
                    <a:pt x="36" y="110"/>
                  </a:moveTo>
                  <a:cubicBezTo>
                    <a:pt x="36" y="110"/>
                    <a:pt x="36" y="110"/>
                    <a:pt x="36" y="110"/>
                  </a:cubicBezTo>
                  <a:cubicBezTo>
                    <a:pt x="35" y="108"/>
                    <a:pt x="33" y="107"/>
                    <a:pt x="31" y="107"/>
                  </a:cubicBezTo>
                  <a:cubicBezTo>
                    <a:pt x="29" y="108"/>
                    <a:pt x="28" y="110"/>
                    <a:pt x="28" y="112"/>
                  </a:cubicBezTo>
                  <a:cubicBezTo>
                    <a:pt x="29" y="114"/>
                    <a:pt x="31" y="116"/>
                    <a:pt x="33" y="115"/>
                  </a:cubicBezTo>
                  <a:cubicBezTo>
                    <a:pt x="35" y="114"/>
                    <a:pt x="36" y="112"/>
                    <a:pt x="36" y="110"/>
                  </a:cubicBezTo>
                  <a:close/>
                  <a:moveTo>
                    <a:pt x="40" y="125"/>
                  </a:moveTo>
                  <a:cubicBezTo>
                    <a:pt x="40" y="125"/>
                    <a:pt x="40" y="125"/>
                    <a:pt x="40" y="125"/>
                  </a:cubicBezTo>
                  <a:cubicBezTo>
                    <a:pt x="39" y="123"/>
                    <a:pt x="37" y="122"/>
                    <a:pt x="35" y="123"/>
                  </a:cubicBezTo>
                  <a:cubicBezTo>
                    <a:pt x="33" y="123"/>
                    <a:pt x="32" y="125"/>
                    <a:pt x="32" y="127"/>
                  </a:cubicBezTo>
                  <a:cubicBezTo>
                    <a:pt x="33" y="130"/>
                    <a:pt x="35" y="131"/>
                    <a:pt x="37" y="130"/>
                  </a:cubicBezTo>
                  <a:cubicBezTo>
                    <a:pt x="39" y="130"/>
                    <a:pt x="40" y="128"/>
                    <a:pt x="40" y="125"/>
                  </a:cubicBezTo>
                  <a:close/>
                  <a:moveTo>
                    <a:pt x="44" y="141"/>
                  </a:moveTo>
                  <a:cubicBezTo>
                    <a:pt x="44" y="141"/>
                    <a:pt x="44" y="141"/>
                    <a:pt x="44" y="141"/>
                  </a:cubicBezTo>
                  <a:cubicBezTo>
                    <a:pt x="43" y="139"/>
                    <a:pt x="41" y="137"/>
                    <a:pt x="39" y="138"/>
                  </a:cubicBezTo>
                  <a:cubicBezTo>
                    <a:pt x="37" y="138"/>
                    <a:pt x="36" y="141"/>
                    <a:pt x="36" y="143"/>
                  </a:cubicBezTo>
                  <a:cubicBezTo>
                    <a:pt x="37" y="145"/>
                    <a:pt x="39" y="146"/>
                    <a:pt x="41" y="146"/>
                  </a:cubicBezTo>
                  <a:cubicBezTo>
                    <a:pt x="43" y="145"/>
                    <a:pt x="44" y="143"/>
                    <a:pt x="44" y="141"/>
                  </a:cubicBezTo>
                  <a:close/>
                  <a:moveTo>
                    <a:pt x="48" y="156"/>
                  </a:moveTo>
                  <a:cubicBezTo>
                    <a:pt x="48" y="156"/>
                    <a:pt x="48" y="156"/>
                    <a:pt x="48" y="156"/>
                  </a:cubicBezTo>
                  <a:cubicBezTo>
                    <a:pt x="47" y="154"/>
                    <a:pt x="45" y="153"/>
                    <a:pt x="43" y="153"/>
                  </a:cubicBezTo>
                  <a:cubicBezTo>
                    <a:pt x="41" y="154"/>
                    <a:pt x="40" y="156"/>
                    <a:pt x="40" y="158"/>
                  </a:cubicBezTo>
                  <a:cubicBezTo>
                    <a:pt x="41" y="160"/>
                    <a:pt x="43" y="161"/>
                    <a:pt x="45" y="161"/>
                  </a:cubicBezTo>
                  <a:cubicBezTo>
                    <a:pt x="47" y="160"/>
                    <a:pt x="48" y="158"/>
                    <a:pt x="48" y="156"/>
                  </a:cubicBezTo>
                  <a:close/>
                  <a:moveTo>
                    <a:pt x="52" y="171"/>
                  </a:moveTo>
                  <a:cubicBezTo>
                    <a:pt x="52" y="171"/>
                    <a:pt x="52" y="171"/>
                    <a:pt x="52" y="171"/>
                  </a:cubicBezTo>
                  <a:cubicBezTo>
                    <a:pt x="51" y="169"/>
                    <a:pt x="49" y="168"/>
                    <a:pt x="47" y="168"/>
                  </a:cubicBezTo>
                  <a:cubicBezTo>
                    <a:pt x="45" y="169"/>
                    <a:pt x="44" y="171"/>
                    <a:pt x="44" y="173"/>
                  </a:cubicBezTo>
                  <a:cubicBezTo>
                    <a:pt x="45" y="175"/>
                    <a:pt x="47" y="177"/>
                    <a:pt x="49" y="176"/>
                  </a:cubicBezTo>
                  <a:cubicBezTo>
                    <a:pt x="51" y="176"/>
                    <a:pt x="52" y="173"/>
                    <a:pt x="52" y="171"/>
                  </a:cubicBezTo>
                  <a:close/>
                  <a:moveTo>
                    <a:pt x="56" y="187"/>
                  </a:moveTo>
                  <a:cubicBezTo>
                    <a:pt x="56" y="187"/>
                    <a:pt x="56" y="187"/>
                    <a:pt x="56" y="187"/>
                  </a:cubicBezTo>
                  <a:cubicBezTo>
                    <a:pt x="55" y="184"/>
                    <a:pt x="53" y="183"/>
                    <a:pt x="51" y="184"/>
                  </a:cubicBezTo>
                  <a:cubicBezTo>
                    <a:pt x="49" y="184"/>
                    <a:pt x="48" y="186"/>
                    <a:pt x="48" y="189"/>
                  </a:cubicBezTo>
                  <a:cubicBezTo>
                    <a:pt x="49" y="191"/>
                    <a:pt x="51" y="192"/>
                    <a:pt x="53" y="191"/>
                  </a:cubicBezTo>
                  <a:cubicBezTo>
                    <a:pt x="55" y="191"/>
                    <a:pt x="56" y="189"/>
                    <a:pt x="56" y="187"/>
                  </a:cubicBezTo>
                  <a:close/>
                  <a:moveTo>
                    <a:pt x="60" y="202"/>
                  </a:moveTo>
                  <a:cubicBezTo>
                    <a:pt x="60" y="202"/>
                    <a:pt x="60" y="202"/>
                    <a:pt x="60" y="202"/>
                  </a:cubicBezTo>
                  <a:cubicBezTo>
                    <a:pt x="59" y="200"/>
                    <a:pt x="57" y="198"/>
                    <a:pt x="55" y="199"/>
                  </a:cubicBezTo>
                  <a:cubicBezTo>
                    <a:pt x="53" y="199"/>
                    <a:pt x="52" y="202"/>
                    <a:pt x="52" y="204"/>
                  </a:cubicBezTo>
                  <a:cubicBezTo>
                    <a:pt x="53" y="206"/>
                    <a:pt x="55" y="207"/>
                    <a:pt x="57" y="207"/>
                  </a:cubicBezTo>
                  <a:cubicBezTo>
                    <a:pt x="59" y="206"/>
                    <a:pt x="60" y="204"/>
                    <a:pt x="60" y="202"/>
                  </a:cubicBezTo>
                  <a:close/>
                  <a:moveTo>
                    <a:pt x="64" y="217"/>
                  </a:moveTo>
                  <a:cubicBezTo>
                    <a:pt x="64" y="217"/>
                    <a:pt x="64" y="217"/>
                    <a:pt x="64" y="217"/>
                  </a:cubicBezTo>
                  <a:cubicBezTo>
                    <a:pt x="63" y="215"/>
                    <a:pt x="61" y="214"/>
                    <a:pt x="59" y="214"/>
                  </a:cubicBezTo>
                  <a:cubicBezTo>
                    <a:pt x="57" y="215"/>
                    <a:pt x="56" y="217"/>
                    <a:pt x="56" y="219"/>
                  </a:cubicBezTo>
                  <a:cubicBezTo>
                    <a:pt x="57" y="221"/>
                    <a:pt x="59" y="223"/>
                    <a:pt x="61" y="222"/>
                  </a:cubicBezTo>
                  <a:cubicBezTo>
                    <a:pt x="63" y="221"/>
                    <a:pt x="64" y="219"/>
                    <a:pt x="64" y="217"/>
                  </a:cubicBezTo>
                  <a:close/>
                  <a:moveTo>
                    <a:pt x="68" y="232"/>
                  </a:moveTo>
                  <a:cubicBezTo>
                    <a:pt x="68" y="232"/>
                    <a:pt x="68" y="232"/>
                    <a:pt x="68" y="232"/>
                  </a:cubicBezTo>
                  <a:cubicBezTo>
                    <a:pt x="67" y="230"/>
                    <a:pt x="65" y="229"/>
                    <a:pt x="63" y="230"/>
                  </a:cubicBezTo>
                  <a:cubicBezTo>
                    <a:pt x="61" y="230"/>
                    <a:pt x="60" y="232"/>
                    <a:pt x="60" y="234"/>
                  </a:cubicBezTo>
                  <a:cubicBezTo>
                    <a:pt x="61" y="237"/>
                    <a:pt x="63" y="238"/>
                    <a:pt x="65" y="237"/>
                  </a:cubicBezTo>
                  <a:cubicBezTo>
                    <a:pt x="67" y="237"/>
                    <a:pt x="68" y="234"/>
                    <a:pt x="68" y="232"/>
                  </a:cubicBezTo>
                  <a:close/>
                  <a:moveTo>
                    <a:pt x="72" y="248"/>
                  </a:moveTo>
                  <a:cubicBezTo>
                    <a:pt x="72" y="248"/>
                    <a:pt x="72" y="248"/>
                    <a:pt x="72" y="248"/>
                  </a:cubicBezTo>
                  <a:cubicBezTo>
                    <a:pt x="71" y="246"/>
                    <a:pt x="69" y="244"/>
                    <a:pt x="67" y="245"/>
                  </a:cubicBezTo>
                  <a:cubicBezTo>
                    <a:pt x="65" y="245"/>
                    <a:pt x="64" y="248"/>
                    <a:pt x="64" y="250"/>
                  </a:cubicBezTo>
                  <a:cubicBezTo>
                    <a:pt x="65" y="252"/>
                    <a:pt x="67" y="253"/>
                    <a:pt x="69" y="253"/>
                  </a:cubicBezTo>
                  <a:cubicBezTo>
                    <a:pt x="71" y="252"/>
                    <a:pt x="72" y="250"/>
                    <a:pt x="72" y="248"/>
                  </a:cubicBezTo>
                  <a:close/>
                  <a:moveTo>
                    <a:pt x="76" y="263"/>
                  </a:moveTo>
                  <a:cubicBezTo>
                    <a:pt x="76" y="263"/>
                    <a:pt x="76" y="263"/>
                    <a:pt x="76" y="263"/>
                  </a:cubicBezTo>
                  <a:cubicBezTo>
                    <a:pt x="75" y="261"/>
                    <a:pt x="73" y="260"/>
                    <a:pt x="71" y="260"/>
                  </a:cubicBezTo>
                  <a:cubicBezTo>
                    <a:pt x="69" y="261"/>
                    <a:pt x="68" y="263"/>
                    <a:pt x="68" y="265"/>
                  </a:cubicBezTo>
                  <a:cubicBezTo>
                    <a:pt x="69" y="267"/>
                    <a:pt x="71" y="268"/>
                    <a:pt x="73" y="268"/>
                  </a:cubicBezTo>
                  <a:cubicBezTo>
                    <a:pt x="75" y="267"/>
                    <a:pt x="76" y="265"/>
                    <a:pt x="76" y="263"/>
                  </a:cubicBezTo>
                  <a:close/>
                  <a:moveTo>
                    <a:pt x="80" y="278"/>
                  </a:moveTo>
                  <a:cubicBezTo>
                    <a:pt x="80" y="278"/>
                    <a:pt x="80" y="278"/>
                    <a:pt x="80" y="278"/>
                  </a:cubicBezTo>
                  <a:cubicBezTo>
                    <a:pt x="79" y="276"/>
                    <a:pt x="77" y="275"/>
                    <a:pt x="75" y="275"/>
                  </a:cubicBezTo>
                  <a:cubicBezTo>
                    <a:pt x="73" y="276"/>
                    <a:pt x="72" y="278"/>
                    <a:pt x="72" y="280"/>
                  </a:cubicBezTo>
                  <a:cubicBezTo>
                    <a:pt x="73" y="282"/>
                    <a:pt x="75" y="284"/>
                    <a:pt x="77" y="283"/>
                  </a:cubicBezTo>
                  <a:cubicBezTo>
                    <a:pt x="79" y="283"/>
                    <a:pt x="80" y="280"/>
                    <a:pt x="80" y="278"/>
                  </a:cubicBezTo>
                  <a:close/>
                  <a:moveTo>
                    <a:pt x="84" y="293"/>
                  </a:moveTo>
                  <a:cubicBezTo>
                    <a:pt x="84" y="293"/>
                    <a:pt x="84" y="293"/>
                    <a:pt x="84" y="293"/>
                  </a:cubicBezTo>
                  <a:cubicBezTo>
                    <a:pt x="83" y="291"/>
                    <a:pt x="81" y="290"/>
                    <a:pt x="79" y="291"/>
                  </a:cubicBezTo>
                  <a:cubicBezTo>
                    <a:pt x="77" y="291"/>
                    <a:pt x="76" y="293"/>
                    <a:pt x="76" y="296"/>
                  </a:cubicBezTo>
                  <a:cubicBezTo>
                    <a:pt x="77" y="298"/>
                    <a:pt x="79" y="299"/>
                    <a:pt x="81" y="298"/>
                  </a:cubicBezTo>
                  <a:cubicBezTo>
                    <a:pt x="83" y="298"/>
                    <a:pt x="84" y="296"/>
                    <a:pt x="84" y="293"/>
                  </a:cubicBezTo>
                  <a:close/>
                  <a:moveTo>
                    <a:pt x="88" y="309"/>
                  </a:moveTo>
                  <a:cubicBezTo>
                    <a:pt x="88" y="309"/>
                    <a:pt x="88" y="309"/>
                    <a:pt x="88" y="309"/>
                  </a:cubicBezTo>
                  <a:cubicBezTo>
                    <a:pt x="87" y="307"/>
                    <a:pt x="85" y="305"/>
                    <a:pt x="83" y="306"/>
                  </a:cubicBezTo>
                  <a:cubicBezTo>
                    <a:pt x="81" y="306"/>
                    <a:pt x="80" y="309"/>
                    <a:pt x="80" y="311"/>
                  </a:cubicBezTo>
                  <a:cubicBezTo>
                    <a:pt x="81" y="313"/>
                    <a:pt x="83" y="314"/>
                    <a:pt x="85" y="314"/>
                  </a:cubicBezTo>
                  <a:cubicBezTo>
                    <a:pt x="87" y="313"/>
                    <a:pt x="88" y="311"/>
                    <a:pt x="88" y="309"/>
                  </a:cubicBezTo>
                  <a:close/>
                  <a:moveTo>
                    <a:pt x="92" y="324"/>
                  </a:moveTo>
                  <a:cubicBezTo>
                    <a:pt x="92" y="324"/>
                    <a:pt x="92" y="324"/>
                    <a:pt x="92" y="324"/>
                  </a:cubicBezTo>
                  <a:cubicBezTo>
                    <a:pt x="91" y="322"/>
                    <a:pt x="89" y="321"/>
                    <a:pt x="87" y="321"/>
                  </a:cubicBezTo>
                  <a:cubicBezTo>
                    <a:pt x="85" y="322"/>
                    <a:pt x="84" y="324"/>
                    <a:pt x="84" y="326"/>
                  </a:cubicBezTo>
                  <a:cubicBezTo>
                    <a:pt x="85" y="328"/>
                    <a:pt x="87" y="330"/>
                    <a:pt x="89" y="329"/>
                  </a:cubicBezTo>
                  <a:cubicBezTo>
                    <a:pt x="91" y="328"/>
                    <a:pt x="92" y="326"/>
                    <a:pt x="92" y="324"/>
                  </a:cubicBezTo>
                  <a:close/>
                  <a:moveTo>
                    <a:pt x="96" y="339"/>
                  </a:moveTo>
                  <a:cubicBezTo>
                    <a:pt x="96" y="339"/>
                    <a:pt x="96" y="339"/>
                    <a:pt x="96" y="339"/>
                  </a:cubicBezTo>
                  <a:cubicBezTo>
                    <a:pt x="95" y="337"/>
                    <a:pt x="93" y="336"/>
                    <a:pt x="91" y="336"/>
                  </a:cubicBezTo>
                  <a:cubicBezTo>
                    <a:pt x="89" y="337"/>
                    <a:pt x="88" y="339"/>
                    <a:pt x="88" y="341"/>
                  </a:cubicBezTo>
                  <a:cubicBezTo>
                    <a:pt x="89" y="344"/>
                    <a:pt x="91" y="345"/>
                    <a:pt x="93" y="344"/>
                  </a:cubicBezTo>
                  <a:cubicBezTo>
                    <a:pt x="95" y="344"/>
                    <a:pt x="96" y="341"/>
                    <a:pt x="96" y="339"/>
                  </a:cubicBezTo>
                  <a:close/>
                  <a:moveTo>
                    <a:pt x="100" y="355"/>
                  </a:moveTo>
                  <a:cubicBezTo>
                    <a:pt x="100" y="355"/>
                    <a:pt x="100" y="355"/>
                    <a:pt x="100" y="355"/>
                  </a:cubicBezTo>
                  <a:cubicBezTo>
                    <a:pt x="99" y="352"/>
                    <a:pt x="97" y="351"/>
                    <a:pt x="95" y="352"/>
                  </a:cubicBezTo>
                  <a:cubicBezTo>
                    <a:pt x="93" y="352"/>
                    <a:pt x="91" y="355"/>
                    <a:pt x="92" y="357"/>
                  </a:cubicBezTo>
                  <a:cubicBezTo>
                    <a:pt x="93" y="359"/>
                    <a:pt x="95" y="360"/>
                    <a:pt x="97" y="360"/>
                  </a:cubicBezTo>
                  <a:cubicBezTo>
                    <a:pt x="99" y="359"/>
                    <a:pt x="100" y="357"/>
                    <a:pt x="100" y="355"/>
                  </a:cubicBezTo>
                  <a:close/>
                  <a:moveTo>
                    <a:pt x="104" y="370"/>
                  </a:moveTo>
                  <a:cubicBezTo>
                    <a:pt x="104" y="370"/>
                    <a:pt x="104" y="370"/>
                    <a:pt x="104" y="370"/>
                  </a:cubicBezTo>
                  <a:cubicBezTo>
                    <a:pt x="103" y="368"/>
                    <a:pt x="101" y="367"/>
                    <a:pt x="99" y="367"/>
                  </a:cubicBezTo>
                  <a:cubicBezTo>
                    <a:pt x="97" y="368"/>
                    <a:pt x="95" y="370"/>
                    <a:pt x="96" y="372"/>
                  </a:cubicBezTo>
                  <a:cubicBezTo>
                    <a:pt x="97" y="374"/>
                    <a:pt x="99" y="375"/>
                    <a:pt x="101" y="375"/>
                  </a:cubicBezTo>
                  <a:cubicBezTo>
                    <a:pt x="103" y="374"/>
                    <a:pt x="104" y="372"/>
                    <a:pt x="104" y="370"/>
                  </a:cubicBezTo>
                  <a:close/>
                  <a:moveTo>
                    <a:pt x="108" y="385"/>
                  </a:moveTo>
                  <a:cubicBezTo>
                    <a:pt x="108" y="385"/>
                    <a:pt x="108" y="385"/>
                    <a:pt x="108" y="385"/>
                  </a:cubicBezTo>
                  <a:cubicBezTo>
                    <a:pt x="107" y="383"/>
                    <a:pt x="105" y="382"/>
                    <a:pt x="103" y="382"/>
                  </a:cubicBezTo>
                  <a:cubicBezTo>
                    <a:pt x="101" y="383"/>
                    <a:pt x="99" y="385"/>
                    <a:pt x="100" y="387"/>
                  </a:cubicBezTo>
                  <a:cubicBezTo>
                    <a:pt x="101" y="389"/>
                    <a:pt x="103" y="391"/>
                    <a:pt x="105" y="390"/>
                  </a:cubicBezTo>
                  <a:cubicBezTo>
                    <a:pt x="107" y="390"/>
                    <a:pt x="108" y="387"/>
                    <a:pt x="108" y="385"/>
                  </a:cubicBezTo>
                  <a:close/>
                  <a:moveTo>
                    <a:pt x="112" y="400"/>
                  </a:moveTo>
                  <a:cubicBezTo>
                    <a:pt x="112" y="400"/>
                    <a:pt x="112" y="400"/>
                    <a:pt x="112" y="400"/>
                  </a:cubicBezTo>
                  <a:cubicBezTo>
                    <a:pt x="111" y="398"/>
                    <a:pt x="109" y="397"/>
                    <a:pt x="107" y="398"/>
                  </a:cubicBezTo>
                  <a:cubicBezTo>
                    <a:pt x="105" y="398"/>
                    <a:pt x="103" y="400"/>
                    <a:pt x="104" y="403"/>
                  </a:cubicBezTo>
                  <a:cubicBezTo>
                    <a:pt x="105" y="405"/>
                    <a:pt x="107" y="406"/>
                    <a:pt x="109" y="405"/>
                  </a:cubicBezTo>
                  <a:cubicBezTo>
                    <a:pt x="111" y="405"/>
                    <a:pt x="112" y="403"/>
                    <a:pt x="112" y="400"/>
                  </a:cubicBezTo>
                  <a:close/>
                  <a:moveTo>
                    <a:pt x="116" y="416"/>
                  </a:moveTo>
                  <a:cubicBezTo>
                    <a:pt x="116" y="416"/>
                    <a:pt x="116" y="416"/>
                    <a:pt x="116" y="416"/>
                  </a:cubicBezTo>
                  <a:cubicBezTo>
                    <a:pt x="115" y="414"/>
                    <a:pt x="113" y="412"/>
                    <a:pt x="111" y="413"/>
                  </a:cubicBezTo>
                  <a:cubicBezTo>
                    <a:pt x="109" y="413"/>
                    <a:pt x="107" y="416"/>
                    <a:pt x="108" y="418"/>
                  </a:cubicBezTo>
                  <a:cubicBezTo>
                    <a:pt x="109" y="420"/>
                    <a:pt x="111" y="421"/>
                    <a:pt x="113" y="421"/>
                  </a:cubicBezTo>
                  <a:cubicBezTo>
                    <a:pt x="115" y="420"/>
                    <a:pt x="116" y="418"/>
                    <a:pt x="116" y="416"/>
                  </a:cubicBezTo>
                  <a:close/>
                  <a:moveTo>
                    <a:pt x="120" y="431"/>
                  </a:moveTo>
                  <a:cubicBezTo>
                    <a:pt x="120" y="431"/>
                    <a:pt x="120" y="431"/>
                    <a:pt x="120" y="431"/>
                  </a:cubicBezTo>
                  <a:cubicBezTo>
                    <a:pt x="119" y="429"/>
                    <a:pt x="117" y="428"/>
                    <a:pt x="115" y="428"/>
                  </a:cubicBezTo>
                  <a:cubicBezTo>
                    <a:pt x="113" y="429"/>
                    <a:pt x="111" y="431"/>
                    <a:pt x="112" y="433"/>
                  </a:cubicBezTo>
                  <a:cubicBezTo>
                    <a:pt x="113" y="435"/>
                    <a:pt x="115" y="436"/>
                    <a:pt x="117" y="436"/>
                  </a:cubicBezTo>
                  <a:cubicBezTo>
                    <a:pt x="119" y="435"/>
                    <a:pt x="120" y="433"/>
                    <a:pt x="120" y="431"/>
                  </a:cubicBezTo>
                  <a:close/>
                  <a:moveTo>
                    <a:pt x="124" y="446"/>
                  </a:moveTo>
                  <a:cubicBezTo>
                    <a:pt x="124" y="446"/>
                    <a:pt x="124" y="446"/>
                    <a:pt x="124" y="446"/>
                  </a:cubicBezTo>
                  <a:cubicBezTo>
                    <a:pt x="123" y="444"/>
                    <a:pt x="121" y="443"/>
                    <a:pt x="119" y="443"/>
                  </a:cubicBezTo>
                  <a:cubicBezTo>
                    <a:pt x="117" y="444"/>
                    <a:pt x="115" y="446"/>
                    <a:pt x="116" y="448"/>
                  </a:cubicBezTo>
                  <a:cubicBezTo>
                    <a:pt x="117" y="451"/>
                    <a:pt x="119" y="452"/>
                    <a:pt x="121" y="451"/>
                  </a:cubicBezTo>
                  <a:cubicBezTo>
                    <a:pt x="123" y="451"/>
                    <a:pt x="124" y="448"/>
                    <a:pt x="124" y="446"/>
                  </a:cubicBezTo>
                  <a:close/>
                  <a:moveTo>
                    <a:pt x="128" y="462"/>
                  </a:moveTo>
                  <a:cubicBezTo>
                    <a:pt x="128" y="462"/>
                    <a:pt x="128" y="462"/>
                    <a:pt x="128" y="462"/>
                  </a:cubicBezTo>
                  <a:cubicBezTo>
                    <a:pt x="127" y="459"/>
                    <a:pt x="125" y="458"/>
                    <a:pt x="123" y="459"/>
                  </a:cubicBezTo>
                  <a:cubicBezTo>
                    <a:pt x="121" y="459"/>
                    <a:pt x="119" y="462"/>
                    <a:pt x="120" y="464"/>
                  </a:cubicBezTo>
                  <a:cubicBezTo>
                    <a:pt x="121" y="466"/>
                    <a:pt x="123" y="467"/>
                    <a:pt x="125" y="467"/>
                  </a:cubicBezTo>
                  <a:cubicBezTo>
                    <a:pt x="127" y="466"/>
                    <a:pt x="128" y="464"/>
                    <a:pt x="128" y="462"/>
                  </a:cubicBezTo>
                  <a:close/>
                  <a:moveTo>
                    <a:pt x="132" y="477"/>
                  </a:moveTo>
                  <a:cubicBezTo>
                    <a:pt x="132" y="477"/>
                    <a:pt x="132" y="477"/>
                    <a:pt x="132" y="477"/>
                  </a:cubicBezTo>
                  <a:cubicBezTo>
                    <a:pt x="131" y="475"/>
                    <a:pt x="129" y="473"/>
                    <a:pt x="127" y="474"/>
                  </a:cubicBezTo>
                  <a:cubicBezTo>
                    <a:pt x="125" y="475"/>
                    <a:pt x="123" y="477"/>
                    <a:pt x="124" y="479"/>
                  </a:cubicBezTo>
                  <a:cubicBezTo>
                    <a:pt x="125" y="481"/>
                    <a:pt x="127" y="482"/>
                    <a:pt x="129" y="482"/>
                  </a:cubicBezTo>
                  <a:cubicBezTo>
                    <a:pt x="131" y="481"/>
                    <a:pt x="132" y="479"/>
                    <a:pt x="132" y="477"/>
                  </a:cubicBezTo>
                  <a:close/>
                  <a:moveTo>
                    <a:pt x="136" y="492"/>
                  </a:moveTo>
                  <a:cubicBezTo>
                    <a:pt x="136" y="492"/>
                    <a:pt x="136" y="492"/>
                    <a:pt x="136" y="492"/>
                  </a:cubicBezTo>
                  <a:cubicBezTo>
                    <a:pt x="135" y="490"/>
                    <a:pt x="133" y="489"/>
                    <a:pt x="131" y="489"/>
                  </a:cubicBezTo>
                  <a:cubicBezTo>
                    <a:pt x="129" y="490"/>
                    <a:pt x="127" y="492"/>
                    <a:pt x="128" y="494"/>
                  </a:cubicBezTo>
                  <a:cubicBezTo>
                    <a:pt x="129" y="496"/>
                    <a:pt x="131" y="498"/>
                    <a:pt x="133" y="497"/>
                  </a:cubicBezTo>
                  <a:cubicBezTo>
                    <a:pt x="135" y="497"/>
                    <a:pt x="136" y="494"/>
                    <a:pt x="136" y="492"/>
                  </a:cubicBez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69" name="Freeform 228">
              <a:extLst>
                <a:ext uri="{FF2B5EF4-FFF2-40B4-BE49-F238E27FC236}">
                  <a16:creationId xmlns:a16="http://schemas.microsoft.com/office/drawing/2014/main" id="{F6E62D37-D159-49F1-BA39-95F0FDFA1BF5}"/>
                </a:ext>
              </a:extLst>
            </p:cNvPr>
            <p:cNvSpPr>
              <a:spLocks/>
            </p:cNvSpPr>
            <p:nvPr/>
          </p:nvSpPr>
          <p:spPr bwMode="auto">
            <a:xfrm>
              <a:off x="7260972" y="4366936"/>
              <a:ext cx="24133" cy="24133"/>
            </a:xfrm>
            <a:custGeom>
              <a:avLst/>
              <a:gdLst>
                <a:gd name="T0" fmla="*/ 4 w 8"/>
                <a:gd name="T1" fmla="*/ 8 h 8"/>
                <a:gd name="T2" fmla="*/ 7 w 8"/>
                <a:gd name="T3" fmla="*/ 7 h 8"/>
                <a:gd name="T4" fmla="*/ 8 w 8"/>
                <a:gd name="T5" fmla="*/ 4 h 8"/>
                <a:gd name="T6" fmla="*/ 7 w 8"/>
                <a:gd name="T7" fmla="*/ 2 h 8"/>
                <a:gd name="T8" fmla="*/ 4 w 8"/>
                <a:gd name="T9" fmla="*/ 0 h 8"/>
                <a:gd name="T10" fmla="*/ 1 w 8"/>
                <a:gd name="T11" fmla="*/ 2 h 8"/>
                <a:gd name="T12" fmla="*/ 0 w 8"/>
                <a:gd name="T13" fmla="*/ 4 h 8"/>
                <a:gd name="T14" fmla="*/ 1 w 8"/>
                <a:gd name="T15" fmla="*/ 7 h 8"/>
                <a:gd name="T16" fmla="*/ 4 w 8"/>
                <a:gd name="T17"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8">
                  <a:moveTo>
                    <a:pt x="4" y="8"/>
                  </a:moveTo>
                  <a:cubicBezTo>
                    <a:pt x="5" y="8"/>
                    <a:pt x="6" y="8"/>
                    <a:pt x="7" y="7"/>
                  </a:cubicBezTo>
                  <a:cubicBezTo>
                    <a:pt x="7" y="7"/>
                    <a:pt x="8" y="6"/>
                    <a:pt x="8" y="4"/>
                  </a:cubicBezTo>
                  <a:cubicBezTo>
                    <a:pt x="8" y="3"/>
                    <a:pt x="7" y="2"/>
                    <a:pt x="7" y="2"/>
                  </a:cubicBezTo>
                  <a:cubicBezTo>
                    <a:pt x="6" y="1"/>
                    <a:pt x="5" y="0"/>
                    <a:pt x="4" y="0"/>
                  </a:cubicBezTo>
                  <a:cubicBezTo>
                    <a:pt x="3" y="0"/>
                    <a:pt x="2" y="1"/>
                    <a:pt x="1" y="2"/>
                  </a:cubicBezTo>
                  <a:cubicBezTo>
                    <a:pt x="0" y="2"/>
                    <a:pt x="0" y="3"/>
                    <a:pt x="0" y="4"/>
                  </a:cubicBezTo>
                  <a:cubicBezTo>
                    <a:pt x="0" y="6"/>
                    <a:pt x="0" y="7"/>
                    <a:pt x="1" y="7"/>
                  </a:cubicBezTo>
                  <a:cubicBezTo>
                    <a:pt x="2" y="8"/>
                    <a:pt x="3" y="8"/>
                    <a:pt x="4" y="8"/>
                  </a:cubicBezTo>
                </a:path>
              </a:pathLst>
            </a:custGeom>
            <a:solidFill>
              <a:schemeClr val="bg1">
                <a:lumMod val="7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70" name="Freeform 229">
              <a:extLst>
                <a:ext uri="{FF2B5EF4-FFF2-40B4-BE49-F238E27FC236}">
                  <a16:creationId xmlns:a16="http://schemas.microsoft.com/office/drawing/2014/main" id="{E1583817-BD66-4A1B-A458-1B62B4B6315C}"/>
                </a:ext>
              </a:extLst>
            </p:cNvPr>
            <p:cNvSpPr>
              <a:spLocks noEditPoints="1"/>
            </p:cNvSpPr>
            <p:nvPr/>
          </p:nvSpPr>
          <p:spPr bwMode="auto">
            <a:xfrm>
              <a:off x="6131826" y="3889366"/>
              <a:ext cx="1108825" cy="486461"/>
            </a:xfrm>
            <a:custGeom>
              <a:avLst/>
              <a:gdLst>
                <a:gd name="T0" fmla="*/ 1 w 369"/>
                <a:gd name="T1" fmla="*/ 3 h 162"/>
                <a:gd name="T2" fmla="*/ 9 w 369"/>
                <a:gd name="T3" fmla="*/ 6 h 162"/>
                <a:gd name="T4" fmla="*/ 21 w 369"/>
                <a:gd name="T5" fmla="*/ 7 h 162"/>
                <a:gd name="T6" fmla="*/ 18 w 369"/>
                <a:gd name="T7" fmla="*/ 14 h 162"/>
                <a:gd name="T8" fmla="*/ 21 w 369"/>
                <a:gd name="T9" fmla="*/ 7 h 162"/>
                <a:gd name="T10" fmla="*/ 31 w 369"/>
                <a:gd name="T11" fmla="*/ 15 h 162"/>
                <a:gd name="T12" fmla="*/ 39 w 369"/>
                <a:gd name="T13" fmla="*/ 19 h 162"/>
                <a:gd name="T14" fmla="*/ 51 w 369"/>
                <a:gd name="T15" fmla="*/ 20 h 162"/>
                <a:gd name="T16" fmla="*/ 48 w 369"/>
                <a:gd name="T17" fmla="*/ 27 h 162"/>
                <a:gd name="T18" fmla="*/ 51 w 369"/>
                <a:gd name="T19" fmla="*/ 20 h 162"/>
                <a:gd name="T20" fmla="*/ 61 w 369"/>
                <a:gd name="T21" fmla="*/ 28 h 162"/>
                <a:gd name="T22" fmla="*/ 69 w 369"/>
                <a:gd name="T23" fmla="*/ 31 h 162"/>
                <a:gd name="T24" fmla="*/ 81 w 369"/>
                <a:gd name="T25" fmla="*/ 32 h 162"/>
                <a:gd name="T26" fmla="*/ 78 w 369"/>
                <a:gd name="T27" fmla="*/ 40 h 162"/>
                <a:gd name="T28" fmla="*/ 81 w 369"/>
                <a:gd name="T29" fmla="*/ 32 h 162"/>
                <a:gd name="T30" fmla="*/ 91 w 369"/>
                <a:gd name="T31" fmla="*/ 41 h 162"/>
                <a:gd name="T32" fmla="*/ 99 w 369"/>
                <a:gd name="T33" fmla="*/ 44 h 162"/>
                <a:gd name="T34" fmla="*/ 111 w 369"/>
                <a:gd name="T35" fmla="*/ 45 h 162"/>
                <a:gd name="T36" fmla="*/ 108 w 369"/>
                <a:gd name="T37" fmla="*/ 53 h 162"/>
                <a:gd name="T38" fmla="*/ 111 w 369"/>
                <a:gd name="T39" fmla="*/ 45 h 162"/>
                <a:gd name="T40" fmla="*/ 121 w 369"/>
                <a:gd name="T41" fmla="*/ 54 h 162"/>
                <a:gd name="T42" fmla="*/ 129 w 369"/>
                <a:gd name="T43" fmla="*/ 57 h 162"/>
                <a:gd name="T44" fmla="*/ 141 w 369"/>
                <a:gd name="T45" fmla="*/ 58 h 162"/>
                <a:gd name="T46" fmla="*/ 138 w 369"/>
                <a:gd name="T47" fmla="*/ 65 h 162"/>
                <a:gd name="T48" fmla="*/ 141 w 369"/>
                <a:gd name="T49" fmla="*/ 58 h 162"/>
                <a:gd name="T50" fmla="*/ 151 w 369"/>
                <a:gd name="T51" fmla="*/ 66 h 162"/>
                <a:gd name="T52" fmla="*/ 159 w 369"/>
                <a:gd name="T53" fmla="*/ 70 h 162"/>
                <a:gd name="T54" fmla="*/ 171 w 369"/>
                <a:gd name="T55" fmla="*/ 71 h 162"/>
                <a:gd name="T56" fmla="*/ 168 w 369"/>
                <a:gd name="T57" fmla="*/ 78 h 162"/>
                <a:gd name="T58" fmla="*/ 171 w 369"/>
                <a:gd name="T59" fmla="*/ 71 h 162"/>
                <a:gd name="T60" fmla="*/ 181 w 369"/>
                <a:gd name="T61" fmla="*/ 79 h 162"/>
                <a:gd name="T62" fmla="*/ 189 w 369"/>
                <a:gd name="T63" fmla="*/ 82 h 162"/>
                <a:gd name="T64" fmla="*/ 201 w 369"/>
                <a:gd name="T65" fmla="*/ 83 h 162"/>
                <a:gd name="T66" fmla="*/ 198 w 369"/>
                <a:gd name="T67" fmla="*/ 91 h 162"/>
                <a:gd name="T68" fmla="*/ 201 w 369"/>
                <a:gd name="T69" fmla="*/ 83 h 162"/>
                <a:gd name="T70" fmla="*/ 211 w 369"/>
                <a:gd name="T71" fmla="*/ 92 h 162"/>
                <a:gd name="T72" fmla="*/ 219 w 369"/>
                <a:gd name="T73" fmla="*/ 95 h 162"/>
                <a:gd name="T74" fmla="*/ 231 w 369"/>
                <a:gd name="T75" fmla="*/ 96 h 162"/>
                <a:gd name="T76" fmla="*/ 228 w 369"/>
                <a:gd name="T77" fmla="*/ 103 h 162"/>
                <a:gd name="T78" fmla="*/ 231 w 369"/>
                <a:gd name="T79" fmla="*/ 96 h 162"/>
                <a:gd name="T80" fmla="*/ 241 w 369"/>
                <a:gd name="T81" fmla="*/ 105 h 162"/>
                <a:gd name="T82" fmla="*/ 249 w 369"/>
                <a:gd name="T83" fmla="*/ 108 h 162"/>
                <a:gd name="T84" fmla="*/ 261 w 369"/>
                <a:gd name="T85" fmla="*/ 109 h 162"/>
                <a:gd name="T86" fmla="*/ 258 w 369"/>
                <a:gd name="T87" fmla="*/ 116 h 162"/>
                <a:gd name="T88" fmla="*/ 261 w 369"/>
                <a:gd name="T89" fmla="*/ 109 h 162"/>
                <a:gd name="T90" fmla="*/ 271 w 369"/>
                <a:gd name="T91" fmla="*/ 117 h 162"/>
                <a:gd name="T92" fmla="*/ 279 w 369"/>
                <a:gd name="T93" fmla="*/ 120 h 162"/>
                <a:gd name="T94" fmla="*/ 291 w 369"/>
                <a:gd name="T95" fmla="*/ 122 h 162"/>
                <a:gd name="T96" fmla="*/ 288 w 369"/>
                <a:gd name="T97" fmla="*/ 129 h 162"/>
                <a:gd name="T98" fmla="*/ 291 w 369"/>
                <a:gd name="T99" fmla="*/ 122 h 162"/>
                <a:gd name="T100" fmla="*/ 301 w 369"/>
                <a:gd name="T101" fmla="*/ 130 h 162"/>
                <a:gd name="T102" fmla="*/ 309 w 369"/>
                <a:gd name="T103" fmla="*/ 133 h 162"/>
                <a:gd name="T104" fmla="*/ 321 w 369"/>
                <a:gd name="T105" fmla="*/ 134 h 162"/>
                <a:gd name="T106" fmla="*/ 318 w 369"/>
                <a:gd name="T107" fmla="*/ 142 h 162"/>
                <a:gd name="T108" fmla="*/ 321 w 369"/>
                <a:gd name="T109" fmla="*/ 134 h 162"/>
                <a:gd name="T110" fmla="*/ 331 w 369"/>
                <a:gd name="T111" fmla="*/ 143 h 162"/>
                <a:gd name="T112" fmla="*/ 339 w 369"/>
                <a:gd name="T113" fmla="*/ 146 h 162"/>
                <a:gd name="T114" fmla="*/ 351 w 369"/>
                <a:gd name="T115" fmla="*/ 147 h 162"/>
                <a:gd name="T116" fmla="*/ 348 w 369"/>
                <a:gd name="T117" fmla="*/ 154 h 162"/>
                <a:gd name="T118" fmla="*/ 351 w 369"/>
                <a:gd name="T119" fmla="*/ 147 h 162"/>
                <a:gd name="T120" fmla="*/ 361 w 369"/>
                <a:gd name="T121" fmla="*/ 156 h 162"/>
                <a:gd name="T122" fmla="*/ 369 w 369"/>
                <a:gd name="T123" fmla="*/ 159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69" h="162">
                  <a:moveTo>
                    <a:pt x="6" y="1"/>
                  </a:moveTo>
                  <a:cubicBezTo>
                    <a:pt x="4" y="0"/>
                    <a:pt x="2" y="1"/>
                    <a:pt x="1" y="3"/>
                  </a:cubicBezTo>
                  <a:cubicBezTo>
                    <a:pt x="0" y="5"/>
                    <a:pt x="1" y="7"/>
                    <a:pt x="3" y="8"/>
                  </a:cubicBezTo>
                  <a:cubicBezTo>
                    <a:pt x="5" y="9"/>
                    <a:pt x="8" y="8"/>
                    <a:pt x="9" y="6"/>
                  </a:cubicBezTo>
                  <a:cubicBezTo>
                    <a:pt x="9" y="4"/>
                    <a:pt x="9" y="1"/>
                    <a:pt x="6" y="1"/>
                  </a:cubicBezTo>
                  <a:moveTo>
                    <a:pt x="21" y="7"/>
                  </a:moveTo>
                  <a:cubicBezTo>
                    <a:pt x="19" y="6"/>
                    <a:pt x="17" y="7"/>
                    <a:pt x="16" y="9"/>
                  </a:cubicBezTo>
                  <a:cubicBezTo>
                    <a:pt x="15" y="11"/>
                    <a:pt x="16" y="13"/>
                    <a:pt x="18" y="14"/>
                  </a:cubicBezTo>
                  <a:cubicBezTo>
                    <a:pt x="20" y="15"/>
                    <a:pt x="23" y="14"/>
                    <a:pt x="24" y="12"/>
                  </a:cubicBezTo>
                  <a:cubicBezTo>
                    <a:pt x="24" y="10"/>
                    <a:pt x="24" y="8"/>
                    <a:pt x="21" y="7"/>
                  </a:cubicBezTo>
                  <a:moveTo>
                    <a:pt x="36" y="13"/>
                  </a:moveTo>
                  <a:cubicBezTo>
                    <a:pt x="34" y="12"/>
                    <a:pt x="32" y="13"/>
                    <a:pt x="31" y="15"/>
                  </a:cubicBezTo>
                  <a:cubicBezTo>
                    <a:pt x="30" y="17"/>
                    <a:pt x="31" y="20"/>
                    <a:pt x="33" y="21"/>
                  </a:cubicBezTo>
                  <a:cubicBezTo>
                    <a:pt x="35" y="22"/>
                    <a:pt x="38" y="21"/>
                    <a:pt x="39" y="19"/>
                  </a:cubicBezTo>
                  <a:cubicBezTo>
                    <a:pt x="39" y="17"/>
                    <a:pt x="39" y="14"/>
                    <a:pt x="36" y="13"/>
                  </a:cubicBezTo>
                  <a:moveTo>
                    <a:pt x="51" y="20"/>
                  </a:moveTo>
                  <a:cubicBezTo>
                    <a:pt x="49" y="19"/>
                    <a:pt x="47" y="20"/>
                    <a:pt x="46" y="22"/>
                  </a:cubicBezTo>
                  <a:cubicBezTo>
                    <a:pt x="45" y="24"/>
                    <a:pt x="46" y="26"/>
                    <a:pt x="48" y="27"/>
                  </a:cubicBezTo>
                  <a:cubicBezTo>
                    <a:pt x="50" y="28"/>
                    <a:pt x="53" y="27"/>
                    <a:pt x="54" y="25"/>
                  </a:cubicBezTo>
                  <a:cubicBezTo>
                    <a:pt x="54" y="23"/>
                    <a:pt x="54" y="21"/>
                    <a:pt x="51" y="20"/>
                  </a:cubicBezTo>
                  <a:moveTo>
                    <a:pt x="66" y="26"/>
                  </a:moveTo>
                  <a:cubicBezTo>
                    <a:pt x="64" y="25"/>
                    <a:pt x="62" y="26"/>
                    <a:pt x="61" y="28"/>
                  </a:cubicBezTo>
                  <a:cubicBezTo>
                    <a:pt x="60" y="30"/>
                    <a:pt x="61" y="33"/>
                    <a:pt x="63" y="33"/>
                  </a:cubicBezTo>
                  <a:cubicBezTo>
                    <a:pt x="65" y="34"/>
                    <a:pt x="68" y="33"/>
                    <a:pt x="69" y="31"/>
                  </a:cubicBezTo>
                  <a:cubicBezTo>
                    <a:pt x="69" y="29"/>
                    <a:pt x="69" y="27"/>
                    <a:pt x="66" y="26"/>
                  </a:cubicBezTo>
                  <a:moveTo>
                    <a:pt x="81" y="32"/>
                  </a:moveTo>
                  <a:cubicBezTo>
                    <a:pt x="79" y="32"/>
                    <a:pt x="77" y="32"/>
                    <a:pt x="76" y="35"/>
                  </a:cubicBezTo>
                  <a:cubicBezTo>
                    <a:pt x="75" y="37"/>
                    <a:pt x="76" y="39"/>
                    <a:pt x="78" y="40"/>
                  </a:cubicBezTo>
                  <a:cubicBezTo>
                    <a:pt x="80" y="41"/>
                    <a:pt x="83" y="40"/>
                    <a:pt x="84" y="38"/>
                  </a:cubicBezTo>
                  <a:cubicBezTo>
                    <a:pt x="84" y="36"/>
                    <a:pt x="84" y="33"/>
                    <a:pt x="81" y="32"/>
                  </a:cubicBezTo>
                  <a:moveTo>
                    <a:pt x="96" y="39"/>
                  </a:moveTo>
                  <a:cubicBezTo>
                    <a:pt x="94" y="38"/>
                    <a:pt x="92" y="39"/>
                    <a:pt x="91" y="41"/>
                  </a:cubicBezTo>
                  <a:cubicBezTo>
                    <a:pt x="90" y="43"/>
                    <a:pt x="91" y="45"/>
                    <a:pt x="93" y="46"/>
                  </a:cubicBezTo>
                  <a:cubicBezTo>
                    <a:pt x="95" y="47"/>
                    <a:pt x="98" y="46"/>
                    <a:pt x="99" y="44"/>
                  </a:cubicBezTo>
                  <a:cubicBezTo>
                    <a:pt x="99" y="42"/>
                    <a:pt x="99" y="40"/>
                    <a:pt x="96" y="39"/>
                  </a:cubicBezTo>
                  <a:moveTo>
                    <a:pt x="111" y="45"/>
                  </a:moveTo>
                  <a:cubicBezTo>
                    <a:pt x="109" y="44"/>
                    <a:pt x="107" y="45"/>
                    <a:pt x="106" y="47"/>
                  </a:cubicBezTo>
                  <a:cubicBezTo>
                    <a:pt x="105" y="49"/>
                    <a:pt x="106" y="52"/>
                    <a:pt x="108" y="53"/>
                  </a:cubicBezTo>
                  <a:cubicBezTo>
                    <a:pt x="110" y="53"/>
                    <a:pt x="113" y="52"/>
                    <a:pt x="114" y="50"/>
                  </a:cubicBezTo>
                  <a:cubicBezTo>
                    <a:pt x="114" y="48"/>
                    <a:pt x="114" y="46"/>
                    <a:pt x="111" y="45"/>
                  </a:cubicBezTo>
                  <a:moveTo>
                    <a:pt x="126" y="52"/>
                  </a:moveTo>
                  <a:cubicBezTo>
                    <a:pt x="124" y="51"/>
                    <a:pt x="122" y="52"/>
                    <a:pt x="121" y="54"/>
                  </a:cubicBezTo>
                  <a:cubicBezTo>
                    <a:pt x="120" y="56"/>
                    <a:pt x="121" y="58"/>
                    <a:pt x="123" y="59"/>
                  </a:cubicBezTo>
                  <a:cubicBezTo>
                    <a:pt x="125" y="60"/>
                    <a:pt x="128" y="59"/>
                    <a:pt x="129" y="57"/>
                  </a:cubicBezTo>
                  <a:cubicBezTo>
                    <a:pt x="129" y="55"/>
                    <a:pt x="129" y="52"/>
                    <a:pt x="126" y="52"/>
                  </a:cubicBezTo>
                  <a:moveTo>
                    <a:pt x="141" y="58"/>
                  </a:moveTo>
                  <a:cubicBezTo>
                    <a:pt x="139" y="57"/>
                    <a:pt x="137" y="58"/>
                    <a:pt x="136" y="60"/>
                  </a:cubicBezTo>
                  <a:cubicBezTo>
                    <a:pt x="135" y="62"/>
                    <a:pt x="136" y="64"/>
                    <a:pt x="138" y="65"/>
                  </a:cubicBezTo>
                  <a:cubicBezTo>
                    <a:pt x="140" y="66"/>
                    <a:pt x="143" y="65"/>
                    <a:pt x="144" y="63"/>
                  </a:cubicBezTo>
                  <a:cubicBezTo>
                    <a:pt x="144" y="61"/>
                    <a:pt x="144" y="59"/>
                    <a:pt x="141" y="58"/>
                  </a:cubicBezTo>
                  <a:moveTo>
                    <a:pt x="156" y="64"/>
                  </a:moveTo>
                  <a:cubicBezTo>
                    <a:pt x="154" y="63"/>
                    <a:pt x="152" y="64"/>
                    <a:pt x="151" y="66"/>
                  </a:cubicBezTo>
                  <a:cubicBezTo>
                    <a:pt x="150" y="68"/>
                    <a:pt x="151" y="71"/>
                    <a:pt x="153" y="72"/>
                  </a:cubicBezTo>
                  <a:cubicBezTo>
                    <a:pt x="155" y="72"/>
                    <a:pt x="158" y="72"/>
                    <a:pt x="159" y="70"/>
                  </a:cubicBezTo>
                  <a:cubicBezTo>
                    <a:pt x="159" y="67"/>
                    <a:pt x="159" y="65"/>
                    <a:pt x="156" y="64"/>
                  </a:cubicBezTo>
                  <a:moveTo>
                    <a:pt x="171" y="71"/>
                  </a:moveTo>
                  <a:cubicBezTo>
                    <a:pt x="169" y="70"/>
                    <a:pt x="167" y="71"/>
                    <a:pt x="166" y="73"/>
                  </a:cubicBezTo>
                  <a:cubicBezTo>
                    <a:pt x="165" y="75"/>
                    <a:pt x="166" y="77"/>
                    <a:pt x="168" y="78"/>
                  </a:cubicBezTo>
                  <a:cubicBezTo>
                    <a:pt x="170" y="79"/>
                    <a:pt x="173" y="78"/>
                    <a:pt x="174" y="76"/>
                  </a:cubicBezTo>
                  <a:cubicBezTo>
                    <a:pt x="174" y="74"/>
                    <a:pt x="174" y="71"/>
                    <a:pt x="171" y="71"/>
                  </a:cubicBezTo>
                  <a:moveTo>
                    <a:pt x="186" y="77"/>
                  </a:moveTo>
                  <a:cubicBezTo>
                    <a:pt x="184" y="76"/>
                    <a:pt x="182" y="77"/>
                    <a:pt x="181" y="79"/>
                  </a:cubicBezTo>
                  <a:cubicBezTo>
                    <a:pt x="180" y="81"/>
                    <a:pt x="181" y="83"/>
                    <a:pt x="183" y="84"/>
                  </a:cubicBezTo>
                  <a:cubicBezTo>
                    <a:pt x="185" y="85"/>
                    <a:pt x="188" y="84"/>
                    <a:pt x="189" y="82"/>
                  </a:cubicBezTo>
                  <a:cubicBezTo>
                    <a:pt x="189" y="80"/>
                    <a:pt x="189" y="78"/>
                    <a:pt x="186" y="77"/>
                  </a:cubicBezTo>
                  <a:moveTo>
                    <a:pt x="201" y="83"/>
                  </a:moveTo>
                  <a:cubicBezTo>
                    <a:pt x="199" y="83"/>
                    <a:pt x="197" y="83"/>
                    <a:pt x="196" y="85"/>
                  </a:cubicBezTo>
                  <a:cubicBezTo>
                    <a:pt x="195" y="88"/>
                    <a:pt x="196" y="90"/>
                    <a:pt x="198" y="91"/>
                  </a:cubicBezTo>
                  <a:cubicBezTo>
                    <a:pt x="200" y="92"/>
                    <a:pt x="203" y="91"/>
                    <a:pt x="204" y="89"/>
                  </a:cubicBezTo>
                  <a:cubicBezTo>
                    <a:pt x="204" y="87"/>
                    <a:pt x="204" y="84"/>
                    <a:pt x="201" y="83"/>
                  </a:cubicBezTo>
                  <a:moveTo>
                    <a:pt x="216" y="90"/>
                  </a:moveTo>
                  <a:cubicBezTo>
                    <a:pt x="214" y="89"/>
                    <a:pt x="212" y="90"/>
                    <a:pt x="211" y="92"/>
                  </a:cubicBezTo>
                  <a:cubicBezTo>
                    <a:pt x="210" y="94"/>
                    <a:pt x="211" y="96"/>
                    <a:pt x="213" y="97"/>
                  </a:cubicBezTo>
                  <a:cubicBezTo>
                    <a:pt x="215" y="98"/>
                    <a:pt x="218" y="97"/>
                    <a:pt x="219" y="95"/>
                  </a:cubicBezTo>
                  <a:cubicBezTo>
                    <a:pt x="219" y="93"/>
                    <a:pt x="219" y="91"/>
                    <a:pt x="216" y="90"/>
                  </a:cubicBezTo>
                  <a:moveTo>
                    <a:pt x="231" y="96"/>
                  </a:moveTo>
                  <a:cubicBezTo>
                    <a:pt x="229" y="95"/>
                    <a:pt x="227" y="96"/>
                    <a:pt x="226" y="98"/>
                  </a:cubicBezTo>
                  <a:cubicBezTo>
                    <a:pt x="225" y="100"/>
                    <a:pt x="226" y="103"/>
                    <a:pt x="228" y="103"/>
                  </a:cubicBezTo>
                  <a:cubicBezTo>
                    <a:pt x="230" y="104"/>
                    <a:pt x="233" y="103"/>
                    <a:pt x="234" y="101"/>
                  </a:cubicBezTo>
                  <a:cubicBezTo>
                    <a:pt x="234" y="99"/>
                    <a:pt x="234" y="97"/>
                    <a:pt x="231" y="96"/>
                  </a:cubicBezTo>
                  <a:moveTo>
                    <a:pt x="246" y="102"/>
                  </a:moveTo>
                  <a:cubicBezTo>
                    <a:pt x="244" y="102"/>
                    <a:pt x="242" y="103"/>
                    <a:pt x="241" y="105"/>
                  </a:cubicBezTo>
                  <a:cubicBezTo>
                    <a:pt x="240" y="107"/>
                    <a:pt x="241" y="109"/>
                    <a:pt x="243" y="110"/>
                  </a:cubicBezTo>
                  <a:cubicBezTo>
                    <a:pt x="245" y="111"/>
                    <a:pt x="248" y="110"/>
                    <a:pt x="249" y="108"/>
                  </a:cubicBezTo>
                  <a:cubicBezTo>
                    <a:pt x="249" y="106"/>
                    <a:pt x="249" y="103"/>
                    <a:pt x="246" y="102"/>
                  </a:cubicBezTo>
                  <a:moveTo>
                    <a:pt x="261" y="109"/>
                  </a:moveTo>
                  <a:cubicBezTo>
                    <a:pt x="259" y="108"/>
                    <a:pt x="257" y="109"/>
                    <a:pt x="256" y="111"/>
                  </a:cubicBezTo>
                  <a:cubicBezTo>
                    <a:pt x="255" y="113"/>
                    <a:pt x="256" y="115"/>
                    <a:pt x="258" y="116"/>
                  </a:cubicBezTo>
                  <a:cubicBezTo>
                    <a:pt x="260" y="117"/>
                    <a:pt x="263" y="116"/>
                    <a:pt x="264" y="114"/>
                  </a:cubicBezTo>
                  <a:cubicBezTo>
                    <a:pt x="264" y="112"/>
                    <a:pt x="264" y="110"/>
                    <a:pt x="261" y="109"/>
                  </a:cubicBezTo>
                  <a:moveTo>
                    <a:pt x="276" y="115"/>
                  </a:moveTo>
                  <a:cubicBezTo>
                    <a:pt x="274" y="114"/>
                    <a:pt x="272" y="115"/>
                    <a:pt x="271" y="117"/>
                  </a:cubicBezTo>
                  <a:cubicBezTo>
                    <a:pt x="270" y="119"/>
                    <a:pt x="271" y="122"/>
                    <a:pt x="273" y="123"/>
                  </a:cubicBezTo>
                  <a:cubicBezTo>
                    <a:pt x="275" y="123"/>
                    <a:pt x="278" y="122"/>
                    <a:pt x="279" y="120"/>
                  </a:cubicBezTo>
                  <a:cubicBezTo>
                    <a:pt x="279" y="118"/>
                    <a:pt x="279" y="116"/>
                    <a:pt x="276" y="115"/>
                  </a:cubicBezTo>
                  <a:moveTo>
                    <a:pt x="291" y="122"/>
                  </a:moveTo>
                  <a:cubicBezTo>
                    <a:pt x="289" y="121"/>
                    <a:pt x="287" y="122"/>
                    <a:pt x="286" y="124"/>
                  </a:cubicBezTo>
                  <a:cubicBezTo>
                    <a:pt x="285" y="126"/>
                    <a:pt x="286" y="128"/>
                    <a:pt x="288" y="129"/>
                  </a:cubicBezTo>
                  <a:cubicBezTo>
                    <a:pt x="290" y="130"/>
                    <a:pt x="293" y="129"/>
                    <a:pt x="294" y="127"/>
                  </a:cubicBezTo>
                  <a:cubicBezTo>
                    <a:pt x="294" y="125"/>
                    <a:pt x="294" y="122"/>
                    <a:pt x="291" y="122"/>
                  </a:cubicBezTo>
                  <a:moveTo>
                    <a:pt x="306" y="128"/>
                  </a:moveTo>
                  <a:cubicBezTo>
                    <a:pt x="304" y="127"/>
                    <a:pt x="302" y="128"/>
                    <a:pt x="301" y="130"/>
                  </a:cubicBezTo>
                  <a:cubicBezTo>
                    <a:pt x="300" y="132"/>
                    <a:pt x="301" y="134"/>
                    <a:pt x="303" y="135"/>
                  </a:cubicBezTo>
                  <a:cubicBezTo>
                    <a:pt x="305" y="136"/>
                    <a:pt x="308" y="135"/>
                    <a:pt x="309" y="133"/>
                  </a:cubicBezTo>
                  <a:cubicBezTo>
                    <a:pt x="309" y="131"/>
                    <a:pt x="309" y="129"/>
                    <a:pt x="306" y="128"/>
                  </a:cubicBezTo>
                  <a:moveTo>
                    <a:pt x="321" y="134"/>
                  </a:moveTo>
                  <a:cubicBezTo>
                    <a:pt x="319" y="133"/>
                    <a:pt x="317" y="134"/>
                    <a:pt x="316" y="136"/>
                  </a:cubicBezTo>
                  <a:cubicBezTo>
                    <a:pt x="315" y="138"/>
                    <a:pt x="316" y="141"/>
                    <a:pt x="318" y="142"/>
                  </a:cubicBezTo>
                  <a:cubicBezTo>
                    <a:pt x="320" y="143"/>
                    <a:pt x="323" y="142"/>
                    <a:pt x="324" y="140"/>
                  </a:cubicBezTo>
                  <a:cubicBezTo>
                    <a:pt x="324" y="138"/>
                    <a:pt x="324" y="135"/>
                    <a:pt x="321" y="134"/>
                  </a:cubicBezTo>
                  <a:moveTo>
                    <a:pt x="336" y="141"/>
                  </a:moveTo>
                  <a:cubicBezTo>
                    <a:pt x="334" y="140"/>
                    <a:pt x="332" y="141"/>
                    <a:pt x="331" y="143"/>
                  </a:cubicBezTo>
                  <a:cubicBezTo>
                    <a:pt x="330" y="145"/>
                    <a:pt x="331" y="147"/>
                    <a:pt x="333" y="148"/>
                  </a:cubicBezTo>
                  <a:cubicBezTo>
                    <a:pt x="335" y="149"/>
                    <a:pt x="338" y="148"/>
                    <a:pt x="339" y="146"/>
                  </a:cubicBezTo>
                  <a:cubicBezTo>
                    <a:pt x="339" y="144"/>
                    <a:pt x="339" y="142"/>
                    <a:pt x="336" y="141"/>
                  </a:cubicBezTo>
                  <a:moveTo>
                    <a:pt x="351" y="147"/>
                  </a:moveTo>
                  <a:cubicBezTo>
                    <a:pt x="349" y="146"/>
                    <a:pt x="347" y="147"/>
                    <a:pt x="346" y="149"/>
                  </a:cubicBezTo>
                  <a:cubicBezTo>
                    <a:pt x="345" y="151"/>
                    <a:pt x="346" y="154"/>
                    <a:pt x="348" y="154"/>
                  </a:cubicBezTo>
                  <a:cubicBezTo>
                    <a:pt x="350" y="155"/>
                    <a:pt x="353" y="154"/>
                    <a:pt x="354" y="152"/>
                  </a:cubicBezTo>
                  <a:cubicBezTo>
                    <a:pt x="354" y="150"/>
                    <a:pt x="354" y="148"/>
                    <a:pt x="351" y="147"/>
                  </a:cubicBezTo>
                  <a:moveTo>
                    <a:pt x="366" y="153"/>
                  </a:moveTo>
                  <a:cubicBezTo>
                    <a:pt x="364" y="153"/>
                    <a:pt x="362" y="154"/>
                    <a:pt x="361" y="156"/>
                  </a:cubicBezTo>
                  <a:cubicBezTo>
                    <a:pt x="360" y="158"/>
                    <a:pt x="361" y="160"/>
                    <a:pt x="363" y="161"/>
                  </a:cubicBezTo>
                  <a:cubicBezTo>
                    <a:pt x="365" y="162"/>
                    <a:pt x="368" y="161"/>
                    <a:pt x="369" y="159"/>
                  </a:cubicBezTo>
                  <a:cubicBezTo>
                    <a:pt x="369" y="157"/>
                    <a:pt x="369" y="154"/>
                    <a:pt x="366" y="153"/>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71" name="Freeform 230">
              <a:extLst>
                <a:ext uri="{FF2B5EF4-FFF2-40B4-BE49-F238E27FC236}">
                  <a16:creationId xmlns:a16="http://schemas.microsoft.com/office/drawing/2014/main" id="{9751A662-678F-4358-B1EF-0DBD2B4EC77D}"/>
                </a:ext>
              </a:extLst>
            </p:cNvPr>
            <p:cNvSpPr>
              <a:spLocks/>
            </p:cNvSpPr>
            <p:nvPr/>
          </p:nvSpPr>
          <p:spPr bwMode="auto">
            <a:xfrm>
              <a:off x="6088641" y="3871584"/>
              <a:ext cx="24133" cy="24133"/>
            </a:xfrm>
            <a:custGeom>
              <a:avLst/>
              <a:gdLst>
                <a:gd name="T0" fmla="*/ 4 w 8"/>
                <a:gd name="T1" fmla="*/ 8 h 8"/>
                <a:gd name="T2" fmla="*/ 7 w 8"/>
                <a:gd name="T3" fmla="*/ 7 h 8"/>
                <a:gd name="T4" fmla="*/ 8 w 8"/>
                <a:gd name="T5" fmla="*/ 4 h 8"/>
                <a:gd name="T6" fmla="*/ 7 w 8"/>
                <a:gd name="T7" fmla="*/ 1 h 8"/>
                <a:gd name="T8" fmla="*/ 4 w 8"/>
                <a:gd name="T9" fmla="*/ 0 h 8"/>
                <a:gd name="T10" fmla="*/ 1 w 8"/>
                <a:gd name="T11" fmla="*/ 1 h 8"/>
                <a:gd name="T12" fmla="*/ 0 w 8"/>
                <a:gd name="T13" fmla="*/ 4 h 8"/>
                <a:gd name="T14" fmla="*/ 1 w 8"/>
                <a:gd name="T15" fmla="*/ 7 h 8"/>
                <a:gd name="T16" fmla="*/ 4 w 8"/>
                <a:gd name="T17"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8">
                  <a:moveTo>
                    <a:pt x="4" y="8"/>
                  </a:moveTo>
                  <a:cubicBezTo>
                    <a:pt x="5" y="8"/>
                    <a:pt x="6" y="7"/>
                    <a:pt x="7" y="7"/>
                  </a:cubicBezTo>
                  <a:cubicBezTo>
                    <a:pt x="7" y="6"/>
                    <a:pt x="8" y="5"/>
                    <a:pt x="8" y="4"/>
                  </a:cubicBezTo>
                  <a:cubicBezTo>
                    <a:pt x="8" y="3"/>
                    <a:pt x="7" y="2"/>
                    <a:pt x="7" y="1"/>
                  </a:cubicBezTo>
                  <a:cubicBezTo>
                    <a:pt x="6" y="0"/>
                    <a:pt x="5" y="0"/>
                    <a:pt x="4" y="0"/>
                  </a:cubicBezTo>
                  <a:cubicBezTo>
                    <a:pt x="3" y="0"/>
                    <a:pt x="2" y="0"/>
                    <a:pt x="1" y="1"/>
                  </a:cubicBezTo>
                  <a:cubicBezTo>
                    <a:pt x="0" y="2"/>
                    <a:pt x="0" y="3"/>
                    <a:pt x="0" y="4"/>
                  </a:cubicBezTo>
                  <a:cubicBezTo>
                    <a:pt x="0" y="5"/>
                    <a:pt x="0" y="6"/>
                    <a:pt x="1" y="7"/>
                  </a:cubicBezTo>
                  <a:cubicBezTo>
                    <a:pt x="2" y="7"/>
                    <a:pt x="3" y="8"/>
                    <a:pt x="4" y="8"/>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2" name="Freeform 232">
              <a:extLst>
                <a:ext uri="{FF2B5EF4-FFF2-40B4-BE49-F238E27FC236}">
                  <a16:creationId xmlns:a16="http://schemas.microsoft.com/office/drawing/2014/main" id="{DF7241AF-D655-4FEC-B9E1-66DD48AAD1AB}"/>
                </a:ext>
              </a:extLst>
            </p:cNvPr>
            <p:cNvSpPr>
              <a:spLocks noEditPoints="1"/>
            </p:cNvSpPr>
            <p:nvPr/>
          </p:nvSpPr>
          <p:spPr bwMode="auto">
            <a:xfrm>
              <a:off x="5331643" y="2328376"/>
              <a:ext cx="745567" cy="478840"/>
            </a:xfrm>
            <a:custGeom>
              <a:avLst/>
              <a:gdLst>
                <a:gd name="T0" fmla="*/ 246 w 248"/>
                <a:gd name="T1" fmla="*/ 8 h 159"/>
                <a:gd name="T2" fmla="*/ 242 w 248"/>
                <a:gd name="T3" fmla="*/ 1 h 159"/>
                <a:gd name="T4" fmla="*/ 246 w 248"/>
                <a:gd name="T5" fmla="*/ 8 h 159"/>
                <a:gd name="T6" fmla="*/ 233 w 248"/>
                <a:gd name="T7" fmla="*/ 16 h 159"/>
                <a:gd name="T8" fmla="*/ 228 w 248"/>
                <a:gd name="T9" fmla="*/ 9 h 159"/>
                <a:gd name="T10" fmla="*/ 233 w 248"/>
                <a:gd name="T11" fmla="*/ 16 h 159"/>
                <a:gd name="T12" fmla="*/ 219 w 248"/>
                <a:gd name="T13" fmla="*/ 24 h 159"/>
                <a:gd name="T14" fmla="*/ 215 w 248"/>
                <a:gd name="T15" fmla="*/ 18 h 159"/>
                <a:gd name="T16" fmla="*/ 219 w 248"/>
                <a:gd name="T17" fmla="*/ 24 h 159"/>
                <a:gd name="T18" fmla="*/ 206 w 248"/>
                <a:gd name="T19" fmla="*/ 33 h 159"/>
                <a:gd name="T20" fmla="*/ 202 w 248"/>
                <a:gd name="T21" fmla="*/ 26 h 159"/>
                <a:gd name="T22" fmla="*/ 206 w 248"/>
                <a:gd name="T23" fmla="*/ 33 h 159"/>
                <a:gd name="T24" fmla="*/ 193 w 248"/>
                <a:gd name="T25" fmla="*/ 41 h 159"/>
                <a:gd name="T26" fmla="*/ 188 w 248"/>
                <a:gd name="T27" fmla="*/ 34 h 159"/>
                <a:gd name="T28" fmla="*/ 193 w 248"/>
                <a:gd name="T29" fmla="*/ 41 h 159"/>
                <a:gd name="T30" fmla="*/ 179 w 248"/>
                <a:gd name="T31" fmla="*/ 49 h 159"/>
                <a:gd name="T32" fmla="*/ 175 w 248"/>
                <a:gd name="T33" fmla="*/ 43 h 159"/>
                <a:gd name="T34" fmla="*/ 179 w 248"/>
                <a:gd name="T35" fmla="*/ 49 h 159"/>
                <a:gd name="T36" fmla="*/ 166 w 248"/>
                <a:gd name="T37" fmla="*/ 58 h 159"/>
                <a:gd name="T38" fmla="*/ 162 w 248"/>
                <a:gd name="T39" fmla="*/ 51 h 159"/>
                <a:gd name="T40" fmla="*/ 166 w 248"/>
                <a:gd name="T41" fmla="*/ 58 h 159"/>
                <a:gd name="T42" fmla="*/ 153 w 248"/>
                <a:gd name="T43" fmla="*/ 66 h 159"/>
                <a:gd name="T44" fmla="*/ 148 w 248"/>
                <a:gd name="T45" fmla="*/ 59 h 159"/>
                <a:gd name="T46" fmla="*/ 153 w 248"/>
                <a:gd name="T47" fmla="*/ 66 h 159"/>
                <a:gd name="T48" fmla="*/ 139 w 248"/>
                <a:gd name="T49" fmla="*/ 74 h 159"/>
                <a:gd name="T50" fmla="*/ 135 w 248"/>
                <a:gd name="T51" fmla="*/ 68 h 159"/>
                <a:gd name="T52" fmla="*/ 139 w 248"/>
                <a:gd name="T53" fmla="*/ 74 h 159"/>
                <a:gd name="T54" fmla="*/ 126 w 248"/>
                <a:gd name="T55" fmla="*/ 83 h 159"/>
                <a:gd name="T56" fmla="*/ 122 w 248"/>
                <a:gd name="T57" fmla="*/ 76 h 159"/>
                <a:gd name="T58" fmla="*/ 126 w 248"/>
                <a:gd name="T59" fmla="*/ 83 h 159"/>
                <a:gd name="T60" fmla="*/ 113 w 248"/>
                <a:gd name="T61" fmla="*/ 91 h 159"/>
                <a:gd name="T62" fmla="*/ 108 w 248"/>
                <a:gd name="T63" fmla="*/ 84 h 159"/>
                <a:gd name="T64" fmla="*/ 113 w 248"/>
                <a:gd name="T65" fmla="*/ 91 h 159"/>
                <a:gd name="T66" fmla="*/ 99 w 248"/>
                <a:gd name="T67" fmla="*/ 100 h 159"/>
                <a:gd name="T68" fmla="*/ 95 w 248"/>
                <a:gd name="T69" fmla="*/ 93 h 159"/>
                <a:gd name="T70" fmla="*/ 99 w 248"/>
                <a:gd name="T71" fmla="*/ 100 h 159"/>
                <a:gd name="T72" fmla="*/ 86 w 248"/>
                <a:gd name="T73" fmla="*/ 108 h 159"/>
                <a:gd name="T74" fmla="*/ 82 w 248"/>
                <a:gd name="T75" fmla="*/ 101 h 159"/>
                <a:gd name="T76" fmla="*/ 86 w 248"/>
                <a:gd name="T77" fmla="*/ 108 h 159"/>
                <a:gd name="T78" fmla="*/ 73 w 248"/>
                <a:gd name="T79" fmla="*/ 116 h 159"/>
                <a:gd name="T80" fmla="*/ 69 w 248"/>
                <a:gd name="T81" fmla="*/ 109 h 159"/>
                <a:gd name="T82" fmla="*/ 73 w 248"/>
                <a:gd name="T83" fmla="*/ 116 h 159"/>
                <a:gd name="T84" fmla="*/ 60 w 248"/>
                <a:gd name="T85" fmla="*/ 125 h 159"/>
                <a:gd name="T86" fmla="*/ 55 w 248"/>
                <a:gd name="T87" fmla="*/ 118 h 159"/>
                <a:gd name="T88" fmla="*/ 60 w 248"/>
                <a:gd name="T89" fmla="*/ 125 h 159"/>
                <a:gd name="T90" fmla="*/ 46 w 248"/>
                <a:gd name="T91" fmla="*/ 133 h 159"/>
                <a:gd name="T92" fmla="*/ 42 w 248"/>
                <a:gd name="T93" fmla="*/ 126 h 159"/>
                <a:gd name="T94" fmla="*/ 46 w 248"/>
                <a:gd name="T95" fmla="*/ 133 h 159"/>
                <a:gd name="T96" fmla="*/ 33 w 248"/>
                <a:gd name="T97" fmla="*/ 141 h 159"/>
                <a:gd name="T98" fmla="*/ 29 w 248"/>
                <a:gd name="T99" fmla="*/ 134 h 159"/>
                <a:gd name="T100" fmla="*/ 33 w 248"/>
                <a:gd name="T101" fmla="*/ 141 h 159"/>
                <a:gd name="T102" fmla="*/ 20 w 248"/>
                <a:gd name="T103" fmla="*/ 150 h 159"/>
                <a:gd name="T104" fmla="*/ 15 w 248"/>
                <a:gd name="T105" fmla="*/ 143 h 159"/>
                <a:gd name="T106" fmla="*/ 20 w 248"/>
                <a:gd name="T107" fmla="*/ 150 h 159"/>
                <a:gd name="T108" fmla="*/ 6 w 248"/>
                <a:gd name="T109" fmla="*/ 158 h 159"/>
                <a:gd name="T110" fmla="*/ 2 w 248"/>
                <a:gd name="T111" fmla="*/ 151 h 159"/>
                <a:gd name="T112" fmla="*/ 6 w 248"/>
                <a:gd name="T113" fmla="*/ 158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48" h="159">
                  <a:moveTo>
                    <a:pt x="246" y="8"/>
                  </a:moveTo>
                  <a:cubicBezTo>
                    <a:pt x="246" y="8"/>
                    <a:pt x="246" y="8"/>
                    <a:pt x="246" y="8"/>
                  </a:cubicBezTo>
                  <a:cubicBezTo>
                    <a:pt x="248" y="7"/>
                    <a:pt x="248" y="4"/>
                    <a:pt x="247" y="2"/>
                  </a:cubicBezTo>
                  <a:cubicBezTo>
                    <a:pt x="246" y="0"/>
                    <a:pt x="243" y="0"/>
                    <a:pt x="242" y="1"/>
                  </a:cubicBezTo>
                  <a:cubicBezTo>
                    <a:pt x="240" y="2"/>
                    <a:pt x="239" y="5"/>
                    <a:pt x="240" y="7"/>
                  </a:cubicBezTo>
                  <a:cubicBezTo>
                    <a:pt x="241" y="8"/>
                    <a:pt x="244" y="9"/>
                    <a:pt x="246" y="8"/>
                  </a:cubicBezTo>
                  <a:close/>
                  <a:moveTo>
                    <a:pt x="233" y="16"/>
                  </a:moveTo>
                  <a:cubicBezTo>
                    <a:pt x="233" y="16"/>
                    <a:pt x="233" y="16"/>
                    <a:pt x="233" y="16"/>
                  </a:cubicBezTo>
                  <a:cubicBezTo>
                    <a:pt x="234" y="15"/>
                    <a:pt x="235" y="12"/>
                    <a:pt x="234" y="11"/>
                  </a:cubicBezTo>
                  <a:cubicBezTo>
                    <a:pt x="233" y="9"/>
                    <a:pt x="230" y="8"/>
                    <a:pt x="228" y="9"/>
                  </a:cubicBezTo>
                  <a:cubicBezTo>
                    <a:pt x="226" y="11"/>
                    <a:pt x="226" y="13"/>
                    <a:pt x="227" y="15"/>
                  </a:cubicBezTo>
                  <a:cubicBezTo>
                    <a:pt x="228" y="17"/>
                    <a:pt x="231" y="17"/>
                    <a:pt x="233" y="16"/>
                  </a:cubicBezTo>
                  <a:close/>
                  <a:moveTo>
                    <a:pt x="219" y="24"/>
                  </a:moveTo>
                  <a:cubicBezTo>
                    <a:pt x="219" y="24"/>
                    <a:pt x="219" y="24"/>
                    <a:pt x="219" y="24"/>
                  </a:cubicBezTo>
                  <a:cubicBezTo>
                    <a:pt x="221" y="23"/>
                    <a:pt x="222" y="21"/>
                    <a:pt x="220" y="19"/>
                  </a:cubicBezTo>
                  <a:cubicBezTo>
                    <a:pt x="219" y="17"/>
                    <a:pt x="217" y="17"/>
                    <a:pt x="215" y="18"/>
                  </a:cubicBezTo>
                  <a:cubicBezTo>
                    <a:pt x="213" y="19"/>
                    <a:pt x="213" y="21"/>
                    <a:pt x="214" y="23"/>
                  </a:cubicBezTo>
                  <a:cubicBezTo>
                    <a:pt x="215" y="25"/>
                    <a:pt x="217" y="26"/>
                    <a:pt x="219" y="24"/>
                  </a:cubicBezTo>
                  <a:close/>
                  <a:moveTo>
                    <a:pt x="206" y="33"/>
                  </a:moveTo>
                  <a:cubicBezTo>
                    <a:pt x="206" y="33"/>
                    <a:pt x="206" y="33"/>
                    <a:pt x="206" y="33"/>
                  </a:cubicBezTo>
                  <a:cubicBezTo>
                    <a:pt x="208" y="32"/>
                    <a:pt x="208" y="29"/>
                    <a:pt x="207" y="27"/>
                  </a:cubicBezTo>
                  <a:cubicBezTo>
                    <a:pt x="206" y="25"/>
                    <a:pt x="204" y="25"/>
                    <a:pt x="202" y="26"/>
                  </a:cubicBezTo>
                  <a:cubicBezTo>
                    <a:pt x="200" y="27"/>
                    <a:pt x="199" y="30"/>
                    <a:pt x="200" y="32"/>
                  </a:cubicBezTo>
                  <a:cubicBezTo>
                    <a:pt x="202" y="33"/>
                    <a:pt x="204" y="34"/>
                    <a:pt x="206" y="33"/>
                  </a:cubicBezTo>
                  <a:close/>
                  <a:moveTo>
                    <a:pt x="193" y="41"/>
                  </a:moveTo>
                  <a:cubicBezTo>
                    <a:pt x="193" y="41"/>
                    <a:pt x="193" y="41"/>
                    <a:pt x="193" y="41"/>
                  </a:cubicBezTo>
                  <a:cubicBezTo>
                    <a:pt x="194" y="40"/>
                    <a:pt x="195" y="37"/>
                    <a:pt x="194" y="36"/>
                  </a:cubicBezTo>
                  <a:cubicBezTo>
                    <a:pt x="193" y="34"/>
                    <a:pt x="190" y="33"/>
                    <a:pt x="188" y="34"/>
                  </a:cubicBezTo>
                  <a:cubicBezTo>
                    <a:pt x="186" y="36"/>
                    <a:pt x="186" y="38"/>
                    <a:pt x="187" y="40"/>
                  </a:cubicBezTo>
                  <a:cubicBezTo>
                    <a:pt x="188" y="42"/>
                    <a:pt x="191" y="42"/>
                    <a:pt x="193" y="41"/>
                  </a:cubicBezTo>
                  <a:close/>
                  <a:moveTo>
                    <a:pt x="179" y="49"/>
                  </a:moveTo>
                  <a:cubicBezTo>
                    <a:pt x="179" y="49"/>
                    <a:pt x="179" y="49"/>
                    <a:pt x="179" y="49"/>
                  </a:cubicBezTo>
                  <a:cubicBezTo>
                    <a:pt x="181" y="48"/>
                    <a:pt x="182" y="46"/>
                    <a:pt x="181" y="44"/>
                  </a:cubicBezTo>
                  <a:cubicBezTo>
                    <a:pt x="179" y="42"/>
                    <a:pt x="177" y="42"/>
                    <a:pt x="175" y="43"/>
                  </a:cubicBezTo>
                  <a:cubicBezTo>
                    <a:pt x="173" y="44"/>
                    <a:pt x="173" y="46"/>
                    <a:pt x="174" y="48"/>
                  </a:cubicBezTo>
                  <a:cubicBezTo>
                    <a:pt x="175" y="50"/>
                    <a:pt x="177" y="51"/>
                    <a:pt x="179" y="49"/>
                  </a:cubicBezTo>
                  <a:close/>
                  <a:moveTo>
                    <a:pt x="166" y="58"/>
                  </a:moveTo>
                  <a:cubicBezTo>
                    <a:pt x="166" y="58"/>
                    <a:pt x="166" y="58"/>
                    <a:pt x="166" y="58"/>
                  </a:cubicBezTo>
                  <a:cubicBezTo>
                    <a:pt x="168" y="57"/>
                    <a:pt x="168" y="54"/>
                    <a:pt x="167" y="52"/>
                  </a:cubicBezTo>
                  <a:cubicBezTo>
                    <a:pt x="166" y="50"/>
                    <a:pt x="164" y="50"/>
                    <a:pt x="162" y="51"/>
                  </a:cubicBezTo>
                  <a:cubicBezTo>
                    <a:pt x="160" y="52"/>
                    <a:pt x="159" y="55"/>
                    <a:pt x="160" y="57"/>
                  </a:cubicBezTo>
                  <a:cubicBezTo>
                    <a:pt x="162" y="58"/>
                    <a:pt x="164" y="59"/>
                    <a:pt x="166" y="58"/>
                  </a:cubicBezTo>
                  <a:close/>
                  <a:moveTo>
                    <a:pt x="153" y="66"/>
                  </a:moveTo>
                  <a:cubicBezTo>
                    <a:pt x="153" y="66"/>
                    <a:pt x="153" y="66"/>
                    <a:pt x="153" y="66"/>
                  </a:cubicBezTo>
                  <a:cubicBezTo>
                    <a:pt x="155" y="65"/>
                    <a:pt x="155" y="63"/>
                    <a:pt x="154" y="61"/>
                  </a:cubicBezTo>
                  <a:cubicBezTo>
                    <a:pt x="153" y="59"/>
                    <a:pt x="150" y="58"/>
                    <a:pt x="148" y="59"/>
                  </a:cubicBezTo>
                  <a:cubicBezTo>
                    <a:pt x="147" y="61"/>
                    <a:pt x="146" y="63"/>
                    <a:pt x="147" y="65"/>
                  </a:cubicBezTo>
                  <a:cubicBezTo>
                    <a:pt x="148" y="67"/>
                    <a:pt x="151" y="67"/>
                    <a:pt x="153" y="66"/>
                  </a:cubicBezTo>
                  <a:close/>
                  <a:moveTo>
                    <a:pt x="139" y="74"/>
                  </a:moveTo>
                  <a:cubicBezTo>
                    <a:pt x="139" y="74"/>
                    <a:pt x="139" y="74"/>
                    <a:pt x="139" y="74"/>
                  </a:cubicBezTo>
                  <a:cubicBezTo>
                    <a:pt x="141" y="73"/>
                    <a:pt x="142" y="71"/>
                    <a:pt x="141" y="69"/>
                  </a:cubicBezTo>
                  <a:cubicBezTo>
                    <a:pt x="139" y="67"/>
                    <a:pt x="137" y="67"/>
                    <a:pt x="135" y="68"/>
                  </a:cubicBezTo>
                  <a:cubicBezTo>
                    <a:pt x="133" y="69"/>
                    <a:pt x="133" y="71"/>
                    <a:pt x="134" y="73"/>
                  </a:cubicBezTo>
                  <a:cubicBezTo>
                    <a:pt x="135" y="75"/>
                    <a:pt x="137" y="76"/>
                    <a:pt x="139" y="74"/>
                  </a:cubicBezTo>
                  <a:close/>
                  <a:moveTo>
                    <a:pt x="126" y="83"/>
                  </a:moveTo>
                  <a:cubicBezTo>
                    <a:pt x="126" y="83"/>
                    <a:pt x="126" y="83"/>
                    <a:pt x="126" y="83"/>
                  </a:cubicBezTo>
                  <a:cubicBezTo>
                    <a:pt x="128" y="82"/>
                    <a:pt x="128" y="79"/>
                    <a:pt x="127" y="77"/>
                  </a:cubicBezTo>
                  <a:cubicBezTo>
                    <a:pt x="126" y="75"/>
                    <a:pt x="124" y="75"/>
                    <a:pt x="122" y="76"/>
                  </a:cubicBezTo>
                  <a:cubicBezTo>
                    <a:pt x="120" y="77"/>
                    <a:pt x="119" y="80"/>
                    <a:pt x="121" y="82"/>
                  </a:cubicBezTo>
                  <a:cubicBezTo>
                    <a:pt x="122" y="83"/>
                    <a:pt x="124" y="84"/>
                    <a:pt x="126" y="83"/>
                  </a:cubicBezTo>
                  <a:close/>
                  <a:moveTo>
                    <a:pt x="113" y="91"/>
                  </a:moveTo>
                  <a:cubicBezTo>
                    <a:pt x="113" y="91"/>
                    <a:pt x="113" y="91"/>
                    <a:pt x="113" y="91"/>
                  </a:cubicBezTo>
                  <a:cubicBezTo>
                    <a:pt x="115" y="90"/>
                    <a:pt x="115" y="88"/>
                    <a:pt x="114" y="86"/>
                  </a:cubicBezTo>
                  <a:cubicBezTo>
                    <a:pt x="113" y="84"/>
                    <a:pt x="110" y="83"/>
                    <a:pt x="108" y="84"/>
                  </a:cubicBezTo>
                  <a:cubicBezTo>
                    <a:pt x="107" y="86"/>
                    <a:pt x="106" y="88"/>
                    <a:pt x="107" y="90"/>
                  </a:cubicBezTo>
                  <a:cubicBezTo>
                    <a:pt x="108" y="92"/>
                    <a:pt x="111" y="92"/>
                    <a:pt x="113" y="91"/>
                  </a:cubicBezTo>
                  <a:close/>
                  <a:moveTo>
                    <a:pt x="99" y="100"/>
                  </a:moveTo>
                  <a:cubicBezTo>
                    <a:pt x="99" y="100"/>
                    <a:pt x="99" y="100"/>
                    <a:pt x="99" y="100"/>
                  </a:cubicBezTo>
                  <a:cubicBezTo>
                    <a:pt x="101" y="98"/>
                    <a:pt x="102" y="96"/>
                    <a:pt x="101" y="94"/>
                  </a:cubicBezTo>
                  <a:cubicBezTo>
                    <a:pt x="100" y="92"/>
                    <a:pt x="97" y="92"/>
                    <a:pt x="95" y="93"/>
                  </a:cubicBezTo>
                  <a:cubicBezTo>
                    <a:pt x="93" y="94"/>
                    <a:pt x="93" y="96"/>
                    <a:pt x="94" y="98"/>
                  </a:cubicBezTo>
                  <a:cubicBezTo>
                    <a:pt x="95" y="100"/>
                    <a:pt x="98" y="101"/>
                    <a:pt x="99" y="100"/>
                  </a:cubicBezTo>
                  <a:close/>
                  <a:moveTo>
                    <a:pt x="86" y="108"/>
                  </a:moveTo>
                  <a:cubicBezTo>
                    <a:pt x="86" y="108"/>
                    <a:pt x="86" y="108"/>
                    <a:pt x="86" y="108"/>
                  </a:cubicBezTo>
                  <a:cubicBezTo>
                    <a:pt x="88" y="107"/>
                    <a:pt x="89" y="104"/>
                    <a:pt x="87" y="102"/>
                  </a:cubicBezTo>
                  <a:cubicBezTo>
                    <a:pt x="86" y="100"/>
                    <a:pt x="84" y="100"/>
                    <a:pt x="82" y="101"/>
                  </a:cubicBezTo>
                  <a:cubicBezTo>
                    <a:pt x="80" y="102"/>
                    <a:pt x="79" y="105"/>
                    <a:pt x="81" y="107"/>
                  </a:cubicBezTo>
                  <a:cubicBezTo>
                    <a:pt x="82" y="108"/>
                    <a:pt x="84" y="109"/>
                    <a:pt x="86" y="108"/>
                  </a:cubicBezTo>
                  <a:close/>
                  <a:moveTo>
                    <a:pt x="73" y="116"/>
                  </a:moveTo>
                  <a:cubicBezTo>
                    <a:pt x="73" y="116"/>
                    <a:pt x="73" y="116"/>
                    <a:pt x="73" y="116"/>
                  </a:cubicBezTo>
                  <a:cubicBezTo>
                    <a:pt x="75" y="115"/>
                    <a:pt x="75" y="113"/>
                    <a:pt x="74" y="111"/>
                  </a:cubicBezTo>
                  <a:cubicBezTo>
                    <a:pt x="73" y="109"/>
                    <a:pt x="70" y="108"/>
                    <a:pt x="69" y="109"/>
                  </a:cubicBezTo>
                  <a:cubicBezTo>
                    <a:pt x="67" y="111"/>
                    <a:pt x="66" y="113"/>
                    <a:pt x="67" y="115"/>
                  </a:cubicBezTo>
                  <a:cubicBezTo>
                    <a:pt x="68" y="117"/>
                    <a:pt x="71" y="117"/>
                    <a:pt x="73" y="116"/>
                  </a:cubicBezTo>
                  <a:close/>
                  <a:moveTo>
                    <a:pt x="60" y="125"/>
                  </a:moveTo>
                  <a:cubicBezTo>
                    <a:pt x="60" y="125"/>
                    <a:pt x="60" y="125"/>
                    <a:pt x="60" y="125"/>
                  </a:cubicBezTo>
                  <a:cubicBezTo>
                    <a:pt x="61" y="123"/>
                    <a:pt x="62" y="121"/>
                    <a:pt x="61" y="119"/>
                  </a:cubicBezTo>
                  <a:cubicBezTo>
                    <a:pt x="60" y="117"/>
                    <a:pt x="57" y="117"/>
                    <a:pt x="55" y="118"/>
                  </a:cubicBezTo>
                  <a:cubicBezTo>
                    <a:pt x="53" y="119"/>
                    <a:pt x="53" y="121"/>
                    <a:pt x="54" y="123"/>
                  </a:cubicBezTo>
                  <a:cubicBezTo>
                    <a:pt x="55" y="125"/>
                    <a:pt x="58" y="126"/>
                    <a:pt x="60" y="125"/>
                  </a:cubicBezTo>
                  <a:close/>
                  <a:moveTo>
                    <a:pt x="46" y="133"/>
                  </a:moveTo>
                  <a:cubicBezTo>
                    <a:pt x="46" y="133"/>
                    <a:pt x="46" y="133"/>
                    <a:pt x="46" y="133"/>
                  </a:cubicBezTo>
                  <a:cubicBezTo>
                    <a:pt x="48" y="132"/>
                    <a:pt x="49" y="129"/>
                    <a:pt x="47" y="127"/>
                  </a:cubicBezTo>
                  <a:cubicBezTo>
                    <a:pt x="46" y="125"/>
                    <a:pt x="44" y="125"/>
                    <a:pt x="42" y="126"/>
                  </a:cubicBezTo>
                  <a:cubicBezTo>
                    <a:pt x="40" y="127"/>
                    <a:pt x="40" y="130"/>
                    <a:pt x="41" y="132"/>
                  </a:cubicBezTo>
                  <a:cubicBezTo>
                    <a:pt x="42" y="133"/>
                    <a:pt x="44" y="134"/>
                    <a:pt x="46" y="133"/>
                  </a:cubicBezTo>
                  <a:close/>
                  <a:moveTo>
                    <a:pt x="33" y="141"/>
                  </a:moveTo>
                  <a:cubicBezTo>
                    <a:pt x="33" y="141"/>
                    <a:pt x="33" y="141"/>
                    <a:pt x="33" y="141"/>
                  </a:cubicBezTo>
                  <a:cubicBezTo>
                    <a:pt x="35" y="140"/>
                    <a:pt x="35" y="138"/>
                    <a:pt x="34" y="136"/>
                  </a:cubicBezTo>
                  <a:cubicBezTo>
                    <a:pt x="33" y="134"/>
                    <a:pt x="31" y="133"/>
                    <a:pt x="29" y="134"/>
                  </a:cubicBezTo>
                  <a:cubicBezTo>
                    <a:pt x="27" y="136"/>
                    <a:pt x="26" y="138"/>
                    <a:pt x="27" y="140"/>
                  </a:cubicBezTo>
                  <a:cubicBezTo>
                    <a:pt x="29" y="142"/>
                    <a:pt x="31" y="142"/>
                    <a:pt x="33" y="141"/>
                  </a:cubicBezTo>
                  <a:close/>
                  <a:moveTo>
                    <a:pt x="20" y="150"/>
                  </a:moveTo>
                  <a:cubicBezTo>
                    <a:pt x="20" y="150"/>
                    <a:pt x="20" y="150"/>
                    <a:pt x="20" y="150"/>
                  </a:cubicBezTo>
                  <a:cubicBezTo>
                    <a:pt x="21" y="148"/>
                    <a:pt x="22" y="146"/>
                    <a:pt x="21" y="144"/>
                  </a:cubicBezTo>
                  <a:cubicBezTo>
                    <a:pt x="20" y="142"/>
                    <a:pt x="17" y="142"/>
                    <a:pt x="15" y="143"/>
                  </a:cubicBezTo>
                  <a:cubicBezTo>
                    <a:pt x="13" y="144"/>
                    <a:pt x="13" y="146"/>
                    <a:pt x="14" y="148"/>
                  </a:cubicBezTo>
                  <a:cubicBezTo>
                    <a:pt x="15" y="150"/>
                    <a:pt x="18" y="151"/>
                    <a:pt x="20" y="150"/>
                  </a:cubicBezTo>
                  <a:close/>
                  <a:moveTo>
                    <a:pt x="6" y="158"/>
                  </a:moveTo>
                  <a:cubicBezTo>
                    <a:pt x="6" y="158"/>
                    <a:pt x="6" y="158"/>
                    <a:pt x="6" y="158"/>
                  </a:cubicBezTo>
                  <a:cubicBezTo>
                    <a:pt x="8" y="157"/>
                    <a:pt x="9" y="154"/>
                    <a:pt x="8" y="152"/>
                  </a:cubicBezTo>
                  <a:cubicBezTo>
                    <a:pt x="6" y="150"/>
                    <a:pt x="4" y="150"/>
                    <a:pt x="2" y="151"/>
                  </a:cubicBezTo>
                  <a:cubicBezTo>
                    <a:pt x="0" y="152"/>
                    <a:pt x="0" y="155"/>
                    <a:pt x="1" y="157"/>
                  </a:cubicBezTo>
                  <a:cubicBezTo>
                    <a:pt x="2" y="158"/>
                    <a:pt x="4" y="159"/>
                    <a:pt x="6" y="158"/>
                  </a:cubicBez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73" name="Freeform 233">
              <a:extLst>
                <a:ext uri="{FF2B5EF4-FFF2-40B4-BE49-F238E27FC236}">
                  <a16:creationId xmlns:a16="http://schemas.microsoft.com/office/drawing/2014/main" id="{2FFCFE59-1846-4F72-9CC6-13C29532FC8B}"/>
                </a:ext>
              </a:extLst>
            </p:cNvPr>
            <p:cNvSpPr>
              <a:spLocks/>
            </p:cNvSpPr>
            <p:nvPr/>
          </p:nvSpPr>
          <p:spPr bwMode="auto">
            <a:xfrm>
              <a:off x="6092451" y="2304243"/>
              <a:ext cx="24133" cy="24133"/>
            </a:xfrm>
            <a:custGeom>
              <a:avLst/>
              <a:gdLst>
                <a:gd name="T0" fmla="*/ 4 w 8"/>
                <a:gd name="T1" fmla="*/ 8 h 8"/>
                <a:gd name="T2" fmla="*/ 7 w 8"/>
                <a:gd name="T3" fmla="*/ 7 h 8"/>
                <a:gd name="T4" fmla="*/ 8 w 8"/>
                <a:gd name="T5" fmla="*/ 4 h 8"/>
                <a:gd name="T6" fmla="*/ 7 w 8"/>
                <a:gd name="T7" fmla="*/ 1 h 8"/>
                <a:gd name="T8" fmla="*/ 4 w 8"/>
                <a:gd name="T9" fmla="*/ 0 h 8"/>
                <a:gd name="T10" fmla="*/ 1 w 8"/>
                <a:gd name="T11" fmla="*/ 1 h 8"/>
                <a:gd name="T12" fmla="*/ 0 w 8"/>
                <a:gd name="T13" fmla="*/ 4 h 8"/>
                <a:gd name="T14" fmla="*/ 1 w 8"/>
                <a:gd name="T15" fmla="*/ 7 h 8"/>
                <a:gd name="T16" fmla="*/ 4 w 8"/>
                <a:gd name="T17"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8">
                  <a:moveTo>
                    <a:pt x="4" y="8"/>
                  </a:moveTo>
                  <a:cubicBezTo>
                    <a:pt x="5" y="8"/>
                    <a:pt x="6" y="8"/>
                    <a:pt x="7" y="7"/>
                  </a:cubicBezTo>
                  <a:cubicBezTo>
                    <a:pt x="8" y="6"/>
                    <a:pt x="8" y="5"/>
                    <a:pt x="8" y="4"/>
                  </a:cubicBezTo>
                  <a:cubicBezTo>
                    <a:pt x="8" y="3"/>
                    <a:pt x="8" y="2"/>
                    <a:pt x="7" y="1"/>
                  </a:cubicBezTo>
                  <a:cubicBezTo>
                    <a:pt x="6" y="0"/>
                    <a:pt x="5" y="0"/>
                    <a:pt x="4" y="0"/>
                  </a:cubicBezTo>
                  <a:cubicBezTo>
                    <a:pt x="3" y="0"/>
                    <a:pt x="2" y="0"/>
                    <a:pt x="1" y="1"/>
                  </a:cubicBezTo>
                  <a:cubicBezTo>
                    <a:pt x="0" y="2"/>
                    <a:pt x="0" y="3"/>
                    <a:pt x="0" y="4"/>
                  </a:cubicBezTo>
                  <a:cubicBezTo>
                    <a:pt x="0" y="5"/>
                    <a:pt x="0" y="6"/>
                    <a:pt x="1" y="7"/>
                  </a:cubicBezTo>
                  <a:cubicBezTo>
                    <a:pt x="2" y="8"/>
                    <a:pt x="3" y="8"/>
                    <a:pt x="4" y="8"/>
                  </a:cubicBezTo>
                </a:path>
              </a:pathLst>
            </a:custGeom>
            <a:solidFill>
              <a:schemeClr val="bg1">
                <a:lumMod val="7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74" name="Freeform 234">
              <a:extLst>
                <a:ext uri="{FF2B5EF4-FFF2-40B4-BE49-F238E27FC236}">
                  <a16:creationId xmlns:a16="http://schemas.microsoft.com/office/drawing/2014/main" id="{89AED7DD-A15B-4D7A-9436-434E371D3FC3}"/>
                </a:ext>
              </a:extLst>
            </p:cNvPr>
            <p:cNvSpPr>
              <a:spLocks noEditPoints="1"/>
            </p:cNvSpPr>
            <p:nvPr/>
          </p:nvSpPr>
          <p:spPr bwMode="auto">
            <a:xfrm>
              <a:off x="6131826" y="2328376"/>
              <a:ext cx="744297" cy="478840"/>
            </a:xfrm>
            <a:custGeom>
              <a:avLst/>
              <a:gdLst>
                <a:gd name="T0" fmla="*/ 242 w 248"/>
                <a:gd name="T1" fmla="*/ 158 h 159"/>
                <a:gd name="T2" fmla="*/ 246 w 248"/>
                <a:gd name="T3" fmla="*/ 151 h 159"/>
                <a:gd name="T4" fmla="*/ 242 w 248"/>
                <a:gd name="T5" fmla="*/ 158 h 159"/>
                <a:gd name="T6" fmla="*/ 228 w 248"/>
                <a:gd name="T7" fmla="*/ 150 h 159"/>
                <a:gd name="T8" fmla="*/ 233 w 248"/>
                <a:gd name="T9" fmla="*/ 143 h 159"/>
                <a:gd name="T10" fmla="*/ 228 w 248"/>
                <a:gd name="T11" fmla="*/ 150 h 159"/>
                <a:gd name="T12" fmla="*/ 215 w 248"/>
                <a:gd name="T13" fmla="*/ 141 h 159"/>
                <a:gd name="T14" fmla="*/ 219 w 248"/>
                <a:gd name="T15" fmla="*/ 134 h 159"/>
                <a:gd name="T16" fmla="*/ 215 w 248"/>
                <a:gd name="T17" fmla="*/ 141 h 159"/>
                <a:gd name="T18" fmla="*/ 202 w 248"/>
                <a:gd name="T19" fmla="*/ 133 h 159"/>
                <a:gd name="T20" fmla="*/ 206 w 248"/>
                <a:gd name="T21" fmla="*/ 126 h 159"/>
                <a:gd name="T22" fmla="*/ 202 w 248"/>
                <a:gd name="T23" fmla="*/ 133 h 159"/>
                <a:gd name="T24" fmla="*/ 188 w 248"/>
                <a:gd name="T25" fmla="*/ 125 h 159"/>
                <a:gd name="T26" fmla="*/ 193 w 248"/>
                <a:gd name="T27" fmla="*/ 118 h 159"/>
                <a:gd name="T28" fmla="*/ 188 w 248"/>
                <a:gd name="T29" fmla="*/ 125 h 159"/>
                <a:gd name="T30" fmla="*/ 175 w 248"/>
                <a:gd name="T31" fmla="*/ 116 h 159"/>
                <a:gd name="T32" fmla="*/ 179 w 248"/>
                <a:gd name="T33" fmla="*/ 109 h 159"/>
                <a:gd name="T34" fmla="*/ 175 w 248"/>
                <a:gd name="T35" fmla="*/ 116 h 159"/>
                <a:gd name="T36" fmla="*/ 162 w 248"/>
                <a:gd name="T37" fmla="*/ 108 h 159"/>
                <a:gd name="T38" fmla="*/ 166 w 248"/>
                <a:gd name="T39" fmla="*/ 101 h 159"/>
                <a:gd name="T40" fmla="*/ 162 w 248"/>
                <a:gd name="T41" fmla="*/ 108 h 159"/>
                <a:gd name="T42" fmla="*/ 149 w 248"/>
                <a:gd name="T43" fmla="*/ 100 h 159"/>
                <a:gd name="T44" fmla="*/ 153 w 248"/>
                <a:gd name="T45" fmla="*/ 93 h 159"/>
                <a:gd name="T46" fmla="*/ 149 w 248"/>
                <a:gd name="T47" fmla="*/ 100 h 159"/>
                <a:gd name="T48" fmla="*/ 135 w 248"/>
                <a:gd name="T49" fmla="*/ 91 h 159"/>
                <a:gd name="T50" fmla="*/ 140 w 248"/>
                <a:gd name="T51" fmla="*/ 84 h 159"/>
                <a:gd name="T52" fmla="*/ 135 w 248"/>
                <a:gd name="T53" fmla="*/ 91 h 159"/>
                <a:gd name="T54" fmla="*/ 122 w 248"/>
                <a:gd name="T55" fmla="*/ 83 h 159"/>
                <a:gd name="T56" fmla="*/ 126 w 248"/>
                <a:gd name="T57" fmla="*/ 76 h 159"/>
                <a:gd name="T58" fmla="*/ 122 w 248"/>
                <a:gd name="T59" fmla="*/ 83 h 159"/>
                <a:gd name="T60" fmla="*/ 109 w 248"/>
                <a:gd name="T61" fmla="*/ 74 h 159"/>
                <a:gd name="T62" fmla="*/ 113 w 248"/>
                <a:gd name="T63" fmla="*/ 68 h 159"/>
                <a:gd name="T64" fmla="*/ 109 w 248"/>
                <a:gd name="T65" fmla="*/ 74 h 159"/>
                <a:gd name="T66" fmla="*/ 95 w 248"/>
                <a:gd name="T67" fmla="*/ 66 h 159"/>
                <a:gd name="T68" fmla="*/ 100 w 248"/>
                <a:gd name="T69" fmla="*/ 59 h 159"/>
                <a:gd name="T70" fmla="*/ 95 w 248"/>
                <a:gd name="T71" fmla="*/ 66 h 159"/>
                <a:gd name="T72" fmla="*/ 82 w 248"/>
                <a:gd name="T73" fmla="*/ 58 h 159"/>
                <a:gd name="T74" fmla="*/ 86 w 248"/>
                <a:gd name="T75" fmla="*/ 51 h 159"/>
                <a:gd name="T76" fmla="*/ 82 w 248"/>
                <a:gd name="T77" fmla="*/ 58 h 159"/>
                <a:gd name="T78" fmla="*/ 69 w 248"/>
                <a:gd name="T79" fmla="*/ 49 h 159"/>
                <a:gd name="T80" fmla="*/ 73 w 248"/>
                <a:gd name="T81" fmla="*/ 43 h 159"/>
                <a:gd name="T82" fmla="*/ 69 w 248"/>
                <a:gd name="T83" fmla="*/ 49 h 159"/>
                <a:gd name="T84" fmla="*/ 55 w 248"/>
                <a:gd name="T85" fmla="*/ 41 h 159"/>
                <a:gd name="T86" fmla="*/ 60 w 248"/>
                <a:gd name="T87" fmla="*/ 34 h 159"/>
                <a:gd name="T88" fmla="*/ 55 w 248"/>
                <a:gd name="T89" fmla="*/ 41 h 159"/>
                <a:gd name="T90" fmla="*/ 42 w 248"/>
                <a:gd name="T91" fmla="*/ 33 h 159"/>
                <a:gd name="T92" fmla="*/ 46 w 248"/>
                <a:gd name="T93" fmla="*/ 26 h 159"/>
                <a:gd name="T94" fmla="*/ 42 w 248"/>
                <a:gd name="T95" fmla="*/ 33 h 159"/>
                <a:gd name="T96" fmla="*/ 29 w 248"/>
                <a:gd name="T97" fmla="*/ 24 h 159"/>
                <a:gd name="T98" fmla="*/ 33 w 248"/>
                <a:gd name="T99" fmla="*/ 18 h 159"/>
                <a:gd name="T100" fmla="*/ 29 w 248"/>
                <a:gd name="T101" fmla="*/ 24 h 159"/>
                <a:gd name="T102" fmla="*/ 15 w 248"/>
                <a:gd name="T103" fmla="*/ 16 h 159"/>
                <a:gd name="T104" fmla="*/ 20 w 248"/>
                <a:gd name="T105" fmla="*/ 9 h 159"/>
                <a:gd name="T106" fmla="*/ 15 w 248"/>
                <a:gd name="T107" fmla="*/ 16 h 159"/>
                <a:gd name="T108" fmla="*/ 2 w 248"/>
                <a:gd name="T109" fmla="*/ 8 h 159"/>
                <a:gd name="T110" fmla="*/ 6 w 248"/>
                <a:gd name="T111" fmla="*/ 1 h 159"/>
                <a:gd name="T112" fmla="*/ 2 w 248"/>
                <a:gd name="T113" fmla="*/ 8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48" h="159">
                  <a:moveTo>
                    <a:pt x="242" y="158"/>
                  </a:moveTo>
                  <a:cubicBezTo>
                    <a:pt x="242" y="158"/>
                    <a:pt x="242" y="158"/>
                    <a:pt x="242" y="158"/>
                  </a:cubicBezTo>
                  <a:cubicBezTo>
                    <a:pt x="244" y="159"/>
                    <a:pt x="246" y="158"/>
                    <a:pt x="247" y="157"/>
                  </a:cubicBezTo>
                  <a:cubicBezTo>
                    <a:pt x="248" y="155"/>
                    <a:pt x="248" y="152"/>
                    <a:pt x="246" y="151"/>
                  </a:cubicBezTo>
                  <a:cubicBezTo>
                    <a:pt x="244" y="150"/>
                    <a:pt x="242" y="150"/>
                    <a:pt x="240" y="152"/>
                  </a:cubicBezTo>
                  <a:cubicBezTo>
                    <a:pt x="239" y="154"/>
                    <a:pt x="240" y="157"/>
                    <a:pt x="242" y="158"/>
                  </a:cubicBezTo>
                  <a:close/>
                  <a:moveTo>
                    <a:pt x="228" y="150"/>
                  </a:moveTo>
                  <a:cubicBezTo>
                    <a:pt x="228" y="150"/>
                    <a:pt x="228" y="150"/>
                    <a:pt x="228" y="150"/>
                  </a:cubicBezTo>
                  <a:cubicBezTo>
                    <a:pt x="230" y="151"/>
                    <a:pt x="233" y="150"/>
                    <a:pt x="234" y="148"/>
                  </a:cubicBezTo>
                  <a:cubicBezTo>
                    <a:pt x="235" y="146"/>
                    <a:pt x="235" y="144"/>
                    <a:pt x="233" y="143"/>
                  </a:cubicBezTo>
                  <a:cubicBezTo>
                    <a:pt x="231" y="142"/>
                    <a:pt x="228" y="142"/>
                    <a:pt x="227" y="144"/>
                  </a:cubicBezTo>
                  <a:cubicBezTo>
                    <a:pt x="226" y="146"/>
                    <a:pt x="227" y="148"/>
                    <a:pt x="228" y="150"/>
                  </a:cubicBezTo>
                  <a:close/>
                  <a:moveTo>
                    <a:pt x="215" y="141"/>
                  </a:moveTo>
                  <a:cubicBezTo>
                    <a:pt x="215" y="141"/>
                    <a:pt x="215" y="141"/>
                    <a:pt x="215" y="141"/>
                  </a:cubicBezTo>
                  <a:cubicBezTo>
                    <a:pt x="217" y="142"/>
                    <a:pt x="219" y="142"/>
                    <a:pt x="221" y="140"/>
                  </a:cubicBezTo>
                  <a:cubicBezTo>
                    <a:pt x="222" y="138"/>
                    <a:pt x="221" y="136"/>
                    <a:pt x="219" y="134"/>
                  </a:cubicBezTo>
                  <a:cubicBezTo>
                    <a:pt x="217" y="133"/>
                    <a:pt x="215" y="134"/>
                    <a:pt x="214" y="136"/>
                  </a:cubicBezTo>
                  <a:cubicBezTo>
                    <a:pt x="213" y="138"/>
                    <a:pt x="213" y="140"/>
                    <a:pt x="215" y="141"/>
                  </a:cubicBezTo>
                  <a:close/>
                  <a:moveTo>
                    <a:pt x="202" y="133"/>
                  </a:moveTo>
                  <a:cubicBezTo>
                    <a:pt x="202" y="133"/>
                    <a:pt x="202" y="133"/>
                    <a:pt x="202" y="133"/>
                  </a:cubicBezTo>
                  <a:cubicBezTo>
                    <a:pt x="204" y="134"/>
                    <a:pt x="206" y="133"/>
                    <a:pt x="207" y="132"/>
                  </a:cubicBezTo>
                  <a:cubicBezTo>
                    <a:pt x="208" y="130"/>
                    <a:pt x="208" y="127"/>
                    <a:pt x="206" y="126"/>
                  </a:cubicBezTo>
                  <a:cubicBezTo>
                    <a:pt x="204" y="125"/>
                    <a:pt x="202" y="125"/>
                    <a:pt x="201" y="127"/>
                  </a:cubicBezTo>
                  <a:cubicBezTo>
                    <a:pt x="199" y="129"/>
                    <a:pt x="200" y="132"/>
                    <a:pt x="202" y="133"/>
                  </a:cubicBezTo>
                  <a:close/>
                  <a:moveTo>
                    <a:pt x="188" y="125"/>
                  </a:moveTo>
                  <a:cubicBezTo>
                    <a:pt x="188" y="125"/>
                    <a:pt x="188" y="125"/>
                    <a:pt x="188" y="125"/>
                  </a:cubicBezTo>
                  <a:cubicBezTo>
                    <a:pt x="190" y="126"/>
                    <a:pt x="193" y="125"/>
                    <a:pt x="194" y="123"/>
                  </a:cubicBezTo>
                  <a:cubicBezTo>
                    <a:pt x="195" y="121"/>
                    <a:pt x="195" y="119"/>
                    <a:pt x="193" y="118"/>
                  </a:cubicBezTo>
                  <a:cubicBezTo>
                    <a:pt x="191" y="117"/>
                    <a:pt x="188" y="117"/>
                    <a:pt x="187" y="119"/>
                  </a:cubicBezTo>
                  <a:cubicBezTo>
                    <a:pt x="186" y="121"/>
                    <a:pt x="187" y="123"/>
                    <a:pt x="188" y="125"/>
                  </a:cubicBezTo>
                  <a:close/>
                  <a:moveTo>
                    <a:pt x="175" y="116"/>
                  </a:moveTo>
                  <a:cubicBezTo>
                    <a:pt x="175" y="116"/>
                    <a:pt x="175" y="116"/>
                    <a:pt x="175" y="116"/>
                  </a:cubicBezTo>
                  <a:cubicBezTo>
                    <a:pt x="177" y="117"/>
                    <a:pt x="180" y="117"/>
                    <a:pt x="181" y="115"/>
                  </a:cubicBezTo>
                  <a:cubicBezTo>
                    <a:pt x="182" y="113"/>
                    <a:pt x="181" y="111"/>
                    <a:pt x="179" y="109"/>
                  </a:cubicBezTo>
                  <a:cubicBezTo>
                    <a:pt x="178" y="108"/>
                    <a:pt x="175" y="109"/>
                    <a:pt x="174" y="111"/>
                  </a:cubicBezTo>
                  <a:cubicBezTo>
                    <a:pt x="173" y="113"/>
                    <a:pt x="173" y="115"/>
                    <a:pt x="175" y="116"/>
                  </a:cubicBezTo>
                  <a:close/>
                  <a:moveTo>
                    <a:pt x="162" y="108"/>
                  </a:moveTo>
                  <a:cubicBezTo>
                    <a:pt x="162" y="108"/>
                    <a:pt x="162" y="108"/>
                    <a:pt x="162" y="108"/>
                  </a:cubicBezTo>
                  <a:cubicBezTo>
                    <a:pt x="164" y="109"/>
                    <a:pt x="166" y="108"/>
                    <a:pt x="167" y="107"/>
                  </a:cubicBezTo>
                  <a:cubicBezTo>
                    <a:pt x="169" y="105"/>
                    <a:pt x="168" y="102"/>
                    <a:pt x="166" y="101"/>
                  </a:cubicBezTo>
                  <a:cubicBezTo>
                    <a:pt x="164" y="100"/>
                    <a:pt x="162" y="100"/>
                    <a:pt x="161" y="102"/>
                  </a:cubicBezTo>
                  <a:cubicBezTo>
                    <a:pt x="159" y="104"/>
                    <a:pt x="160" y="107"/>
                    <a:pt x="162" y="108"/>
                  </a:cubicBezTo>
                  <a:close/>
                  <a:moveTo>
                    <a:pt x="149" y="100"/>
                  </a:moveTo>
                  <a:cubicBezTo>
                    <a:pt x="149" y="100"/>
                    <a:pt x="149" y="100"/>
                    <a:pt x="149" y="100"/>
                  </a:cubicBezTo>
                  <a:cubicBezTo>
                    <a:pt x="150" y="101"/>
                    <a:pt x="153" y="100"/>
                    <a:pt x="154" y="98"/>
                  </a:cubicBezTo>
                  <a:cubicBezTo>
                    <a:pt x="155" y="96"/>
                    <a:pt x="155" y="94"/>
                    <a:pt x="153" y="93"/>
                  </a:cubicBezTo>
                  <a:cubicBezTo>
                    <a:pt x="151" y="92"/>
                    <a:pt x="148" y="92"/>
                    <a:pt x="147" y="94"/>
                  </a:cubicBezTo>
                  <a:cubicBezTo>
                    <a:pt x="146" y="96"/>
                    <a:pt x="147" y="98"/>
                    <a:pt x="149" y="100"/>
                  </a:cubicBezTo>
                  <a:close/>
                  <a:moveTo>
                    <a:pt x="135" y="91"/>
                  </a:moveTo>
                  <a:cubicBezTo>
                    <a:pt x="135" y="91"/>
                    <a:pt x="135" y="91"/>
                    <a:pt x="135" y="91"/>
                  </a:cubicBezTo>
                  <a:cubicBezTo>
                    <a:pt x="137" y="92"/>
                    <a:pt x="140" y="92"/>
                    <a:pt x="141" y="90"/>
                  </a:cubicBezTo>
                  <a:cubicBezTo>
                    <a:pt x="142" y="88"/>
                    <a:pt x="141" y="86"/>
                    <a:pt x="140" y="84"/>
                  </a:cubicBezTo>
                  <a:cubicBezTo>
                    <a:pt x="138" y="83"/>
                    <a:pt x="135" y="84"/>
                    <a:pt x="134" y="86"/>
                  </a:cubicBezTo>
                  <a:cubicBezTo>
                    <a:pt x="133" y="88"/>
                    <a:pt x="133" y="90"/>
                    <a:pt x="135" y="91"/>
                  </a:cubicBezTo>
                  <a:close/>
                  <a:moveTo>
                    <a:pt x="122" y="83"/>
                  </a:moveTo>
                  <a:cubicBezTo>
                    <a:pt x="122" y="83"/>
                    <a:pt x="122" y="83"/>
                    <a:pt x="122" y="83"/>
                  </a:cubicBezTo>
                  <a:cubicBezTo>
                    <a:pt x="124" y="84"/>
                    <a:pt x="126" y="83"/>
                    <a:pt x="127" y="82"/>
                  </a:cubicBezTo>
                  <a:cubicBezTo>
                    <a:pt x="129" y="80"/>
                    <a:pt x="128" y="77"/>
                    <a:pt x="126" y="76"/>
                  </a:cubicBezTo>
                  <a:cubicBezTo>
                    <a:pt x="124" y="75"/>
                    <a:pt x="122" y="75"/>
                    <a:pt x="121" y="77"/>
                  </a:cubicBezTo>
                  <a:cubicBezTo>
                    <a:pt x="120" y="79"/>
                    <a:pt x="120" y="82"/>
                    <a:pt x="122" y="83"/>
                  </a:cubicBezTo>
                  <a:close/>
                  <a:moveTo>
                    <a:pt x="109" y="74"/>
                  </a:moveTo>
                  <a:cubicBezTo>
                    <a:pt x="109" y="74"/>
                    <a:pt x="109" y="74"/>
                    <a:pt x="109" y="74"/>
                  </a:cubicBezTo>
                  <a:cubicBezTo>
                    <a:pt x="111" y="76"/>
                    <a:pt x="113" y="75"/>
                    <a:pt x="114" y="73"/>
                  </a:cubicBezTo>
                  <a:cubicBezTo>
                    <a:pt x="115" y="71"/>
                    <a:pt x="115" y="69"/>
                    <a:pt x="113" y="68"/>
                  </a:cubicBezTo>
                  <a:cubicBezTo>
                    <a:pt x="111" y="67"/>
                    <a:pt x="109" y="67"/>
                    <a:pt x="107" y="69"/>
                  </a:cubicBezTo>
                  <a:cubicBezTo>
                    <a:pt x="106" y="71"/>
                    <a:pt x="107" y="73"/>
                    <a:pt x="109" y="74"/>
                  </a:cubicBezTo>
                  <a:close/>
                  <a:moveTo>
                    <a:pt x="95" y="66"/>
                  </a:moveTo>
                  <a:cubicBezTo>
                    <a:pt x="95" y="66"/>
                    <a:pt x="95" y="66"/>
                    <a:pt x="95" y="66"/>
                  </a:cubicBezTo>
                  <a:cubicBezTo>
                    <a:pt x="97" y="67"/>
                    <a:pt x="100" y="67"/>
                    <a:pt x="101" y="65"/>
                  </a:cubicBezTo>
                  <a:cubicBezTo>
                    <a:pt x="102" y="63"/>
                    <a:pt x="101" y="61"/>
                    <a:pt x="100" y="59"/>
                  </a:cubicBezTo>
                  <a:cubicBezTo>
                    <a:pt x="98" y="58"/>
                    <a:pt x="95" y="59"/>
                    <a:pt x="94" y="61"/>
                  </a:cubicBezTo>
                  <a:cubicBezTo>
                    <a:pt x="93" y="63"/>
                    <a:pt x="93" y="65"/>
                    <a:pt x="95" y="66"/>
                  </a:cubicBezTo>
                  <a:close/>
                  <a:moveTo>
                    <a:pt x="82" y="58"/>
                  </a:moveTo>
                  <a:cubicBezTo>
                    <a:pt x="82" y="58"/>
                    <a:pt x="82" y="58"/>
                    <a:pt x="82" y="58"/>
                  </a:cubicBezTo>
                  <a:cubicBezTo>
                    <a:pt x="84" y="59"/>
                    <a:pt x="86" y="58"/>
                    <a:pt x="88" y="57"/>
                  </a:cubicBezTo>
                  <a:cubicBezTo>
                    <a:pt x="89" y="55"/>
                    <a:pt x="88" y="52"/>
                    <a:pt x="86" y="51"/>
                  </a:cubicBezTo>
                  <a:cubicBezTo>
                    <a:pt x="84" y="50"/>
                    <a:pt x="82" y="50"/>
                    <a:pt x="81" y="52"/>
                  </a:cubicBezTo>
                  <a:cubicBezTo>
                    <a:pt x="80" y="54"/>
                    <a:pt x="80" y="57"/>
                    <a:pt x="82" y="58"/>
                  </a:cubicBezTo>
                  <a:close/>
                  <a:moveTo>
                    <a:pt x="69" y="49"/>
                  </a:moveTo>
                  <a:cubicBezTo>
                    <a:pt x="69" y="49"/>
                    <a:pt x="69" y="49"/>
                    <a:pt x="69" y="49"/>
                  </a:cubicBezTo>
                  <a:cubicBezTo>
                    <a:pt x="71" y="51"/>
                    <a:pt x="73" y="50"/>
                    <a:pt x="74" y="48"/>
                  </a:cubicBezTo>
                  <a:cubicBezTo>
                    <a:pt x="75" y="46"/>
                    <a:pt x="75" y="44"/>
                    <a:pt x="73" y="43"/>
                  </a:cubicBezTo>
                  <a:cubicBezTo>
                    <a:pt x="71" y="42"/>
                    <a:pt x="69" y="42"/>
                    <a:pt x="67" y="44"/>
                  </a:cubicBezTo>
                  <a:cubicBezTo>
                    <a:pt x="66" y="46"/>
                    <a:pt x="67" y="48"/>
                    <a:pt x="69" y="49"/>
                  </a:cubicBezTo>
                  <a:close/>
                  <a:moveTo>
                    <a:pt x="55" y="41"/>
                  </a:moveTo>
                  <a:cubicBezTo>
                    <a:pt x="55" y="41"/>
                    <a:pt x="55" y="41"/>
                    <a:pt x="55" y="41"/>
                  </a:cubicBezTo>
                  <a:cubicBezTo>
                    <a:pt x="57" y="42"/>
                    <a:pt x="60" y="42"/>
                    <a:pt x="61" y="40"/>
                  </a:cubicBezTo>
                  <a:cubicBezTo>
                    <a:pt x="62" y="38"/>
                    <a:pt x="62" y="36"/>
                    <a:pt x="60" y="34"/>
                  </a:cubicBezTo>
                  <a:cubicBezTo>
                    <a:pt x="58" y="33"/>
                    <a:pt x="55" y="34"/>
                    <a:pt x="54" y="36"/>
                  </a:cubicBezTo>
                  <a:cubicBezTo>
                    <a:pt x="53" y="37"/>
                    <a:pt x="54" y="40"/>
                    <a:pt x="55" y="41"/>
                  </a:cubicBezTo>
                  <a:close/>
                  <a:moveTo>
                    <a:pt x="42" y="33"/>
                  </a:moveTo>
                  <a:cubicBezTo>
                    <a:pt x="42" y="33"/>
                    <a:pt x="42" y="33"/>
                    <a:pt x="42" y="33"/>
                  </a:cubicBezTo>
                  <a:cubicBezTo>
                    <a:pt x="44" y="34"/>
                    <a:pt x="46" y="33"/>
                    <a:pt x="48" y="32"/>
                  </a:cubicBezTo>
                  <a:cubicBezTo>
                    <a:pt x="49" y="30"/>
                    <a:pt x="48" y="27"/>
                    <a:pt x="46" y="26"/>
                  </a:cubicBezTo>
                  <a:cubicBezTo>
                    <a:pt x="44" y="25"/>
                    <a:pt x="42" y="25"/>
                    <a:pt x="41" y="27"/>
                  </a:cubicBezTo>
                  <a:cubicBezTo>
                    <a:pt x="40" y="29"/>
                    <a:pt x="40" y="32"/>
                    <a:pt x="42" y="33"/>
                  </a:cubicBezTo>
                  <a:close/>
                  <a:moveTo>
                    <a:pt x="29" y="24"/>
                  </a:moveTo>
                  <a:cubicBezTo>
                    <a:pt x="29" y="24"/>
                    <a:pt x="29" y="24"/>
                    <a:pt x="29" y="24"/>
                  </a:cubicBezTo>
                  <a:cubicBezTo>
                    <a:pt x="31" y="26"/>
                    <a:pt x="33" y="25"/>
                    <a:pt x="34" y="23"/>
                  </a:cubicBezTo>
                  <a:cubicBezTo>
                    <a:pt x="35" y="21"/>
                    <a:pt x="35" y="19"/>
                    <a:pt x="33" y="18"/>
                  </a:cubicBezTo>
                  <a:cubicBezTo>
                    <a:pt x="31" y="17"/>
                    <a:pt x="29" y="17"/>
                    <a:pt x="28" y="19"/>
                  </a:cubicBezTo>
                  <a:cubicBezTo>
                    <a:pt x="26" y="21"/>
                    <a:pt x="27" y="23"/>
                    <a:pt x="29" y="24"/>
                  </a:cubicBezTo>
                  <a:close/>
                  <a:moveTo>
                    <a:pt x="15" y="16"/>
                  </a:moveTo>
                  <a:cubicBezTo>
                    <a:pt x="15" y="16"/>
                    <a:pt x="15" y="16"/>
                    <a:pt x="15" y="16"/>
                  </a:cubicBezTo>
                  <a:cubicBezTo>
                    <a:pt x="17" y="17"/>
                    <a:pt x="20" y="17"/>
                    <a:pt x="21" y="15"/>
                  </a:cubicBezTo>
                  <a:cubicBezTo>
                    <a:pt x="22" y="13"/>
                    <a:pt x="22" y="11"/>
                    <a:pt x="20" y="9"/>
                  </a:cubicBezTo>
                  <a:cubicBezTo>
                    <a:pt x="18" y="8"/>
                    <a:pt x="15" y="9"/>
                    <a:pt x="14" y="11"/>
                  </a:cubicBezTo>
                  <a:cubicBezTo>
                    <a:pt x="13" y="12"/>
                    <a:pt x="14" y="15"/>
                    <a:pt x="15" y="16"/>
                  </a:cubicBezTo>
                  <a:close/>
                  <a:moveTo>
                    <a:pt x="2" y="8"/>
                  </a:moveTo>
                  <a:cubicBezTo>
                    <a:pt x="2" y="8"/>
                    <a:pt x="2" y="8"/>
                    <a:pt x="2" y="8"/>
                  </a:cubicBezTo>
                  <a:cubicBezTo>
                    <a:pt x="4" y="9"/>
                    <a:pt x="7" y="8"/>
                    <a:pt x="8" y="7"/>
                  </a:cubicBezTo>
                  <a:cubicBezTo>
                    <a:pt x="9" y="5"/>
                    <a:pt x="8" y="2"/>
                    <a:pt x="6" y="1"/>
                  </a:cubicBezTo>
                  <a:cubicBezTo>
                    <a:pt x="5" y="0"/>
                    <a:pt x="2" y="0"/>
                    <a:pt x="1" y="2"/>
                  </a:cubicBezTo>
                  <a:cubicBezTo>
                    <a:pt x="0" y="4"/>
                    <a:pt x="0" y="7"/>
                    <a:pt x="2" y="8"/>
                  </a:cubicBez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75" name="Freeform 236">
              <a:extLst>
                <a:ext uri="{FF2B5EF4-FFF2-40B4-BE49-F238E27FC236}">
                  <a16:creationId xmlns:a16="http://schemas.microsoft.com/office/drawing/2014/main" id="{CAB5583D-1977-4C5A-8B3B-34CF9E80FC93}"/>
                </a:ext>
              </a:extLst>
            </p:cNvPr>
            <p:cNvSpPr>
              <a:spLocks/>
            </p:cNvSpPr>
            <p:nvPr/>
          </p:nvSpPr>
          <p:spPr bwMode="auto">
            <a:xfrm>
              <a:off x="6092451" y="2304243"/>
              <a:ext cx="24133" cy="24133"/>
            </a:xfrm>
            <a:custGeom>
              <a:avLst/>
              <a:gdLst>
                <a:gd name="T0" fmla="*/ 4 w 8"/>
                <a:gd name="T1" fmla="*/ 8 h 8"/>
                <a:gd name="T2" fmla="*/ 7 w 8"/>
                <a:gd name="T3" fmla="*/ 7 h 8"/>
                <a:gd name="T4" fmla="*/ 8 w 8"/>
                <a:gd name="T5" fmla="*/ 4 h 8"/>
                <a:gd name="T6" fmla="*/ 7 w 8"/>
                <a:gd name="T7" fmla="*/ 1 h 8"/>
                <a:gd name="T8" fmla="*/ 4 w 8"/>
                <a:gd name="T9" fmla="*/ 0 h 8"/>
                <a:gd name="T10" fmla="*/ 1 w 8"/>
                <a:gd name="T11" fmla="*/ 1 h 8"/>
                <a:gd name="T12" fmla="*/ 0 w 8"/>
                <a:gd name="T13" fmla="*/ 4 h 8"/>
                <a:gd name="T14" fmla="*/ 1 w 8"/>
                <a:gd name="T15" fmla="*/ 7 h 8"/>
                <a:gd name="T16" fmla="*/ 4 w 8"/>
                <a:gd name="T17"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8">
                  <a:moveTo>
                    <a:pt x="4" y="8"/>
                  </a:moveTo>
                  <a:cubicBezTo>
                    <a:pt x="5" y="8"/>
                    <a:pt x="6" y="8"/>
                    <a:pt x="7" y="7"/>
                  </a:cubicBezTo>
                  <a:cubicBezTo>
                    <a:pt x="8" y="6"/>
                    <a:pt x="8" y="5"/>
                    <a:pt x="8" y="4"/>
                  </a:cubicBezTo>
                  <a:cubicBezTo>
                    <a:pt x="8" y="3"/>
                    <a:pt x="8" y="2"/>
                    <a:pt x="7" y="1"/>
                  </a:cubicBezTo>
                  <a:cubicBezTo>
                    <a:pt x="6" y="0"/>
                    <a:pt x="5" y="0"/>
                    <a:pt x="4" y="0"/>
                  </a:cubicBezTo>
                  <a:cubicBezTo>
                    <a:pt x="3" y="0"/>
                    <a:pt x="2" y="0"/>
                    <a:pt x="1" y="1"/>
                  </a:cubicBezTo>
                  <a:cubicBezTo>
                    <a:pt x="0" y="2"/>
                    <a:pt x="0" y="3"/>
                    <a:pt x="0" y="4"/>
                  </a:cubicBezTo>
                  <a:cubicBezTo>
                    <a:pt x="0" y="5"/>
                    <a:pt x="0" y="6"/>
                    <a:pt x="1" y="7"/>
                  </a:cubicBezTo>
                  <a:cubicBezTo>
                    <a:pt x="2" y="8"/>
                    <a:pt x="3" y="8"/>
                    <a:pt x="4" y="8"/>
                  </a:cubicBezTo>
                </a:path>
              </a:pathLst>
            </a:custGeom>
            <a:solidFill>
              <a:schemeClr val="bg1">
                <a:lumMod val="7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76" name="Freeform 237">
              <a:extLst>
                <a:ext uri="{FF2B5EF4-FFF2-40B4-BE49-F238E27FC236}">
                  <a16:creationId xmlns:a16="http://schemas.microsoft.com/office/drawing/2014/main" id="{8CF07E1C-6CBB-4058-A66B-701AA69BACA9}"/>
                </a:ext>
              </a:extLst>
            </p:cNvPr>
            <p:cNvSpPr>
              <a:spLocks noEditPoints="1"/>
            </p:cNvSpPr>
            <p:nvPr/>
          </p:nvSpPr>
          <p:spPr bwMode="auto">
            <a:xfrm>
              <a:off x="6092451" y="2352507"/>
              <a:ext cx="24133" cy="1413656"/>
            </a:xfrm>
            <a:custGeom>
              <a:avLst/>
              <a:gdLst>
                <a:gd name="T0" fmla="*/ 8 w 8"/>
                <a:gd name="T1" fmla="*/ 466 h 470"/>
                <a:gd name="T2" fmla="*/ 0 w 8"/>
                <a:gd name="T3" fmla="*/ 450 h 470"/>
                <a:gd name="T4" fmla="*/ 4 w 8"/>
                <a:gd name="T5" fmla="*/ 446 h 470"/>
                <a:gd name="T6" fmla="*/ 4 w 8"/>
                <a:gd name="T7" fmla="*/ 438 h 470"/>
                <a:gd name="T8" fmla="*/ 0 w 8"/>
                <a:gd name="T9" fmla="*/ 434 h 470"/>
                <a:gd name="T10" fmla="*/ 8 w 8"/>
                <a:gd name="T11" fmla="*/ 418 h 470"/>
                <a:gd name="T12" fmla="*/ 0 w 8"/>
                <a:gd name="T13" fmla="*/ 402 h 470"/>
                <a:gd name="T14" fmla="*/ 4 w 8"/>
                <a:gd name="T15" fmla="*/ 398 h 470"/>
                <a:gd name="T16" fmla="*/ 4 w 8"/>
                <a:gd name="T17" fmla="*/ 390 h 470"/>
                <a:gd name="T18" fmla="*/ 0 w 8"/>
                <a:gd name="T19" fmla="*/ 386 h 470"/>
                <a:gd name="T20" fmla="*/ 8 w 8"/>
                <a:gd name="T21" fmla="*/ 370 h 470"/>
                <a:gd name="T22" fmla="*/ 0 w 8"/>
                <a:gd name="T23" fmla="*/ 354 h 470"/>
                <a:gd name="T24" fmla="*/ 4 w 8"/>
                <a:gd name="T25" fmla="*/ 350 h 470"/>
                <a:gd name="T26" fmla="*/ 4 w 8"/>
                <a:gd name="T27" fmla="*/ 342 h 470"/>
                <a:gd name="T28" fmla="*/ 0 w 8"/>
                <a:gd name="T29" fmla="*/ 338 h 470"/>
                <a:gd name="T30" fmla="*/ 8 w 8"/>
                <a:gd name="T31" fmla="*/ 322 h 470"/>
                <a:gd name="T32" fmla="*/ 0 w 8"/>
                <a:gd name="T33" fmla="*/ 306 h 470"/>
                <a:gd name="T34" fmla="*/ 4 w 8"/>
                <a:gd name="T35" fmla="*/ 302 h 470"/>
                <a:gd name="T36" fmla="*/ 4 w 8"/>
                <a:gd name="T37" fmla="*/ 295 h 470"/>
                <a:gd name="T38" fmla="*/ 0 w 8"/>
                <a:gd name="T39" fmla="*/ 291 h 470"/>
                <a:gd name="T40" fmla="*/ 8 w 8"/>
                <a:gd name="T41" fmla="*/ 275 h 470"/>
                <a:gd name="T42" fmla="*/ 0 w 8"/>
                <a:gd name="T43" fmla="*/ 259 h 470"/>
                <a:gd name="T44" fmla="*/ 4 w 8"/>
                <a:gd name="T45" fmla="*/ 255 h 470"/>
                <a:gd name="T46" fmla="*/ 4 w 8"/>
                <a:gd name="T47" fmla="*/ 247 h 470"/>
                <a:gd name="T48" fmla="*/ 0 w 8"/>
                <a:gd name="T49" fmla="*/ 243 h 470"/>
                <a:gd name="T50" fmla="*/ 8 w 8"/>
                <a:gd name="T51" fmla="*/ 227 h 470"/>
                <a:gd name="T52" fmla="*/ 0 w 8"/>
                <a:gd name="T53" fmla="*/ 211 h 470"/>
                <a:gd name="T54" fmla="*/ 4 w 8"/>
                <a:gd name="T55" fmla="*/ 207 h 470"/>
                <a:gd name="T56" fmla="*/ 4 w 8"/>
                <a:gd name="T57" fmla="*/ 199 h 470"/>
                <a:gd name="T58" fmla="*/ 0 w 8"/>
                <a:gd name="T59" fmla="*/ 195 h 470"/>
                <a:gd name="T60" fmla="*/ 8 w 8"/>
                <a:gd name="T61" fmla="*/ 179 h 470"/>
                <a:gd name="T62" fmla="*/ 0 w 8"/>
                <a:gd name="T63" fmla="*/ 163 h 470"/>
                <a:gd name="T64" fmla="*/ 4 w 8"/>
                <a:gd name="T65" fmla="*/ 159 h 470"/>
                <a:gd name="T66" fmla="*/ 4 w 8"/>
                <a:gd name="T67" fmla="*/ 151 h 470"/>
                <a:gd name="T68" fmla="*/ 0 w 8"/>
                <a:gd name="T69" fmla="*/ 147 h 470"/>
                <a:gd name="T70" fmla="*/ 8 w 8"/>
                <a:gd name="T71" fmla="*/ 131 h 470"/>
                <a:gd name="T72" fmla="*/ 0 w 8"/>
                <a:gd name="T73" fmla="*/ 115 h 470"/>
                <a:gd name="T74" fmla="*/ 4 w 8"/>
                <a:gd name="T75" fmla="*/ 111 h 470"/>
                <a:gd name="T76" fmla="*/ 4 w 8"/>
                <a:gd name="T77" fmla="*/ 104 h 470"/>
                <a:gd name="T78" fmla="*/ 0 w 8"/>
                <a:gd name="T79" fmla="*/ 100 h 470"/>
                <a:gd name="T80" fmla="*/ 8 w 8"/>
                <a:gd name="T81" fmla="*/ 84 h 470"/>
                <a:gd name="T82" fmla="*/ 0 w 8"/>
                <a:gd name="T83" fmla="*/ 68 h 470"/>
                <a:gd name="T84" fmla="*/ 4 w 8"/>
                <a:gd name="T85" fmla="*/ 64 h 470"/>
                <a:gd name="T86" fmla="*/ 4 w 8"/>
                <a:gd name="T87" fmla="*/ 56 h 470"/>
                <a:gd name="T88" fmla="*/ 0 w 8"/>
                <a:gd name="T89" fmla="*/ 52 h 470"/>
                <a:gd name="T90" fmla="*/ 8 w 8"/>
                <a:gd name="T91" fmla="*/ 36 h 470"/>
                <a:gd name="T92" fmla="*/ 0 w 8"/>
                <a:gd name="T93" fmla="*/ 20 h 470"/>
                <a:gd name="T94" fmla="*/ 4 w 8"/>
                <a:gd name="T95" fmla="*/ 16 h 470"/>
                <a:gd name="T96" fmla="*/ 4 w 8"/>
                <a:gd name="T97" fmla="*/ 8 h 470"/>
                <a:gd name="T98" fmla="*/ 0 w 8"/>
                <a:gd name="T99" fmla="*/ 4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8" h="470">
                  <a:moveTo>
                    <a:pt x="0" y="466"/>
                  </a:moveTo>
                  <a:cubicBezTo>
                    <a:pt x="0" y="468"/>
                    <a:pt x="2" y="470"/>
                    <a:pt x="4" y="470"/>
                  </a:cubicBezTo>
                  <a:cubicBezTo>
                    <a:pt x="6" y="470"/>
                    <a:pt x="8" y="468"/>
                    <a:pt x="8" y="466"/>
                  </a:cubicBezTo>
                  <a:cubicBezTo>
                    <a:pt x="8" y="463"/>
                    <a:pt x="6" y="462"/>
                    <a:pt x="4" y="462"/>
                  </a:cubicBezTo>
                  <a:cubicBezTo>
                    <a:pt x="2" y="462"/>
                    <a:pt x="0" y="463"/>
                    <a:pt x="0" y="466"/>
                  </a:cubicBezTo>
                  <a:moveTo>
                    <a:pt x="0" y="450"/>
                  </a:moveTo>
                  <a:cubicBezTo>
                    <a:pt x="0" y="452"/>
                    <a:pt x="2" y="454"/>
                    <a:pt x="4" y="454"/>
                  </a:cubicBezTo>
                  <a:cubicBezTo>
                    <a:pt x="6" y="454"/>
                    <a:pt x="8" y="452"/>
                    <a:pt x="8" y="450"/>
                  </a:cubicBezTo>
                  <a:cubicBezTo>
                    <a:pt x="8" y="448"/>
                    <a:pt x="6" y="446"/>
                    <a:pt x="4" y="446"/>
                  </a:cubicBezTo>
                  <a:cubicBezTo>
                    <a:pt x="2" y="446"/>
                    <a:pt x="0" y="448"/>
                    <a:pt x="0" y="450"/>
                  </a:cubicBezTo>
                  <a:moveTo>
                    <a:pt x="0" y="434"/>
                  </a:moveTo>
                  <a:cubicBezTo>
                    <a:pt x="0" y="436"/>
                    <a:pt x="2" y="438"/>
                    <a:pt x="4" y="438"/>
                  </a:cubicBezTo>
                  <a:cubicBezTo>
                    <a:pt x="6" y="438"/>
                    <a:pt x="8" y="436"/>
                    <a:pt x="8" y="434"/>
                  </a:cubicBezTo>
                  <a:cubicBezTo>
                    <a:pt x="8" y="432"/>
                    <a:pt x="6" y="430"/>
                    <a:pt x="4" y="430"/>
                  </a:cubicBezTo>
                  <a:cubicBezTo>
                    <a:pt x="2" y="430"/>
                    <a:pt x="0" y="432"/>
                    <a:pt x="0" y="434"/>
                  </a:cubicBezTo>
                  <a:moveTo>
                    <a:pt x="0" y="418"/>
                  </a:moveTo>
                  <a:cubicBezTo>
                    <a:pt x="0" y="420"/>
                    <a:pt x="2" y="422"/>
                    <a:pt x="4" y="422"/>
                  </a:cubicBezTo>
                  <a:cubicBezTo>
                    <a:pt x="6" y="422"/>
                    <a:pt x="8" y="420"/>
                    <a:pt x="8" y="418"/>
                  </a:cubicBezTo>
                  <a:cubicBezTo>
                    <a:pt x="8" y="416"/>
                    <a:pt x="6" y="414"/>
                    <a:pt x="4" y="414"/>
                  </a:cubicBezTo>
                  <a:cubicBezTo>
                    <a:pt x="2" y="414"/>
                    <a:pt x="0" y="416"/>
                    <a:pt x="0" y="418"/>
                  </a:cubicBezTo>
                  <a:moveTo>
                    <a:pt x="0" y="402"/>
                  </a:moveTo>
                  <a:cubicBezTo>
                    <a:pt x="0" y="404"/>
                    <a:pt x="2" y="406"/>
                    <a:pt x="4" y="406"/>
                  </a:cubicBezTo>
                  <a:cubicBezTo>
                    <a:pt x="6" y="406"/>
                    <a:pt x="8" y="404"/>
                    <a:pt x="8" y="402"/>
                  </a:cubicBezTo>
                  <a:cubicBezTo>
                    <a:pt x="8" y="400"/>
                    <a:pt x="6" y="398"/>
                    <a:pt x="4" y="398"/>
                  </a:cubicBezTo>
                  <a:cubicBezTo>
                    <a:pt x="2" y="398"/>
                    <a:pt x="0" y="400"/>
                    <a:pt x="0" y="402"/>
                  </a:cubicBezTo>
                  <a:moveTo>
                    <a:pt x="0" y="386"/>
                  </a:moveTo>
                  <a:cubicBezTo>
                    <a:pt x="0" y="388"/>
                    <a:pt x="2" y="390"/>
                    <a:pt x="4" y="390"/>
                  </a:cubicBezTo>
                  <a:cubicBezTo>
                    <a:pt x="6" y="390"/>
                    <a:pt x="8" y="388"/>
                    <a:pt x="8" y="386"/>
                  </a:cubicBezTo>
                  <a:cubicBezTo>
                    <a:pt x="8" y="384"/>
                    <a:pt x="6" y="382"/>
                    <a:pt x="4" y="382"/>
                  </a:cubicBezTo>
                  <a:cubicBezTo>
                    <a:pt x="2" y="382"/>
                    <a:pt x="0" y="384"/>
                    <a:pt x="0" y="386"/>
                  </a:cubicBezTo>
                  <a:moveTo>
                    <a:pt x="0" y="370"/>
                  </a:moveTo>
                  <a:cubicBezTo>
                    <a:pt x="0" y="372"/>
                    <a:pt x="2" y="374"/>
                    <a:pt x="4" y="374"/>
                  </a:cubicBezTo>
                  <a:cubicBezTo>
                    <a:pt x="6" y="374"/>
                    <a:pt x="8" y="372"/>
                    <a:pt x="8" y="370"/>
                  </a:cubicBezTo>
                  <a:cubicBezTo>
                    <a:pt x="8" y="368"/>
                    <a:pt x="6" y="366"/>
                    <a:pt x="4" y="366"/>
                  </a:cubicBezTo>
                  <a:cubicBezTo>
                    <a:pt x="2" y="366"/>
                    <a:pt x="0" y="368"/>
                    <a:pt x="0" y="370"/>
                  </a:cubicBezTo>
                  <a:moveTo>
                    <a:pt x="0" y="354"/>
                  </a:moveTo>
                  <a:cubicBezTo>
                    <a:pt x="0" y="356"/>
                    <a:pt x="2" y="358"/>
                    <a:pt x="4" y="358"/>
                  </a:cubicBezTo>
                  <a:cubicBezTo>
                    <a:pt x="6" y="358"/>
                    <a:pt x="8" y="356"/>
                    <a:pt x="8" y="354"/>
                  </a:cubicBezTo>
                  <a:cubicBezTo>
                    <a:pt x="8" y="352"/>
                    <a:pt x="6" y="350"/>
                    <a:pt x="4" y="350"/>
                  </a:cubicBezTo>
                  <a:cubicBezTo>
                    <a:pt x="2" y="350"/>
                    <a:pt x="0" y="352"/>
                    <a:pt x="0" y="354"/>
                  </a:cubicBezTo>
                  <a:moveTo>
                    <a:pt x="0" y="338"/>
                  </a:moveTo>
                  <a:cubicBezTo>
                    <a:pt x="0" y="341"/>
                    <a:pt x="2" y="342"/>
                    <a:pt x="4" y="342"/>
                  </a:cubicBezTo>
                  <a:cubicBezTo>
                    <a:pt x="6" y="342"/>
                    <a:pt x="8" y="341"/>
                    <a:pt x="8" y="338"/>
                  </a:cubicBezTo>
                  <a:cubicBezTo>
                    <a:pt x="8" y="336"/>
                    <a:pt x="6" y="334"/>
                    <a:pt x="4" y="334"/>
                  </a:cubicBezTo>
                  <a:cubicBezTo>
                    <a:pt x="2" y="334"/>
                    <a:pt x="0" y="336"/>
                    <a:pt x="0" y="338"/>
                  </a:cubicBezTo>
                  <a:moveTo>
                    <a:pt x="0" y="322"/>
                  </a:moveTo>
                  <a:cubicBezTo>
                    <a:pt x="0" y="325"/>
                    <a:pt x="2" y="326"/>
                    <a:pt x="4" y="326"/>
                  </a:cubicBezTo>
                  <a:cubicBezTo>
                    <a:pt x="6" y="326"/>
                    <a:pt x="8" y="325"/>
                    <a:pt x="8" y="322"/>
                  </a:cubicBezTo>
                  <a:cubicBezTo>
                    <a:pt x="8" y="320"/>
                    <a:pt x="6" y="318"/>
                    <a:pt x="4" y="318"/>
                  </a:cubicBezTo>
                  <a:cubicBezTo>
                    <a:pt x="2" y="318"/>
                    <a:pt x="0" y="320"/>
                    <a:pt x="0" y="322"/>
                  </a:cubicBezTo>
                  <a:moveTo>
                    <a:pt x="0" y="306"/>
                  </a:moveTo>
                  <a:cubicBezTo>
                    <a:pt x="0" y="309"/>
                    <a:pt x="2" y="310"/>
                    <a:pt x="4" y="310"/>
                  </a:cubicBezTo>
                  <a:cubicBezTo>
                    <a:pt x="6" y="310"/>
                    <a:pt x="8" y="309"/>
                    <a:pt x="8" y="306"/>
                  </a:cubicBezTo>
                  <a:cubicBezTo>
                    <a:pt x="8" y="304"/>
                    <a:pt x="6" y="302"/>
                    <a:pt x="4" y="302"/>
                  </a:cubicBezTo>
                  <a:cubicBezTo>
                    <a:pt x="2" y="302"/>
                    <a:pt x="0" y="304"/>
                    <a:pt x="0" y="306"/>
                  </a:cubicBezTo>
                  <a:moveTo>
                    <a:pt x="0" y="291"/>
                  </a:moveTo>
                  <a:cubicBezTo>
                    <a:pt x="0" y="293"/>
                    <a:pt x="2" y="295"/>
                    <a:pt x="4" y="295"/>
                  </a:cubicBezTo>
                  <a:cubicBezTo>
                    <a:pt x="6" y="295"/>
                    <a:pt x="8" y="293"/>
                    <a:pt x="8" y="291"/>
                  </a:cubicBezTo>
                  <a:cubicBezTo>
                    <a:pt x="8" y="288"/>
                    <a:pt x="6" y="287"/>
                    <a:pt x="4" y="287"/>
                  </a:cubicBezTo>
                  <a:cubicBezTo>
                    <a:pt x="2" y="287"/>
                    <a:pt x="0" y="288"/>
                    <a:pt x="0" y="291"/>
                  </a:cubicBezTo>
                  <a:moveTo>
                    <a:pt x="0" y="275"/>
                  </a:moveTo>
                  <a:cubicBezTo>
                    <a:pt x="0" y="277"/>
                    <a:pt x="2" y="279"/>
                    <a:pt x="4" y="279"/>
                  </a:cubicBezTo>
                  <a:cubicBezTo>
                    <a:pt x="6" y="279"/>
                    <a:pt x="8" y="277"/>
                    <a:pt x="8" y="275"/>
                  </a:cubicBezTo>
                  <a:cubicBezTo>
                    <a:pt x="8" y="272"/>
                    <a:pt x="6" y="271"/>
                    <a:pt x="4" y="271"/>
                  </a:cubicBezTo>
                  <a:cubicBezTo>
                    <a:pt x="2" y="271"/>
                    <a:pt x="0" y="272"/>
                    <a:pt x="0" y="275"/>
                  </a:cubicBezTo>
                  <a:moveTo>
                    <a:pt x="0" y="259"/>
                  </a:moveTo>
                  <a:cubicBezTo>
                    <a:pt x="0" y="261"/>
                    <a:pt x="2" y="263"/>
                    <a:pt x="4" y="263"/>
                  </a:cubicBezTo>
                  <a:cubicBezTo>
                    <a:pt x="6" y="263"/>
                    <a:pt x="8" y="261"/>
                    <a:pt x="8" y="259"/>
                  </a:cubicBezTo>
                  <a:cubicBezTo>
                    <a:pt x="8" y="257"/>
                    <a:pt x="6" y="255"/>
                    <a:pt x="4" y="255"/>
                  </a:cubicBezTo>
                  <a:cubicBezTo>
                    <a:pt x="2" y="255"/>
                    <a:pt x="0" y="257"/>
                    <a:pt x="0" y="259"/>
                  </a:cubicBezTo>
                  <a:moveTo>
                    <a:pt x="0" y="243"/>
                  </a:moveTo>
                  <a:cubicBezTo>
                    <a:pt x="0" y="245"/>
                    <a:pt x="2" y="247"/>
                    <a:pt x="4" y="247"/>
                  </a:cubicBezTo>
                  <a:cubicBezTo>
                    <a:pt x="6" y="247"/>
                    <a:pt x="8" y="245"/>
                    <a:pt x="8" y="243"/>
                  </a:cubicBezTo>
                  <a:cubicBezTo>
                    <a:pt x="8" y="241"/>
                    <a:pt x="6" y="239"/>
                    <a:pt x="4" y="239"/>
                  </a:cubicBezTo>
                  <a:cubicBezTo>
                    <a:pt x="2" y="239"/>
                    <a:pt x="0" y="241"/>
                    <a:pt x="0" y="243"/>
                  </a:cubicBezTo>
                  <a:moveTo>
                    <a:pt x="0" y="227"/>
                  </a:moveTo>
                  <a:cubicBezTo>
                    <a:pt x="0" y="229"/>
                    <a:pt x="2" y="231"/>
                    <a:pt x="4" y="231"/>
                  </a:cubicBezTo>
                  <a:cubicBezTo>
                    <a:pt x="6" y="231"/>
                    <a:pt x="8" y="229"/>
                    <a:pt x="8" y="227"/>
                  </a:cubicBezTo>
                  <a:cubicBezTo>
                    <a:pt x="8" y="225"/>
                    <a:pt x="6" y="223"/>
                    <a:pt x="4" y="223"/>
                  </a:cubicBezTo>
                  <a:cubicBezTo>
                    <a:pt x="2" y="223"/>
                    <a:pt x="0" y="225"/>
                    <a:pt x="0" y="227"/>
                  </a:cubicBezTo>
                  <a:moveTo>
                    <a:pt x="0" y="211"/>
                  </a:moveTo>
                  <a:cubicBezTo>
                    <a:pt x="0" y="213"/>
                    <a:pt x="2" y="215"/>
                    <a:pt x="4" y="215"/>
                  </a:cubicBezTo>
                  <a:cubicBezTo>
                    <a:pt x="6" y="215"/>
                    <a:pt x="8" y="213"/>
                    <a:pt x="8" y="211"/>
                  </a:cubicBezTo>
                  <a:cubicBezTo>
                    <a:pt x="8" y="209"/>
                    <a:pt x="6" y="207"/>
                    <a:pt x="4" y="207"/>
                  </a:cubicBezTo>
                  <a:cubicBezTo>
                    <a:pt x="2" y="207"/>
                    <a:pt x="0" y="209"/>
                    <a:pt x="0" y="211"/>
                  </a:cubicBezTo>
                  <a:moveTo>
                    <a:pt x="0" y="195"/>
                  </a:moveTo>
                  <a:cubicBezTo>
                    <a:pt x="0" y="197"/>
                    <a:pt x="2" y="199"/>
                    <a:pt x="4" y="199"/>
                  </a:cubicBezTo>
                  <a:cubicBezTo>
                    <a:pt x="6" y="199"/>
                    <a:pt x="8" y="197"/>
                    <a:pt x="8" y="195"/>
                  </a:cubicBezTo>
                  <a:cubicBezTo>
                    <a:pt x="8" y="193"/>
                    <a:pt x="6" y="191"/>
                    <a:pt x="4" y="191"/>
                  </a:cubicBezTo>
                  <a:cubicBezTo>
                    <a:pt x="2" y="191"/>
                    <a:pt x="0" y="193"/>
                    <a:pt x="0" y="195"/>
                  </a:cubicBezTo>
                  <a:moveTo>
                    <a:pt x="0" y="179"/>
                  </a:moveTo>
                  <a:cubicBezTo>
                    <a:pt x="0" y="181"/>
                    <a:pt x="2" y="183"/>
                    <a:pt x="4" y="183"/>
                  </a:cubicBezTo>
                  <a:cubicBezTo>
                    <a:pt x="6" y="183"/>
                    <a:pt x="8" y="181"/>
                    <a:pt x="8" y="179"/>
                  </a:cubicBezTo>
                  <a:cubicBezTo>
                    <a:pt x="8" y="177"/>
                    <a:pt x="6" y="175"/>
                    <a:pt x="4" y="175"/>
                  </a:cubicBezTo>
                  <a:cubicBezTo>
                    <a:pt x="2" y="175"/>
                    <a:pt x="0" y="177"/>
                    <a:pt x="0" y="179"/>
                  </a:cubicBezTo>
                  <a:moveTo>
                    <a:pt x="0" y="163"/>
                  </a:moveTo>
                  <a:cubicBezTo>
                    <a:pt x="0" y="165"/>
                    <a:pt x="2" y="167"/>
                    <a:pt x="4" y="167"/>
                  </a:cubicBezTo>
                  <a:cubicBezTo>
                    <a:pt x="6" y="167"/>
                    <a:pt x="8" y="165"/>
                    <a:pt x="8" y="163"/>
                  </a:cubicBezTo>
                  <a:cubicBezTo>
                    <a:pt x="8" y="161"/>
                    <a:pt x="6" y="159"/>
                    <a:pt x="4" y="159"/>
                  </a:cubicBezTo>
                  <a:cubicBezTo>
                    <a:pt x="2" y="159"/>
                    <a:pt x="0" y="161"/>
                    <a:pt x="0" y="163"/>
                  </a:cubicBezTo>
                  <a:moveTo>
                    <a:pt x="0" y="147"/>
                  </a:moveTo>
                  <a:cubicBezTo>
                    <a:pt x="0" y="149"/>
                    <a:pt x="2" y="151"/>
                    <a:pt x="4" y="151"/>
                  </a:cubicBezTo>
                  <a:cubicBezTo>
                    <a:pt x="6" y="151"/>
                    <a:pt x="8" y="149"/>
                    <a:pt x="8" y="147"/>
                  </a:cubicBezTo>
                  <a:cubicBezTo>
                    <a:pt x="8" y="145"/>
                    <a:pt x="6" y="143"/>
                    <a:pt x="4" y="143"/>
                  </a:cubicBezTo>
                  <a:cubicBezTo>
                    <a:pt x="2" y="143"/>
                    <a:pt x="0" y="145"/>
                    <a:pt x="0" y="147"/>
                  </a:cubicBezTo>
                  <a:moveTo>
                    <a:pt x="0" y="131"/>
                  </a:moveTo>
                  <a:cubicBezTo>
                    <a:pt x="0" y="134"/>
                    <a:pt x="2" y="135"/>
                    <a:pt x="4" y="135"/>
                  </a:cubicBezTo>
                  <a:cubicBezTo>
                    <a:pt x="6" y="135"/>
                    <a:pt x="8" y="134"/>
                    <a:pt x="8" y="131"/>
                  </a:cubicBezTo>
                  <a:cubicBezTo>
                    <a:pt x="8" y="129"/>
                    <a:pt x="6" y="127"/>
                    <a:pt x="4" y="127"/>
                  </a:cubicBezTo>
                  <a:cubicBezTo>
                    <a:pt x="2" y="127"/>
                    <a:pt x="0" y="129"/>
                    <a:pt x="0" y="131"/>
                  </a:cubicBezTo>
                  <a:moveTo>
                    <a:pt x="0" y="115"/>
                  </a:moveTo>
                  <a:cubicBezTo>
                    <a:pt x="0" y="118"/>
                    <a:pt x="2" y="119"/>
                    <a:pt x="4" y="119"/>
                  </a:cubicBezTo>
                  <a:cubicBezTo>
                    <a:pt x="6" y="119"/>
                    <a:pt x="8" y="118"/>
                    <a:pt x="8" y="115"/>
                  </a:cubicBezTo>
                  <a:cubicBezTo>
                    <a:pt x="8" y="113"/>
                    <a:pt x="6" y="111"/>
                    <a:pt x="4" y="111"/>
                  </a:cubicBezTo>
                  <a:cubicBezTo>
                    <a:pt x="2" y="111"/>
                    <a:pt x="0" y="113"/>
                    <a:pt x="0" y="115"/>
                  </a:cubicBezTo>
                  <a:moveTo>
                    <a:pt x="0" y="100"/>
                  </a:moveTo>
                  <a:cubicBezTo>
                    <a:pt x="0" y="102"/>
                    <a:pt x="2" y="104"/>
                    <a:pt x="4" y="104"/>
                  </a:cubicBezTo>
                  <a:cubicBezTo>
                    <a:pt x="6" y="104"/>
                    <a:pt x="8" y="102"/>
                    <a:pt x="8" y="100"/>
                  </a:cubicBezTo>
                  <a:cubicBezTo>
                    <a:pt x="8" y="97"/>
                    <a:pt x="6" y="96"/>
                    <a:pt x="4" y="96"/>
                  </a:cubicBezTo>
                  <a:cubicBezTo>
                    <a:pt x="2" y="96"/>
                    <a:pt x="0" y="97"/>
                    <a:pt x="0" y="100"/>
                  </a:cubicBezTo>
                  <a:moveTo>
                    <a:pt x="0" y="84"/>
                  </a:moveTo>
                  <a:cubicBezTo>
                    <a:pt x="0" y="86"/>
                    <a:pt x="2" y="88"/>
                    <a:pt x="4" y="88"/>
                  </a:cubicBezTo>
                  <a:cubicBezTo>
                    <a:pt x="6" y="88"/>
                    <a:pt x="8" y="86"/>
                    <a:pt x="8" y="84"/>
                  </a:cubicBezTo>
                  <a:cubicBezTo>
                    <a:pt x="8" y="81"/>
                    <a:pt x="6" y="80"/>
                    <a:pt x="4" y="80"/>
                  </a:cubicBezTo>
                  <a:cubicBezTo>
                    <a:pt x="2" y="80"/>
                    <a:pt x="0" y="81"/>
                    <a:pt x="0" y="84"/>
                  </a:cubicBezTo>
                  <a:moveTo>
                    <a:pt x="0" y="68"/>
                  </a:moveTo>
                  <a:cubicBezTo>
                    <a:pt x="0" y="70"/>
                    <a:pt x="2" y="72"/>
                    <a:pt x="4" y="72"/>
                  </a:cubicBezTo>
                  <a:cubicBezTo>
                    <a:pt x="6" y="72"/>
                    <a:pt x="8" y="70"/>
                    <a:pt x="8" y="68"/>
                  </a:cubicBezTo>
                  <a:cubicBezTo>
                    <a:pt x="8" y="65"/>
                    <a:pt x="6" y="64"/>
                    <a:pt x="4" y="64"/>
                  </a:cubicBezTo>
                  <a:cubicBezTo>
                    <a:pt x="2" y="64"/>
                    <a:pt x="0" y="65"/>
                    <a:pt x="0" y="68"/>
                  </a:cubicBezTo>
                  <a:moveTo>
                    <a:pt x="0" y="52"/>
                  </a:moveTo>
                  <a:cubicBezTo>
                    <a:pt x="0" y="54"/>
                    <a:pt x="2" y="56"/>
                    <a:pt x="4" y="56"/>
                  </a:cubicBezTo>
                  <a:cubicBezTo>
                    <a:pt x="6" y="56"/>
                    <a:pt x="8" y="54"/>
                    <a:pt x="8" y="52"/>
                  </a:cubicBezTo>
                  <a:cubicBezTo>
                    <a:pt x="8" y="50"/>
                    <a:pt x="6" y="48"/>
                    <a:pt x="4" y="48"/>
                  </a:cubicBezTo>
                  <a:cubicBezTo>
                    <a:pt x="2" y="48"/>
                    <a:pt x="0" y="50"/>
                    <a:pt x="0" y="52"/>
                  </a:cubicBezTo>
                  <a:moveTo>
                    <a:pt x="0" y="36"/>
                  </a:moveTo>
                  <a:cubicBezTo>
                    <a:pt x="0" y="38"/>
                    <a:pt x="2" y="40"/>
                    <a:pt x="4" y="40"/>
                  </a:cubicBezTo>
                  <a:cubicBezTo>
                    <a:pt x="6" y="40"/>
                    <a:pt x="8" y="38"/>
                    <a:pt x="8" y="36"/>
                  </a:cubicBezTo>
                  <a:cubicBezTo>
                    <a:pt x="8" y="34"/>
                    <a:pt x="6" y="32"/>
                    <a:pt x="4" y="32"/>
                  </a:cubicBezTo>
                  <a:cubicBezTo>
                    <a:pt x="2" y="32"/>
                    <a:pt x="0" y="34"/>
                    <a:pt x="0" y="36"/>
                  </a:cubicBezTo>
                  <a:moveTo>
                    <a:pt x="0" y="20"/>
                  </a:moveTo>
                  <a:cubicBezTo>
                    <a:pt x="0" y="22"/>
                    <a:pt x="2" y="24"/>
                    <a:pt x="4" y="24"/>
                  </a:cubicBezTo>
                  <a:cubicBezTo>
                    <a:pt x="6" y="24"/>
                    <a:pt x="8" y="22"/>
                    <a:pt x="8" y="20"/>
                  </a:cubicBezTo>
                  <a:cubicBezTo>
                    <a:pt x="8" y="18"/>
                    <a:pt x="6" y="16"/>
                    <a:pt x="4" y="16"/>
                  </a:cubicBezTo>
                  <a:cubicBezTo>
                    <a:pt x="2" y="16"/>
                    <a:pt x="0" y="18"/>
                    <a:pt x="0" y="20"/>
                  </a:cubicBezTo>
                  <a:moveTo>
                    <a:pt x="0" y="4"/>
                  </a:moveTo>
                  <a:cubicBezTo>
                    <a:pt x="0" y="6"/>
                    <a:pt x="2" y="8"/>
                    <a:pt x="4" y="8"/>
                  </a:cubicBezTo>
                  <a:cubicBezTo>
                    <a:pt x="6" y="8"/>
                    <a:pt x="8" y="6"/>
                    <a:pt x="8" y="4"/>
                  </a:cubicBezTo>
                  <a:cubicBezTo>
                    <a:pt x="8" y="2"/>
                    <a:pt x="6" y="0"/>
                    <a:pt x="4" y="0"/>
                  </a:cubicBezTo>
                  <a:cubicBezTo>
                    <a:pt x="2" y="0"/>
                    <a:pt x="0" y="2"/>
                    <a:pt x="0" y="4"/>
                  </a:cubicBezTo>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77" name="Freeform 238">
              <a:extLst>
                <a:ext uri="{FF2B5EF4-FFF2-40B4-BE49-F238E27FC236}">
                  <a16:creationId xmlns:a16="http://schemas.microsoft.com/office/drawing/2014/main" id="{E9D1AB9A-115B-4A80-AD78-67C523310040}"/>
                </a:ext>
              </a:extLst>
            </p:cNvPr>
            <p:cNvSpPr>
              <a:spLocks/>
            </p:cNvSpPr>
            <p:nvPr/>
          </p:nvSpPr>
          <p:spPr bwMode="auto">
            <a:xfrm>
              <a:off x="6092451" y="3790296"/>
              <a:ext cx="24133" cy="24133"/>
            </a:xfrm>
            <a:custGeom>
              <a:avLst/>
              <a:gdLst>
                <a:gd name="T0" fmla="*/ 4 w 8"/>
                <a:gd name="T1" fmla="*/ 8 h 8"/>
                <a:gd name="T2" fmla="*/ 7 w 8"/>
                <a:gd name="T3" fmla="*/ 6 h 8"/>
                <a:gd name="T4" fmla="*/ 8 w 8"/>
                <a:gd name="T5" fmla="*/ 4 h 8"/>
                <a:gd name="T6" fmla="*/ 7 w 8"/>
                <a:gd name="T7" fmla="*/ 1 h 8"/>
                <a:gd name="T8" fmla="*/ 4 w 8"/>
                <a:gd name="T9" fmla="*/ 0 h 8"/>
                <a:gd name="T10" fmla="*/ 1 w 8"/>
                <a:gd name="T11" fmla="*/ 1 h 8"/>
                <a:gd name="T12" fmla="*/ 0 w 8"/>
                <a:gd name="T13" fmla="*/ 4 h 8"/>
                <a:gd name="T14" fmla="*/ 1 w 8"/>
                <a:gd name="T15" fmla="*/ 6 h 8"/>
                <a:gd name="T16" fmla="*/ 4 w 8"/>
                <a:gd name="T17"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8">
                  <a:moveTo>
                    <a:pt x="4" y="8"/>
                  </a:moveTo>
                  <a:cubicBezTo>
                    <a:pt x="5" y="8"/>
                    <a:pt x="6" y="7"/>
                    <a:pt x="7" y="6"/>
                  </a:cubicBezTo>
                  <a:cubicBezTo>
                    <a:pt x="8" y="6"/>
                    <a:pt x="8" y="5"/>
                    <a:pt x="8" y="4"/>
                  </a:cubicBezTo>
                  <a:cubicBezTo>
                    <a:pt x="8" y="3"/>
                    <a:pt x="8" y="2"/>
                    <a:pt x="7" y="1"/>
                  </a:cubicBezTo>
                  <a:cubicBezTo>
                    <a:pt x="6" y="0"/>
                    <a:pt x="5" y="0"/>
                    <a:pt x="4" y="0"/>
                  </a:cubicBezTo>
                  <a:cubicBezTo>
                    <a:pt x="3" y="0"/>
                    <a:pt x="2" y="0"/>
                    <a:pt x="1" y="1"/>
                  </a:cubicBezTo>
                  <a:cubicBezTo>
                    <a:pt x="0" y="2"/>
                    <a:pt x="0" y="3"/>
                    <a:pt x="0" y="4"/>
                  </a:cubicBezTo>
                  <a:cubicBezTo>
                    <a:pt x="0" y="5"/>
                    <a:pt x="0" y="6"/>
                    <a:pt x="1" y="6"/>
                  </a:cubicBezTo>
                  <a:cubicBezTo>
                    <a:pt x="2" y="7"/>
                    <a:pt x="3" y="8"/>
                    <a:pt x="4" y="8"/>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8" name="Freeform 239">
              <a:extLst>
                <a:ext uri="{FF2B5EF4-FFF2-40B4-BE49-F238E27FC236}">
                  <a16:creationId xmlns:a16="http://schemas.microsoft.com/office/drawing/2014/main" id="{297BDFE8-ECFC-457C-910F-347A30BEA327}"/>
                </a:ext>
              </a:extLst>
            </p:cNvPr>
            <p:cNvSpPr>
              <a:spLocks noEditPoints="1"/>
            </p:cNvSpPr>
            <p:nvPr/>
          </p:nvSpPr>
          <p:spPr bwMode="auto">
            <a:xfrm>
              <a:off x="4911229" y="4727653"/>
              <a:ext cx="2413249" cy="595692"/>
            </a:xfrm>
            <a:custGeom>
              <a:avLst/>
              <a:gdLst>
                <a:gd name="T0" fmla="*/ 797 w 803"/>
                <a:gd name="T1" fmla="*/ 195 h 198"/>
                <a:gd name="T2" fmla="*/ 782 w 803"/>
                <a:gd name="T3" fmla="*/ 188 h 198"/>
                <a:gd name="T4" fmla="*/ 768 w 803"/>
                <a:gd name="T5" fmla="*/ 181 h 198"/>
                <a:gd name="T6" fmla="*/ 753 w 803"/>
                <a:gd name="T7" fmla="*/ 174 h 198"/>
                <a:gd name="T8" fmla="*/ 739 w 803"/>
                <a:gd name="T9" fmla="*/ 167 h 198"/>
                <a:gd name="T10" fmla="*/ 725 w 803"/>
                <a:gd name="T11" fmla="*/ 161 h 198"/>
                <a:gd name="T12" fmla="*/ 710 w 803"/>
                <a:gd name="T13" fmla="*/ 154 h 198"/>
                <a:gd name="T14" fmla="*/ 696 w 803"/>
                <a:gd name="T15" fmla="*/ 147 h 198"/>
                <a:gd name="T16" fmla="*/ 681 w 803"/>
                <a:gd name="T17" fmla="*/ 140 h 198"/>
                <a:gd name="T18" fmla="*/ 667 w 803"/>
                <a:gd name="T19" fmla="*/ 133 h 198"/>
                <a:gd name="T20" fmla="*/ 652 w 803"/>
                <a:gd name="T21" fmla="*/ 126 h 198"/>
                <a:gd name="T22" fmla="*/ 638 w 803"/>
                <a:gd name="T23" fmla="*/ 119 h 198"/>
                <a:gd name="T24" fmla="*/ 624 w 803"/>
                <a:gd name="T25" fmla="*/ 112 h 198"/>
                <a:gd name="T26" fmla="*/ 609 w 803"/>
                <a:gd name="T27" fmla="*/ 105 h 198"/>
                <a:gd name="T28" fmla="*/ 595 w 803"/>
                <a:gd name="T29" fmla="*/ 98 h 198"/>
                <a:gd name="T30" fmla="*/ 580 w 803"/>
                <a:gd name="T31" fmla="*/ 91 h 198"/>
                <a:gd name="T32" fmla="*/ 566 w 803"/>
                <a:gd name="T33" fmla="*/ 84 h 198"/>
                <a:gd name="T34" fmla="*/ 551 w 803"/>
                <a:gd name="T35" fmla="*/ 78 h 198"/>
                <a:gd name="T36" fmla="*/ 537 w 803"/>
                <a:gd name="T37" fmla="*/ 71 h 198"/>
                <a:gd name="T38" fmla="*/ 523 w 803"/>
                <a:gd name="T39" fmla="*/ 64 h 198"/>
                <a:gd name="T40" fmla="*/ 508 w 803"/>
                <a:gd name="T41" fmla="*/ 57 h 198"/>
                <a:gd name="T42" fmla="*/ 494 w 803"/>
                <a:gd name="T43" fmla="*/ 50 h 198"/>
                <a:gd name="T44" fmla="*/ 479 w 803"/>
                <a:gd name="T45" fmla="*/ 43 h 198"/>
                <a:gd name="T46" fmla="*/ 465 w 803"/>
                <a:gd name="T47" fmla="*/ 36 h 198"/>
                <a:gd name="T48" fmla="*/ 450 w 803"/>
                <a:gd name="T49" fmla="*/ 29 h 198"/>
                <a:gd name="T50" fmla="*/ 436 w 803"/>
                <a:gd name="T51" fmla="*/ 22 h 198"/>
                <a:gd name="T52" fmla="*/ 422 w 803"/>
                <a:gd name="T53" fmla="*/ 15 h 198"/>
                <a:gd name="T54" fmla="*/ 407 w 803"/>
                <a:gd name="T55" fmla="*/ 8 h 198"/>
                <a:gd name="T56" fmla="*/ 396 w 803"/>
                <a:gd name="T57" fmla="*/ 10 h 198"/>
                <a:gd name="T58" fmla="*/ 382 w 803"/>
                <a:gd name="T59" fmla="*/ 17 h 198"/>
                <a:gd name="T60" fmla="*/ 367 w 803"/>
                <a:gd name="T61" fmla="*/ 24 h 198"/>
                <a:gd name="T62" fmla="*/ 353 w 803"/>
                <a:gd name="T63" fmla="*/ 31 h 198"/>
                <a:gd name="T64" fmla="*/ 338 w 803"/>
                <a:gd name="T65" fmla="*/ 38 h 198"/>
                <a:gd name="T66" fmla="*/ 324 w 803"/>
                <a:gd name="T67" fmla="*/ 45 h 198"/>
                <a:gd name="T68" fmla="*/ 310 w 803"/>
                <a:gd name="T69" fmla="*/ 52 h 198"/>
                <a:gd name="T70" fmla="*/ 295 w 803"/>
                <a:gd name="T71" fmla="*/ 59 h 198"/>
                <a:gd name="T72" fmla="*/ 281 w 803"/>
                <a:gd name="T73" fmla="*/ 66 h 198"/>
                <a:gd name="T74" fmla="*/ 266 w 803"/>
                <a:gd name="T75" fmla="*/ 72 h 198"/>
                <a:gd name="T76" fmla="*/ 252 w 803"/>
                <a:gd name="T77" fmla="*/ 79 h 198"/>
                <a:gd name="T78" fmla="*/ 237 w 803"/>
                <a:gd name="T79" fmla="*/ 86 h 198"/>
                <a:gd name="T80" fmla="*/ 223 w 803"/>
                <a:gd name="T81" fmla="*/ 93 h 198"/>
                <a:gd name="T82" fmla="*/ 209 w 803"/>
                <a:gd name="T83" fmla="*/ 100 h 198"/>
                <a:gd name="T84" fmla="*/ 194 w 803"/>
                <a:gd name="T85" fmla="*/ 107 h 198"/>
                <a:gd name="T86" fmla="*/ 180 w 803"/>
                <a:gd name="T87" fmla="*/ 114 h 198"/>
                <a:gd name="T88" fmla="*/ 165 w 803"/>
                <a:gd name="T89" fmla="*/ 121 h 198"/>
                <a:gd name="T90" fmla="*/ 151 w 803"/>
                <a:gd name="T91" fmla="*/ 128 h 198"/>
                <a:gd name="T92" fmla="*/ 136 w 803"/>
                <a:gd name="T93" fmla="*/ 135 h 198"/>
                <a:gd name="T94" fmla="*/ 122 w 803"/>
                <a:gd name="T95" fmla="*/ 142 h 198"/>
                <a:gd name="T96" fmla="*/ 108 w 803"/>
                <a:gd name="T97" fmla="*/ 149 h 198"/>
                <a:gd name="T98" fmla="*/ 93 w 803"/>
                <a:gd name="T99" fmla="*/ 155 h 198"/>
                <a:gd name="T100" fmla="*/ 79 w 803"/>
                <a:gd name="T101" fmla="*/ 162 h 198"/>
                <a:gd name="T102" fmla="*/ 64 w 803"/>
                <a:gd name="T103" fmla="*/ 169 h 198"/>
                <a:gd name="T104" fmla="*/ 50 w 803"/>
                <a:gd name="T105" fmla="*/ 176 h 198"/>
                <a:gd name="T106" fmla="*/ 35 w 803"/>
                <a:gd name="T107" fmla="*/ 183 h 198"/>
                <a:gd name="T108" fmla="*/ 21 w 803"/>
                <a:gd name="T109" fmla="*/ 190 h 198"/>
                <a:gd name="T110" fmla="*/ 7 w 803"/>
                <a:gd name="T111" fmla="*/ 197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803" h="198">
                  <a:moveTo>
                    <a:pt x="797" y="195"/>
                  </a:moveTo>
                  <a:cubicBezTo>
                    <a:pt x="799" y="196"/>
                    <a:pt x="801" y="195"/>
                    <a:pt x="802" y="193"/>
                  </a:cubicBezTo>
                  <a:cubicBezTo>
                    <a:pt x="803" y="191"/>
                    <a:pt x="802" y="189"/>
                    <a:pt x="800" y="188"/>
                  </a:cubicBezTo>
                  <a:cubicBezTo>
                    <a:pt x="798" y="187"/>
                    <a:pt x="796" y="188"/>
                    <a:pt x="795" y="190"/>
                  </a:cubicBezTo>
                  <a:cubicBezTo>
                    <a:pt x="794" y="192"/>
                    <a:pt x="795" y="194"/>
                    <a:pt x="797" y="195"/>
                  </a:cubicBezTo>
                  <a:moveTo>
                    <a:pt x="782" y="188"/>
                  </a:moveTo>
                  <a:cubicBezTo>
                    <a:pt x="784" y="189"/>
                    <a:pt x="787" y="188"/>
                    <a:pt x="788" y="186"/>
                  </a:cubicBezTo>
                  <a:cubicBezTo>
                    <a:pt x="789" y="184"/>
                    <a:pt x="788" y="182"/>
                    <a:pt x="786" y="181"/>
                  </a:cubicBezTo>
                  <a:cubicBezTo>
                    <a:pt x="784" y="180"/>
                    <a:pt x="781" y="181"/>
                    <a:pt x="780" y="183"/>
                  </a:cubicBezTo>
                  <a:cubicBezTo>
                    <a:pt x="779" y="185"/>
                    <a:pt x="780" y="187"/>
                    <a:pt x="782" y="188"/>
                  </a:cubicBezTo>
                  <a:moveTo>
                    <a:pt x="768" y="181"/>
                  </a:moveTo>
                  <a:cubicBezTo>
                    <a:pt x="770" y="182"/>
                    <a:pt x="772" y="181"/>
                    <a:pt x="773" y="179"/>
                  </a:cubicBezTo>
                  <a:cubicBezTo>
                    <a:pt x="774" y="177"/>
                    <a:pt x="773" y="175"/>
                    <a:pt x="771" y="174"/>
                  </a:cubicBezTo>
                  <a:cubicBezTo>
                    <a:pt x="769" y="173"/>
                    <a:pt x="767" y="174"/>
                    <a:pt x="766" y="176"/>
                  </a:cubicBezTo>
                  <a:cubicBezTo>
                    <a:pt x="765" y="178"/>
                    <a:pt x="766" y="180"/>
                    <a:pt x="768" y="181"/>
                  </a:cubicBezTo>
                  <a:moveTo>
                    <a:pt x="753" y="174"/>
                  </a:moveTo>
                  <a:cubicBezTo>
                    <a:pt x="755" y="175"/>
                    <a:pt x="758" y="174"/>
                    <a:pt x="759" y="172"/>
                  </a:cubicBezTo>
                  <a:cubicBezTo>
                    <a:pt x="760" y="171"/>
                    <a:pt x="759" y="168"/>
                    <a:pt x="757" y="167"/>
                  </a:cubicBezTo>
                  <a:cubicBezTo>
                    <a:pt x="755" y="166"/>
                    <a:pt x="752" y="167"/>
                    <a:pt x="752" y="169"/>
                  </a:cubicBezTo>
                  <a:cubicBezTo>
                    <a:pt x="751" y="171"/>
                    <a:pt x="751" y="173"/>
                    <a:pt x="753" y="174"/>
                  </a:cubicBezTo>
                  <a:moveTo>
                    <a:pt x="739" y="167"/>
                  </a:moveTo>
                  <a:cubicBezTo>
                    <a:pt x="741" y="168"/>
                    <a:pt x="743" y="168"/>
                    <a:pt x="744" y="166"/>
                  </a:cubicBezTo>
                  <a:cubicBezTo>
                    <a:pt x="745" y="164"/>
                    <a:pt x="744" y="161"/>
                    <a:pt x="742" y="160"/>
                  </a:cubicBezTo>
                  <a:cubicBezTo>
                    <a:pt x="740" y="159"/>
                    <a:pt x="738" y="160"/>
                    <a:pt x="737" y="162"/>
                  </a:cubicBezTo>
                  <a:cubicBezTo>
                    <a:pt x="736" y="164"/>
                    <a:pt x="737" y="166"/>
                    <a:pt x="739" y="167"/>
                  </a:cubicBezTo>
                  <a:moveTo>
                    <a:pt x="725" y="161"/>
                  </a:moveTo>
                  <a:cubicBezTo>
                    <a:pt x="727" y="161"/>
                    <a:pt x="729" y="161"/>
                    <a:pt x="730" y="159"/>
                  </a:cubicBezTo>
                  <a:cubicBezTo>
                    <a:pt x="731" y="157"/>
                    <a:pt x="730" y="154"/>
                    <a:pt x="728" y="153"/>
                  </a:cubicBezTo>
                  <a:cubicBezTo>
                    <a:pt x="726" y="152"/>
                    <a:pt x="724" y="153"/>
                    <a:pt x="723" y="155"/>
                  </a:cubicBezTo>
                  <a:cubicBezTo>
                    <a:pt x="722" y="157"/>
                    <a:pt x="723" y="160"/>
                    <a:pt x="725" y="161"/>
                  </a:cubicBezTo>
                  <a:moveTo>
                    <a:pt x="710" y="154"/>
                  </a:moveTo>
                  <a:cubicBezTo>
                    <a:pt x="712" y="155"/>
                    <a:pt x="714" y="154"/>
                    <a:pt x="715" y="152"/>
                  </a:cubicBezTo>
                  <a:cubicBezTo>
                    <a:pt x="716" y="150"/>
                    <a:pt x="716" y="147"/>
                    <a:pt x="714" y="146"/>
                  </a:cubicBezTo>
                  <a:cubicBezTo>
                    <a:pt x="712" y="145"/>
                    <a:pt x="709" y="146"/>
                    <a:pt x="708" y="148"/>
                  </a:cubicBezTo>
                  <a:cubicBezTo>
                    <a:pt x="707" y="150"/>
                    <a:pt x="708" y="153"/>
                    <a:pt x="710" y="154"/>
                  </a:cubicBezTo>
                  <a:moveTo>
                    <a:pt x="696" y="147"/>
                  </a:moveTo>
                  <a:cubicBezTo>
                    <a:pt x="698" y="148"/>
                    <a:pt x="700" y="147"/>
                    <a:pt x="701" y="145"/>
                  </a:cubicBezTo>
                  <a:cubicBezTo>
                    <a:pt x="702" y="143"/>
                    <a:pt x="701" y="140"/>
                    <a:pt x="699" y="139"/>
                  </a:cubicBezTo>
                  <a:cubicBezTo>
                    <a:pt x="697" y="139"/>
                    <a:pt x="695" y="139"/>
                    <a:pt x="694" y="141"/>
                  </a:cubicBezTo>
                  <a:cubicBezTo>
                    <a:pt x="693" y="143"/>
                    <a:pt x="694" y="146"/>
                    <a:pt x="696" y="147"/>
                  </a:cubicBezTo>
                  <a:moveTo>
                    <a:pt x="681" y="140"/>
                  </a:moveTo>
                  <a:cubicBezTo>
                    <a:pt x="683" y="141"/>
                    <a:pt x="686" y="140"/>
                    <a:pt x="687" y="138"/>
                  </a:cubicBezTo>
                  <a:cubicBezTo>
                    <a:pt x="688" y="136"/>
                    <a:pt x="687" y="134"/>
                    <a:pt x="685" y="133"/>
                  </a:cubicBezTo>
                  <a:cubicBezTo>
                    <a:pt x="683" y="132"/>
                    <a:pt x="680" y="132"/>
                    <a:pt x="679" y="134"/>
                  </a:cubicBezTo>
                  <a:cubicBezTo>
                    <a:pt x="678" y="136"/>
                    <a:pt x="679" y="139"/>
                    <a:pt x="681" y="140"/>
                  </a:cubicBezTo>
                  <a:moveTo>
                    <a:pt x="667" y="133"/>
                  </a:moveTo>
                  <a:cubicBezTo>
                    <a:pt x="669" y="134"/>
                    <a:pt x="671" y="133"/>
                    <a:pt x="672" y="131"/>
                  </a:cubicBezTo>
                  <a:cubicBezTo>
                    <a:pt x="673" y="129"/>
                    <a:pt x="672" y="127"/>
                    <a:pt x="670" y="126"/>
                  </a:cubicBezTo>
                  <a:cubicBezTo>
                    <a:pt x="668" y="125"/>
                    <a:pt x="666" y="126"/>
                    <a:pt x="665" y="128"/>
                  </a:cubicBezTo>
                  <a:cubicBezTo>
                    <a:pt x="664" y="130"/>
                    <a:pt x="665" y="132"/>
                    <a:pt x="667" y="133"/>
                  </a:cubicBezTo>
                  <a:moveTo>
                    <a:pt x="652" y="126"/>
                  </a:moveTo>
                  <a:cubicBezTo>
                    <a:pt x="654" y="127"/>
                    <a:pt x="657" y="126"/>
                    <a:pt x="658" y="124"/>
                  </a:cubicBezTo>
                  <a:cubicBezTo>
                    <a:pt x="659" y="122"/>
                    <a:pt x="658" y="120"/>
                    <a:pt x="656" y="119"/>
                  </a:cubicBezTo>
                  <a:cubicBezTo>
                    <a:pt x="654" y="118"/>
                    <a:pt x="651" y="119"/>
                    <a:pt x="651" y="121"/>
                  </a:cubicBezTo>
                  <a:cubicBezTo>
                    <a:pt x="650" y="123"/>
                    <a:pt x="650" y="125"/>
                    <a:pt x="652" y="126"/>
                  </a:cubicBezTo>
                  <a:moveTo>
                    <a:pt x="638" y="119"/>
                  </a:moveTo>
                  <a:cubicBezTo>
                    <a:pt x="640" y="120"/>
                    <a:pt x="642" y="119"/>
                    <a:pt x="643" y="117"/>
                  </a:cubicBezTo>
                  <a:cubicBezTo>
                    <a:pt x="644" y="115"/>
                    <a:pt x="643" y="113"/>
                    <a:pt x="641" y="112"/>
                  </a:cubicBezTo>
                  <a:cubicBezTo>
                    <a:pt x="639" y="111"/>
                    <a:pt x="637" y="112"/>
                    <a:pt x="636" y="114"/>
                  </a:cubicBezTo>
                  <a:cubicBezTo>
                    <a:pt x="635" y="116"/>
                    <a:pt x="636" y="118"/>
                    <a:pt x="638" y="119"/>
                  </a:cubicBezTo>
                  <a:moveTo>
                    <a:pt x="624" y="112"/>
                  </a:moveTo>
                  <a:cubicBezTo>
                    <a:pt x="626" y="113"/>
                    <a:pt x="628" y="112"/>
                    <a:pt x="629" y="110"/>
                  </a:cubicBezTo>
                  <a:cubicBezTo>
                    <a:pt x="630" y="108"/>
                    <a:pt x="629" y="106"/>
                    <a:pt x="627" y="105"/>
                  </a:cubicBezTo>
                  <a:cubicBezTo>
                    <a:pt x="625" y="104"/>
                    <a:pt x="623" y="105"/>
                    <a:pt x="622" y="107"/>
                  </a:cubicBezTo>
                  <a:cubicBezTo>
                    <a:pt x="621" y="109"/>
                    <a:pt x="622" y="111"/>
                    <a:pt x="624" y="112"/>
                  </a:cubicBezTo>
                  <a:moveTo>
                    <a:pt x="609" y="105"/>
                  </a:moveTo>
                  <a:cubicBezTo>
                    <a:pt x="611" y="106"/>
                    <a:pt x="614" y="105"/>
                    <a:pt x="614" y="103"/>
                  </a:cubicBezTo>
                  <a:cubicBezTo>
                    <a:pt x="615" y="101"/>
                    <a:pt x="615" y="99"/>
                    <a:pt x="613" y="98"/>
                  </a:cubicBezTo>
                  <a:cubicBezTo>
                    <a:pt x="611" y="97"/>
                    <a:pt x="608" y="98"/>
                    <a:pt x="607" y="100"/>
                  </a:cubicBezTo>
                  <a:cubicBezTo>
                    <a:pt x="606" y="102"/>
                    <a:pt x="607" y="104"/>
                    <a:pt x="609" y="105"/>
                  </a:cubicBezTo>
                  <a:moveTo>
                    <a:pt x="595" y="98"/>
                  </a:moveTo>
                  <a:cubicBezTo>
                    <a:pt x="597" y="99"/>
                    <a:pt x="599" y="98"/>
                    <a:pt x="600" y="96"/>
                  </a:cubicBezTo>
                  <a:cubicBezTo>
                    <a:pt x="601" y="94"/>
                    <a:pt x="600" y="92"/>
                    <a:pt x="598" y="91"/>
                  </a:cubicBezTo>
                  <a:cubicBezTo>
                    <a:pt x="596" y="90"/>
                    <a:pt x="594" y="91"/>
                    <a:pt x="593" y="93"/>
                  </a:cubicBezTo>
                  <a:cubicBezTo>
                    <a:pt x="592" y="95"/>
                    <a:pt x="593" y="97"/>
                    <a:pt x="595" y="98"/>
                  </a:cubicBezTo>
                  <a:moveTo>
                    <a:pt x="580" y="91"/>
                  </a:moveTo>
                  <a:cubicBezTo>
                    <a:pt x="582" y="92"/>
                    <a:pt x="585" y="91"/>
                    <a:pt x="586" y="89"/>
                  </a:cubicBezTo>
                  <a:cubicBezTo>
                    <a:pt x="587" y="87"/>
                    <a:pt x="586" y="85"/>
                    <a:pt x="584" y="84"/>
                  </a:cubicBezTo>
                  <a:cubicBezTo>
                    <a:pt x="582" y="83"/>
                    <a:pt x="579" y="84"/>
                    <a:pt x="578" y="86"/>
                  </a:cubicBezTo>
                  <a:cubicBezTo>
                    <a:pt x="577" y="88"/>
                    <a:pt x="578" y="90"/>
                    <a:pt x="580" y="91"/>
                  </a:cubicBezTo>
                  <a:moveTo>
                    <a:pt x="566" y="84"/>
                  </a:moveTo>
                  <a:cubicBezTo>
                    <a:pt x="568" y="85"/>
                    <a:pt x="570" y="85"/>
                    <a:pt x="571" y="83"/>
                  </a:cubicBezTo>
                  <a:cubicBezTo>
                    <a:pt x="572" y="81"/>
                    <a:pt x="571" y="78"/>
                    <a:pt x="569" y="77"/>
                  </a:cubicBezTo>
                  <a:cubicBezTo>
                    <a:pt x="567" y="76"/>
                    <a:pt x="565" y="77"/>
                    <a:pt x="564" y="79"/>
                  </a:cubicBezTo>
                  <a:cubicBezTo>
                    <a:pt x="563" y="81"/>
                    <a:pt x="564" y="83"/>
                    <a:pt x="566" y="84"/>
                  </a:cubicBezTo>
                  <a:moveTo>
                    <a:pt x="551" y="78"/>
                  </a:moveTo>
                  <a:cubicBezTo>
                    <a:pt x="553" y="78"/>
                    <a:pt x="556" y="78"/>
                    <a:pt x="557" y="76"/>
                  </a:cubicBezTo>
                  <a:cubicBezTo>
                    <a:pt x="558" y="74"/>
                    <a:pt x="557" y="71"/>
                    <a:pt x="555" y="70"/>
                  </a:cubicBezTo>
                  <a:cubicBezTo>
                    <a:pt x="553" y="69"/>
                    <a:pt x="550" y="70"/>
                    <a:pt x="550" y="72"/>
                  </a:cubicBezTo>
                  <a:cubicBezTo>
                    <a:pt x="549" y="74"/>
                    <a:pt x="549" y="77"/>
                    <a:pt x="551" y="78"/>
                  </a:cubicBezTo>
                  <a:moveTo>
                    <a:pt x="537" y="71"/>
                  </a:moveTo>
                  <a:cubicBezTo>
                    <a:pt x="539" y="72"/>
                    <a:pt x="541" y="71"/>
                    <a:pt x="542" y="69"/>
                  </a:cubicBezTo>
                  <a:cubicBezTo>
                    <a:pt x="543" y="67"/>
                    <a:pt x="542" y="64"/>
                    <a:pt x="540" y="63"/>
                  </a:cubicBezTo>
                  <a:cubicBezTo>
                    <a:pt x="538" y="62"/>
                    <a:pt x="536" y="63"/>
                    <a:pt x="535" y="65"/>
                  </a:cubicBezTo>
                  <a:cubicBezTo>
                    <a:pt x="534" y="67"/>
                    <a:pt x="535" y="70"/>
                    <a:pt x="537" y="71"/>
                  </a:cubicBezTo>
                  <a:moveTo>
                    <a:pt x="523" y="64"/>
                  </a:moveTo>
                  <a:cubicBezTo>
                    <a:pt x="525" y="65"/>
                    <a:pt x="527" y="64"/>
                    <a:pt x="528" y="62"/>
                  </a:cubicBezTo>
                  <a:cubicBezTo>
                    <a:pt x="529" y="60"/>
                    <a:pt x="528" y="57"/>
                    <a:pt x="526" y="56"/>
                  </a:cubicBezTo>
                  <a:cubicBezTo>
                    <a:pt x="524" y="56"/>
                    <a:pt x="522" y="56"/>
                    <a:pt x="521" y="58"/>
                  </a:cubicBezTo>
                  <a:cubicBezTo>
                    <a:pt x="520" y="60"/>
                    <a:pt x="521" y="63"/>
                    <a:pt x="523" y="64"/>
                  </a:cubicBezTo>
                  <a:moveTo>
                    <a:pt x="508" y="57"/>
                  </a:moveTo>
                  <a:cubicBezTo>
                    <a:pt x="510" y="58"/>
                    <a:pt x="513" y="57"/>
                    <a:pt x="513" y="55"/>
                  </a:cubicBezTo>
                  <a:cubicBezTo>
                    <a:pt x="514" y="53"/>
                    <a:pt x="514" y="51"/>
                    <a:pt x="512" y="50"/>
                  </a:cubicBezTo>
                  <a:cubicBezTo>
                    <a:pt x="510" y="49"/>
                    <a:pt x="507" y="49"/>
                    <a:pt x="506" y="51"/>
                  </a:cubicBezTo>
                  <a:cubicBezTo>
                    <a:pt x="505" y="53"/>
                    <a:pt x="506" y="56"/>
                    <a:pt x="508" y="57"/>
                  </a:cubicBezTo>
                  <a:moveTo>
                    <a:pt x="494" y="50"/>
                  </a:moveTo>
                  <a:cubicBezTo>
                    <a:pt x="496" y="51"/>
                    <a:pt x="498" y="50"/>
                    <a:pt x="499" y="48"/>
                  </a:cubicBezTo>
                  <a:cubicBezTo>
                    <a:pt x="500" y="46"/>
                    <a:pt x="499" y="44"/>
                    <a:pt x="497" y="43"/>
                  </a:cubicBezTo>
                  <a:cubicBezTo>
                    <a:pt x="495" y="42"/>
                    <a:pt x="493" y="43"/>
                    <a:pt x="492" y="45"/>
                  </a:cubicBezTo>
                  <a:cubicBezTo>
                    <a:pt x="491" y="47"/>
                    <a:pt x="492" y="49"/>
                    <a:pt x="494" y="50"/>
                  </a:cubicBezTo>
                  <a:moveTo>
                    <a:pt x="479" y="43"/>
                  </a:moveTo>
                  <a:cubicBezTo>
                    <a:pt x="481" y="44"/>
                    <a:pt x="484" y="43"/>
                    <a:pt x="485" y="41"/>
                  </a:cubicBezTo>
                  <a:cubicBezTo>
                    <a:pt x="486" y="39"/>
                    <a:pt x="485" y="37"/>
                    <a:pt x="483" y="36"/>
                  </a:cubicBezTo>
                  <a:cubicBezTo>
                    <a:pt x="481" y="35"/>
                    <a:pt x="478" y="36"/>
                    <a:pt x="477" y="38"/>
                  </a:cubicBezTo>
                  <a:cubicBezTo>
                    <a:pt x="476" y="40"/>
                    <a:pt x="477" y="42"/>
                    <a:pt x="479" y="43"/>
                  </a:cubicBezTo>
                  <a:moveTo>
                    <a:pt x="465" y="36"/>
                  </a:moveTo>
                  <a:cubicBezTo>
                    <a:pt x="467" y="37"/>
                    <a:pt x="469" y="36"/>
                    <a:pt x="470" y="34"/>
                  </a:cubicBezTo>
                  <a:cubicBezTo>
                    <a:pt x="471" y="32"/>
                    <a:pt x="470" y="30"/>
                    <a:pt x="468" y="29"/>
                  </a:cubicBezTo>
                  <a:cubicBezTo>
                    <a:pt x="466" y="28"/>
                    <a:pt x="464" y="29"/>
                    <a:pt x="463" y="31"/>
                  </a:cubicBezTo>
                  <a:cubicBezTo>
                    <a:pt x="462" y="33"/>
                    <a:pt x="463" y="35"/>
                    <a:pt x="465" y="36"/>
                  </a:cubicBezTo>
                  <a:moveTo>
                    <a:pt x="450" y="29"/>
                  </a:moveTo>
                  <a:cubicBezTo>
                    <a:pt x="452" y="30"/>
                    <a:pt x="455" y="29"/>
                    <a:pt x="456" y="27"/>
                  </a:cubicBezTo>
                  <a:cubicBezTo>
                    <a:pt x="457" y="25"/>
                    <a:pt x="456" y="23"/>
                    <a:pt x="454" y="22"/>
                  </a:cubicBezTo>
                  <a:cubicBezTo>
                    <a:pt x="452" y="21"/>
                    <a:pt x="450" y="22"/>
                    <a:pt x="449" y="24"/>
                  </a:cubicBezTo>
                  <a:cubicBezTo>
                    <a:pt x="448" y="26"/>
                    <a:pt x="448" y="28"/>
                    <a:pt x="450" y="29"/>
                  </a:cubicBezTo>
                  <a:moveTo>
                    <a:pt x="436" y="22"/>
                  </a:moveTo>
                  <a:cubicBezTo>
                    <a:pt x="438" y="23"/>
                    <a:pt x="440" y="22"/>
                    <a:pt x="441" y="20"/>
                  </a:cubicBezTo>
                  <a:cubicBezTo>
                    <a:pt x="442" y="18"/>
                    <a:pt x="441" y="16"/>
                    <a:pt x="439" y="15"/>
                  </a:cubicBezTo>
                  <a:cubicBezTo>
                    <a:pt x="437" y="14"/>
                    <a:pt x="435" y="15"/>
                    <a:pt x="434" y="17"/>
                  </a:cubicBezTo>
                  <a:cubicBezTo>
                    <a:pt x="433" y="19"/>
                    <a:pt x="434" y="21"/>
                    <a:pt x="436" y="22"/>
                  </a:cubicBezTo>
                  <a:moveTo>
                    <a:pt x="422" y="15"/>
                  </a:moveTo>
                  <a:cubicBezTo>
                    <a:pt x="424" y="16"/>
                    <a:pt x="426" y="15"/>
                    <a:pt x="427" y="13"/>
                  </a:cubicBezTo>
                  <a:cubicBezTo>
                    <a:pt x="428" y="11"/>
                    <a:pt x="427" y="9"/>
                    <a:pt x="425" y="8"/>
                  </a:cubicBezTo>
                  <a:cubicBezTo>
                    <a:pt x="423" y="7"/>
                    <a:pt x="421" y="8"/>
                    <a:pt x="420" y="10"/>
                  </a:cubicBezTo>
                  <a:cubicBezTo>
                    <a:pt x="419" y="12"/>
                    <a:pt x="420" y="14"/>
                    <a:pt x="422" y="15"/>
                  </a:cubicBezTo>
                  <a:moveTo>
                    <a:pt x="407" y="8"/>
                  </a:moveTo>
                  <a:cubicBezTo>
                    <a:pt x="409" y="9"/>
                    <a:pt x="412" y="8"/>
                    <a:pt x="412" y="6"/>
                  </a:cubicBezTo>
                  <a:cubicBezTo>
                    <a:pt x="413" y="4"/>
                    <a:pt x="413" y="2"/>
                    <a:pt x="411" y="1"/>
                  </a:cubicBezTo>
                  <a:cubicBezTo>
                    <a:pt x="409" y="0"/>
                    <a:pt x="406" y="1"/>
                    <a:pt x="405" y="3"/>
                  </a:cubicBezTo>
                  <a:cubicBezTo>
                    <a:pt x="404" y="5"/>
                    <a:pt x="405" y="7"/>
                    <a:pt x="407" y="8"/>
                  </a:cubicBezTo>
                  <a:moveTo>
                    <a:pt x="396" y="10"/>
                  </a:moveTo>
                  <a:cubicBezTo>
                    <a:pt x="398" y="9"/>
                    <a:pt x="399" y="7"/>
                    <a:pt x="398" y="5"/>
                  </a:cubicBezTo>
                  <a:cubicBezTo>
                    <a:pt x="397" y="3"/>
                    <a:pt x="395" y="2"/>
                    <a:pt x="393" y="3"/>
                  </a:cubicBezTo>
                  <a:cubicBezTo>
                    <a:pt x="391" y="4"/>
                    <a:pt x="390" y="6"/>
                    <a:pt x="391" y="8"/>
                  </a:cubicBezTo>
                  <a:cubicBezTo>
                    <a:pt x="392" y="10"/>
                    <a:pt x="394" y="11"/>
                    <a:pt x="396" y="10"/>
                  </a:cubicBezTo>
                  <a:moveTo>
                    <a:pt x="382" y="17"/>
                  </a:moveTo>
                  <a:cubicBezTo>
                    <a:pt x="384" y="16"/>
                    <a:pt x="385" y="14"/>
                    <a:pt x="384" y="12"/>
                  </a:cubicBezTo>
                  <a:cubicBezTo>
                    <a:pt x="383" y="10"/>
                    <a:pt x="380" y="9"/>
                    <a:pt x="378" y="10"/>
                  </a:cubicBezTo>
                  <a:cubicBezTo>
                    <a:pt x="376" y="11"/>
                    <a:pt x="375" y="13"/>
                    <a:pt x="376" y="15"/>
                  </a:cubicBezTo>
                  <a:cubicBezTo>
                    <a:pt x="377" y="17"/>
                    <a:pt x="380" y="18"/>
                    <a:pt x="382" y="17"/>
                  </a:cubicBezTo>
                  <a:moveTo>
                    <a:pt x="367" y="24"/>
                  </a:moveTo>
                  <a:cubicBezTo>
                    <a:pt x="369" y="23"/>
                    <a:pt x="370" y="21"/>
                    <a:pt x="369" y="19"/>
                  </a:cubicBezTo>
                  <a:cubicBezTo>
                    <a:pt x="368" y="17"/>
                    <a:pt x="366" y="16"/>
                    <a:pt x="364" y="17"/>
                  </a:cubicBezTo>
                  <a:cubicBezTo>
                    <a:pt x="362" y="18"/>
                    <a:pt x="361" y="20"/>
                    <a:pt x="362" y="22"/>
                  </a:cubicBezTo>
                  <a:cubicBezTo>
                    <a:pt x="363" y="24"/>
                    <a:pt x="365" y="25"/>
                    <a:pt x="367" y="24"/>
                  </a:cubicBezTo>
                  <a:moveTo>
                    <a:pt x="353" y="31"/>
                  </a:moveTo>
                  <a:cubicBezTo>
                    <a:pt x="355" y="30"/>
                    <a:pt x="356" y="28"/>
                    <a:pt x="355" y="26"/>
                  </a:cubicBezTo>
                  <a:cubicBezTo>
                    <a:pt x="354" y="24"/>
                    <a:pt x="351" y="23"/>
                    <a:pt x="349" y="24"/>
                  </a:cubicBezTo>
                  <a:cubicBezTo>
                    <a:pt x="347" y="25"/>
                    <a:pt x="347" y="27"/>
                    <a:pt x="348" y="29"/>
                  </a:cubicBezTo>
                  <a:cubicBezTo>
                    <a:pt x="349" y="31"/>
                    <a:pt x="351" y="32"/>
                    <a:pt x="353" y="31"/>
                  </a:cubicBezTo>
                  <a:moveTo>
                    <a:pt x="338" y="38"/>
                  </a:moveTo>
                  <a:cubicBezTo>
                    <a:pt x="340" y="37"/>
                    <a:pt x="341" y="35"/>
                    <a:pt x="340" y="33"/>
                  </a:cubicBezTo>
                  <a:cubicBezTo>
                    <a:pt x="339" y="31"/>
                    <a:pt x="337" y="30"/>
                    <a:pt x="335" y="31"/>
                  </a:cubicBezTo>
                  <a:cubicBezTo>
                    <a:pt x="333" y="32"/>
                    <a:pt x="332" y="34"/>
                    <a:pt x="333" y="36"/>
                  </a:cubicBezTo>
                  <a:cubicBezTo>
                    <a:pt x="334" y="38"/>
                    <a:pt x="336" y="39"/>
                    <a:pt x="338" y="38"/>
                  </a:cubicBezTo>
                  <a:moveTo>
                    <a:pt x="324" y="45"/>
                  </a:moveTo>
                  <a:cubicBezTo>
                    <a:pt x="326" y="44"/>
                    <a:pt x="327" y="41"/>
                    <a:pt x="326" y="39"/>
                  </a:cubicBezTo>
                  <a:cubicBezTo>
                    <a:pt x="325" y="37"/>
                    <a:pt x="323" y="37"/>
                    <a:pt x="321" y="38"/>
                  </a:cubicBezTo>
                  <a:cubicBezTo>
                    <a:pt x="319" y="39"/>
                    <a:pt x="318" y="41"/>
                    <a:pt x="319" y="43"/>
                  </a:cubicBezTo>
                  <a:cubicBezTo>
                    <a:pt x="320" y="45"/>
                    <a:pt x="322" y="46"/>
                    <a:pt x="324" y="45"/>
                  </a:cubicBezTo>
                  <a:moveTo>
                    <a:pt x="310" y="52"/>
                  </a:moveTo>
                  <a:cubicBezTo>
                    <a:pt x="312" y="51"/>
                    <a:pt x="312" y="48"/>
                    <a:pt x="311" y="46"/>
                  </a:cubicBezTo>
                  <a:cubicBezTo>
                    <a:pt x="311" y="44"/>
                    <a:pt x="308" y="44"/>
                    <a:pt x="306" y="45"/>
                  </a:cubicBezTo>
                  <a:cubicBezTo>
                    <a:pt x="304" y="45"/>
                    <a:pt x="303" y="48"/>
                    <a:pt x="304" y="50"/>
                  </a:cubicBezTo>
                  <a:cubicBezTo>
                    <a:pt x="305" y="52"/>
                    <a:pt x="308" y="53"/>
                    <a:pt x="310" y="52"/>
                  </a:cubicBezTo>
                  <a:moveTo>
                    <a:pt x="295" y="59"/>
                  </a:moveTo>
                  <a:cubicBezTo>
                    <a:pt x="297" y="58"/>
                    <a:pt x="298" y="55"/>
                    <a:pt x="297" y="53"/>
                  </a:cubicBezTo>
                  <a:cubicBezTo>
                    <a:pt x="296" y="51"/>
                    <a:pt x="294" y="50"/>
                    <a:pt x="292" y="51"/>
                  </a:cubicBezTo>
                  <a:cubicBezTo>
                    <a:pt x="290" y="52"/>
                    <a:pt x="289" y="55"/>
                    <a:pt x="290" y="57"/>
                  </a:cubicBezTo>
                  <a:cubicBezTo>
                    <a:pt x="291" y="59"/>
                    <a:pt x="293" y="60"/>
                    <a:pt x="295" y="59"/>
                  </a:cubicBezTo>
                  <a:moveTo>
                    <a:pt x="281" y="66"/>
                  </a:moveTo>
                  <a:cubicBezTo>
                    <a:pt x="283" y="65"/>
                    <a:pt x="284" y="62"/>
                    <a:pt x="283" y="60"/>
                  </a:cubicBezTo>
                  <a:cubicBezTo>
                    <a:pt x="282" y="58"/>
                    <a:pt x="279" y="57"/>
                    <a:pt x="277" y="58"/>
                  </a:cubicBezTo>
                  <a:cubicBezTo>
                    <a:pt x="275" y="59"/>
                    <a:pt x="274" y="62"/>
                    <a:pt x="275" y="64"/>
                  </a:cubicBezTo>
                  <a:cubicBezTo>
                    <a:pt x="276" y="66"/>
                    <a:pt x="279" y="67"/>
                    <a:pt x="281" y="66"/>
                  </a:cubicBezTo>
                  <a:moveTo>
                    <a:pt x="266" y="72"/>
                  </a:moveTo>
                  <a:cubicBezTo>
                    <a:pt x="268" y="72"/>
                    <a:pt x="269" y="69"/>
                    <a:pt x="268" y="67"/>
                  </a:cubicBezTo>
                  <a:cubicBezTo>
                    <a:pt x="267" y="65"/>
                    <a:pt x="265" y="64"/>
                    <a:pt x="263" y="65"/>
                  </a:cubicBezTo>
                  <a:cubicBezTo>
                    <a:pt x="261" y="66"/>
                    <a:pt x="260" y="69"/>
                    <a:pt x="261" y="71"/>
                  </a:cubicBezTo>
                  <a:cubicBezTo>
                    <a:pt x="262" y="73"/>
                    <a:pt x="264" y="73"/>
                    <a:pt x="266" y="72"/>
                  </a:cubicBezTo>
                  <a:moveTo>
                    <a:pt x="252" y="79"/>
                  </a:moveTo>
                  <a:cubicBezTo>
                    <a:pt x="254" y="78"/>
                    <a:pt x="255" y="76"/>
                    <a:pt x="254" y="74"/>
                  </a:cubicBezTo>
                  <a:cubicBezTo>
                    <a:pt x="253" y="72"/>
                    <a:pt x="250" y="71"/>
                    <a:pt x="248" y="72"/>
                  </a:cubicBezTo>
                  <a:cubicBezTo>
                    <a:pt x="246" y="73"/>
                    <a:pt x="246" y="76"/>
                    <a:pt x="247" y="78"/>
                  </a:cubicBezTo>
                  <a:cubicBezTo>
                    <a:pt x="248" y="80"/>
                    <a:pt x="250" y="80"/>
                    <a:pt x="252" y="79"/>
                  </a:cubicBezTo>
                  <a:moveTo>
                    <a:pt x="237" y="86"/>
                  </a:moveTo>
                  <a:cubicBezTo>
                    <a:pt x="239" y="85"/>
                    <a:pt x="240" y="83"/>
                    <a:pt x="239" y="81"/>
                  </a:cubicBezTo>
                  <a:cubicBezTo>
                    <a:pt x="238" y="79"/>
                    <a:pt x="236" y="78"/>
                    <a:pt x="234" y="79"/>
                  </a:cubicBezTo>
                  <a:cubicBezTo>
                    <a:pt x="232" y="80"/>
                    <a:pt x="231" y="82"/>
                    <a:pt x="232" y="84"/>
                  </a:cubicBezTo>
                  <a:cubicBezTo>
                    <a:pt x="233" y="86"/>
                    <a:pt x="235" y="87"/>
                    <a:pt x="237" y="86"/>
                  </a:cubicBezTo>
                  <a:moveTo>
                    <a:pt x="223" y="93"/>
                  </a:moveTo>
                  <a:cubicBezTo>
                    <a:pt x="225" y="92"/>
                    <a:pt x="226" y="90"/>
                    <a:pt x="225" y="88"/>
                  </a:cubicBezTo>
                  <a:cubicBezTo>
                    <a:pt x="224" y="86"/>
                    <a:pt x="222" y="85"/>
                    <a:pt x="220" y="86"/>
                  </a:cubicBezTo>
                  <a:cubicBezTo>
                    <a:pt x="218" y="87"/>
                    <a:pt x="217" y="89"/>
                    <a:pt x="218" y="91"/>
                  </a:cubicBezTo>
                  <a:cubicBezTo>
                    <a:pt x="219" y="93"/>
                    <a:pt x="221" y="94"/>
                    <a:pt x="223" y="93"/>
                  </a:cubicBezTo>
                  <a:moveTo>
                    <a:pt x="209" y="100"/>
                  </a:moveTo>
                  <a:cubicBezTo>
                    <a:pt x="211" y="99"/>
                    <a:pt x="211" y="97"/>
                    <a:pt x="211" y="95"/>
                  </a:cubicBezTo>
                  <a:cubicBezTo>
                    <a:pt x="210" y="93"/>
                    <a:pt x="207" y="92"/>
                    <a:pt x="205" y="93"/>
                  </a:cubicBezTo>
                  <a:cubicBezTo>
                    <a:pt x="203" y="94"/>
                    <a:pt x="202" y="96"/>
                    <a:pt x="203" y="98"/>
                  </a:cubicBezTo>
                  <a:cubicBezTo>
                    <a:pt x="204" y="100"/>
                    <a:pt x="207" y="101"/>
                    <a:pt x="209" y="100"/>
                  </a:cubicBezTo>
                  <a:moveTo>
                    <a:pt x="194" y="107"/>
                  </a:moveTo>
                  <a:cubicBezTo>
                    <a:pt x="196" y="106"/>
                    <a:pt x="197" y="104"/>
                    <a:pt x="196" y="102"/>
                  </a:cubicBezTo>
                  <a:cubicBezTo>
                    <a:pt x="195" y="100"/>
                    <a:pt x="193" y="99"/>
                    <a:pt x="191" y="100"/>
                  </a:cubicBezTo>
                  <a:cubicBezTo>
                    <a:pt x="189" y="101"/>
                    <a:pt x="188" y="103"/>
                    <a:pt x="189" y="105"/>
                  </a:cubicBezTo>
                  <a:cubicBezTo>
                    <a:pt x="190" y="107"/>
                    <a:pt x="192" y="108"/>
                    <a:pt x="194" y="107"/>
                  </a:cubicBezTo>
                  <a:moveTo>
                    <a:pt x="180" y="114"/>
                  </a:moveTo>
                  <a:cubicBezTo>
                    <a:pt x="182" y="113"/>
                    <a:pt x="183" y="111"/>
                    <a:pt x="182" y="109"/>
                  </a:cubicBezTo>
                  <a:cubicBezTo>
                    <a:pt x="181" y="107"/>
                    <a:pt x="178" y="106"/>
                    <a:pt x="176" y="107"/>
                  </a:cubicBezTo>
                  <a:cubicBezTo>
                    <a:pt x="174" y="108"/>
                    <a:pt x="173" y="110"/>
                    <a:pt x="174" y="112"/>
                  </a:cubicBezTo>
                  <a:cubicBezTo>
                    <a:pt x="175" y="114"/>
                    <a:pt x="178" y="115"/>
                    <a:pt x="180" y="114"/>
                  </a:cubicBezTo>
                  <a:moveTo>
                    <a:pt x="165" y="121"/>
                  </a:moveTo>
                  <a:cubicBezTo>
                    <a:pt x="167" y="120"/>
                    <a:pt x="168" y="118"/>
                    <a:pt x="167" y="116"/>
                  </a:cubicBezTo>
                  <a:cubicBezTo>
                    <a:pt x="166" y="114"/>
                    <a:pt x="164" y="113"/>
                    <a:pt x="162" y="114"/>
                  </a:cubicBezTo>
                  <a:cubicBezTo>
                    <a:pt x="160" y="115"/>
                    <a:pt x="159" y="117"/>
                    <a:pt x="160" y="119"/>
                  </a:cubicBezTo>
                  <a:cubicBezTo>
                    <a:pt x="161" y="121"/>
                    <a:pt x="163" y="122"/>
                    <a:pt x="165" y="121"/>
                  </a:cubicBezTo>
                  <a:moveTo>
                    <a:pt x="151" y="128"/>
                  </a:moveTo>
                  <a:cubicBezTo>
                    <a:pt x="153" y="127"/>
                    <a:pt x="154" y="124"/>
                    <a:pt x="153" y="122"/>
                  </a:cubicBezTo>
                  <a:cubicBezTo>
                    <a:pt x="152" y="120"/>
                    <a:pt x="149" y="120"/>
                    <a:pt x="147" y="121"/>
                  </a:cubicBezTo>
                  <a:cubicBezTo>
                    <a:pt x="145" y="122"/>
                    <a:pt x="145" y="124"/>
                    <a:pt x="146" y="126"/>
                  </a:cubicBezTo>
                  <a:cubicBezTo>
                    <a:pt x="147" y="128"/>
                    <a:pt x="149" y="129"/>
                    <a:pt x="151" y="128"/>
                  </a:cubicBezTo>
                  <a:moveTo>
                    <a:pt x="136" y="135"/>
                  </a:moveTo>
                  <a:cubicBezTo>
                    <a:pt x="138" y="134"/>
                    <a:pt x="139" y="131"/>
                    <a:pt x="138" y="129"/>
                  </a:cubicBezTo>
                  <a:cubicBezTo>
                    <a:pt x="137" y="127"/>
                    <a:pt x="135" y="127"/>
                    <a:pt x="133" y="128"/>
                  </a:cubicBezTo>
                  <a:cubicBezTo>
                    <a:pt x="131" y="128"/>
                    <a:pt x="130" y="131"/>
                    <a:pt x="131" y="133"/>
                  </a:cubicBezTo>
                  <a:cubicBezTo>
                    <a:pt x="132" y="135"/>
                    <a:pt x="134" y="136"/>
                    <a:pt x="136" y="135"/>
                  </a:cubicBezTo>
                  <a:moveTo>
                    <a:pt x="122" y="142"/>
                  </a:moveTo>
                  <a:cubicBezTo>
                    <a:pt x="124" y="141"/>
                    <a:pt x="125" y="138"/>
                    <a:pt x="124" y="136"/>
                  </a:cubicBezTo>
                  <a:cubicBezTo>
                    <a:pt x="123" y="134"/>
                    <a:pt x="121" y="133"/>
                    <a:pt x="119" y="134"/>
                  </a:cubicBezTo>
                  <a:cubicBezTo>
                    <a:pt x="117" y="135"/>
                    <a:pt x="116" y="138"/>
                    <a:pt x="117" y="140"/>
                  </a:cubicBezTo>
                  <a:cubicBezTo>
                    <a:pt x="118" y="142"/>
                    <a:pt x="120" y="143"/>
                    <a:pt x="122" y="142"/>
                  </a:cubicBezTo>
                  <a:moveTo>
                    <a:pt x="108" y="149"/>
                  </a:moveTo>
                  <a:cubicBezTo>
                    <a:pt x="110" y="148"/>
                    <a:pt x="110" y="145"/>
                    <a:pt x="110" y="143"/>
                  </a:cubicBezTo>
                  <a:cubicBezTo>
                    <a:pt x="109" y="141"/>
                    <a:pt x="106" y="140"/>
                    <a:pt x="104" y="141"/>
                  </a:cubicBezTo>
                  <a:cubicBezTo>
                    <a:pt x="102" y="142"/>
                    <a:pt x="101" y="145"/>
                    <a:pt x="102" y="147"/>
                  </a:cubicBezTo>
                  <a:cubicBezTo>
                    <a:pt x="103" y="149"/>
                    <a:pt x="106" y="150"/>
                    <a:pt x="108" y="149"/>
                  </a:cubicBezTo>
                  <a:moveTo>
                    <a:pt x="93" y="155"/>
                  </a:moveTo>
                  <a:cubicBezTo>
                    <a:pt x="95" y="155"/>
                    <a:pt x="96" y="152"/>
                    <a:pt x="95" y="150"/>
                  </a:cubicBezTo>
                  <a:cubicBezTo>
                    <a:pt x="94" y="148"/>
                    <a:pt x="92" y="147"/>
                    <a:pt x="90" y="148"/>
                  </a:cubicBezTo>
                  <a:cubicBezTo>
                    <a:pt x="88" y="149"/>
                    <a:pt x="87" y="152"/>
                    <a:pt x="88" y="154"/>
                  </a:cubicBezTo>
                  <a:cubicBezTo>
                    <a:pt x="89" y="156"/>
                    <a:pt x="91" y="156"/>
                    <a:pt x="93" y="155"/>
                  </a:cubicBezTo>
                  <a:moveTo>
                    <a:pt x="79" y="162"/>
                  </a:moveTo>
                  <a:cubicBezTo>
                    <a:pt x="81" y="161"/>
                    <a:pt x="82" y="159"/>
                    <a:pt x="81" y="157"/>
                  </a:cubicBezTo>
                  <a:cubicBezTo>
                    <a:pt x="80" y="155"/>
                    <a:pt x="77" y="154"/>
                    <a:pt x="75" y="155"/>
                  </a:cubicBezTo>
                  <a:cubicBezTo>
                    <a:pt x="73" y="156"/>
                    <a:pt x="72" y="159"/>
                    <a:pt x="73" y="161"/>
                  </a:cubicBezTo>
                  <a:cubicBezTo>
                    <a:pt x="74" y="163"/>
                    <a:pt x="77" y="163"/>
                    <a:pt x="79" y="162"/>
                  </a:cubicBezTo>
                  <a:moveTo>
                    <a:pt x="64" y="169"/>
                  </a:moveTo>
                  <a:cubicBezTo>
                    <a:pt x="66" y="168"/>
                    <a:pt x="67" y="166"/>
                    <a:pt x="66" y="164"/>
                  </a:cubicBezTo>
                  <a:cubicBezTo>
                    <a:pt x="65" y="162"/>
                    <a:pt x="63" y="161"/>
                    <a:pt x="61" y="162"/>
                  </a:cubicBezTo>
                  <a:cubicBezTo>
                    <a:pt x="59" y="163"/>
                    <a:pt x="58" y="165"/>
                    <a:pt x="59" y="167"/>
                  </a:cubicBezTo>
                  <a:cubicBezTo>
                    <a:pt x="60" y="169"/>
                    <a:pt x="62" y="170"/>
                    <a:pt x="64" y="169"/>
                  </a:cubicBezTo>
                  <a:moveTo>
                    <a:pt x="50" y="176"/>
                  </a:moveTo>
                  <a:cubicBezTo>
                    <a:pt x="52" y="175"/>
                    <a:pt x="53" y="173"/>
                    <a:pt x="52" y="171"/>
                  </a:cubicBezTo>
                  <a:cubicBezTo>
                    <a:pt x="51" y="169"/>
                    <a:pt x="48" y="168"/>
                    <a:pt x="46" y="169"/>
                  </a:cubicBezTo>
                  <a:cubicBezTo>
                    <a:pt x="44" y="170"/>
                    <a:pt x="44" y="172"/>
                    <a:pt x="45" y="174"/>
                  </a:cubicBezTo>
                  <a:cubicBezTo>
                    <a:pt x="46" y="176"/>
                    <a:pt x="48" y="177"/>
                    <a:pt x="50" y="176"/>
                  </a:cubicBezTo>
                  <a:moveTo>
                    <a:pt x="35" y="183"/>
                  </a:moveTo>
                  <a:cubicBezTo>
                    <a:pt x="37" y="182"/>
                    <a:pt x="38" y="180"/>
                    <a:pt x="37" y="178"/>
                  </a:cubicBezTo>
                  <a:cubicBezTo>
                    <a:pt x="36" y="176"/>
                    <a:pt x="34" y="175"/>
                    <a:pt x="32" y="176"/>
                  </a:cubicBezTo>
                  <a:cubicBezTo>
                    <a:pt x="30" y="177"/>
                    <a:pt x="29" y="179"/>
                    <a:pt x="30" y="181"/>
                  </a:cubicBezTo>
                  <a:cubicBezTo>
                    <a:pt x="31" y="183"/>
                    <a:pt x="34" y="184"/>
                    <a:pt x="35" y="183"/>
                  </a:cubicBezTo>
                  <a:moveTo>
                    <a:pt x="21" y="190"/>
                  </a:moveTo>
                  <a:cubicBezTo>
                    <a:pt x="23" y="189"/>
                    <a:pt x="24" y="187"/>
                    <a:pt x="23" y="185"/>
                  </a:cubicBezTo>
                  <a:cubicBezTo>
                    <a:pt x="22" y="183"/>
                    <a:pt x="20" y="182"/>
                    <a:pt x="18" y="183"/>
                  </a:cubicBezTo>
                  <a:cubicBezTo>
                    <a:pt x="16" y="184"/>
                    <a:pt x="15" y="186"/>
                    <a:pt x="16" y="188"/>
                  </a:cubicBezTo>
                  <a:cubicBezTo>
                    <a:pt x="17" y="190"/>
                    <a:pt x="19" y="191"/>
                    <a:pt x="21" y="190"/>
                  </a:cubicBezTo>
                  <a:moveTo>
                    <a:pt x="7" y="197"/>
                  </a:moveTo>
                  <a:cubicBezTo>
                    <a:pt x="9" y="196"/>
                    <a:pt x="9" y="194"/>
                    <a:pt x="9" y="192"/>
                  </a:cubicBezTo>
                  <a:cubicBezTo>
                    <a:pt x="8" y="190"/>
                    <a:pt x="5" y="189"/>
                    <a:pt x="3" y="190"/>
                  </a:cubicBezTo>
                  <a:cubicBezTo>
                    <a:pt x="1" y="191"/>
                    <a:pt x="0" y="193"/>
                    <a:pt x="1" y="195"/>
                  </a:cubicBezTo>
                  <a:cubicBezTo>
                    <a:pt x="2" y="197"/>
                    <a:pt x="5" y="198"/>
                    <a:pt x="7" y="197"/>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9" name="Oval 240">
              <a:extLst>
                <a:ext uri="{FF2B5EF4-FFF2-40B4-BE49-F238E27FC236}">
                  <a16:creationId xmlns:a16="http://schemas.microsoft.com/office/drawing/2014/main" id="{E5B332F5-3EB3-4B39-93EA-7439587B0195}"/>
                </a:ext>
              </a:extLst>
            </p:cNvPr>
            <p:cNvSpPr>
              <a:spLocks noChangeArrowheads="1"/>
            </p:cNvSpPr>
            <p:nvPr/>
          </p:nvSpPr>
          <p:spPr bwMode="auto">
            <a:xfrm>
              <a:off x="4394286" y="3007895"/>
              <a:ext cx="99070" cy="96530"/>
            </a:xfrm>
            <a:prstGeom prst="ellipse">
              <a:avLst/>
            </a:prstGeom>
            <a:solidFill>
              <a:schemeClr val="bg1">
                <a:lumMod val="7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80" name="Oval 241">
              <a:extLst>
                <a:ext uri="{FF2B5EF4-FFF2-40B4-BE49-F238E27FC236}">
                  <a16:creationId xmlns:a16="http://schemas.microsoft.com/office/drawing/2014/main" id="{D53E840D-9D8F-4C2C-889A-EB6924AC72E2}"/>
                </a:ext>
              </a:extLst>
            </p:cNvPr>
            <p:cNvSpPr>
              <a:spLocks noChangeArrowheads="1"/>
            </p:cNvSpPr>
            <p:nvPr/>
          </p:nvSpPr>
          <p:spPr bwMode="auto">
            <a:xfrm>
              <a:off x="6055618" y="2268679"/>
              <a:ext cx="96530" cy="96530"/>
            </a:xfrm>
            <a:prstGeom prst="ellipse">
              <a:avLst/>
            </a:prstGeom>
            <a:solidFill>
              <a:schemeClr val="bg1">
                <a:lumMod val="7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81" name="Oval 242">
              <a:extLst>
                <a:ext uri="{FF2B5EF4-FFF2-40B4-BE49-F238E27FC236}">
                  <a16:creationId xmlns:a16="http://schemas.microsoft.com/office/drawing/2014/main" id="{387F60F3-D73E-48DD-BAEB-7C16E032FD1E}"/>
                </a:ext>
              </a:extLst>
            </p:cNvPr>
            <p:cNvSpPr>
              <a:spLocks noChangeArrowheads="1"/>
            </p:cNvSpPr>
            <p:nvPr/>
          </p:nvSpPr>
          <p:spPr bwMode="auto">
            <a:xfrm>
              <a:off x="7715678" y="3007895"/>
              <a:ext cx="99070" cy="96530"/>
            </a:xfrm>
            <a:prstGeom prst="ellipse">
              <a:avLst/>
            </a:prstGeom>
            <a:solidFill>
              <a:schemeClr val="bg1">
                <a:lumMod val="7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82" name="Oval 243">
              <a:extLst>
                <a:ext uri="{FF2B5EF4-FFF2-40B4-BE49-F238E27FC236}">
                  <a16:creationId xmlns:a16="http://schemas.microsoft.com/office/drawing/2014/main" id="{BDEBF5D5-6A58-4047-AC28-EC0D07FA40CF}"/>
                </a:ext>
              </a:extLst>
            </p:cNvPr>
            <p:cNvSpPr>
              <a:spLocks noChangeArrowheads="1"/>
            </p:cNvSpPr>
            <p:nvPr/>
          </p:nvSpPr>
          <p:spPr bwMode="auto">
            <a:xfrm>
              <a:off x="7225408" y="4309780"/>
              <a:ext cx="96530" cy="99070"/>
            </a:xfrm>
            <a:prstGeom prst="ellipse">
              <a:avLst/>
            </a:prstGeom>
            <a:solidFill>
              <a:schemeClr val="bg1">
                <a:lumMod val="7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83" name="Oval 244">
              <a:extLst>
                <a:ext uri="{FF2B5EF4-FFF2-40B4-BE49-F238E27FC236}">
                  <a16:creationId xmlns:a16="http://schemas.microsoft.com/office/drawing/2014/main" id="{00645B87-CEEB-40BD-977C-947CD22F9C59}"/>
                </a:ext>
              </a:extLst>
            </p:cNvPr>
            <p:cNvSpPr>
              <a:spLocks noChangeArrowheads="1"/>
            </p:cNvSpPr>
            <p:nvPr/>
          </p:nvSpPr>
          <p:spPr bwMode="auto">
            <a:xfrm>
              <a:off x="4887097" y="4309780"/>
              <a:ext cx="96530" cy="99070"/>
            </a:xfrm>
            <a:prstGeom prst="ellipse">
              <a:avLst/>
            </a:prstGeom>
            <a:solidFill>
              <a:schemeClr val="bg1">
                <a:lumMod val="7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85" name="Oval 250">
              <a:extLst>
                <a:ext uri="{FF2B5EF4-FFF2-40B4-BE49-F238E27FC236}">
                  <a16:creationId xmlns:a16="http://schemas.microsoft.com/office/drawing/2014/main" id="{BBBBE0ED-8F2B-464B-A6C0-5F1175F4A01C}"/>
                </a:ext>
              </a:extLst>
            </p:cNvPr>
            <p:cNvSpPr>
              <a:spLocks noChangeArrowheads="1"/>
            </p:cNvSpPr>
            <p:nvPr/>
          </p:nvSpPr>
          <p:spPr bwMode="auto">
            <a:xfrm>
              <a:off x="3750329" y="3546431"/>
              <a:ext cx="817964" cy="817964"/>
            </a:xfrm>
            <a:prstGeom prst="ellipse">
              <a:avLst/>
            </a:prstGeom>
            <a:solidFill>
              <a:schemeClr val="accent6"/>
            </a:solidFill>
            <a:ln>
              <a:noFill/>
            </a:ln>
          </p:spPr>
          <p:txBody>
            <a:bodyPr vert="horz" wrap="square" lIns="91440" tIns="45720" rIns="91440" bIns="45720" numCol="1" anchor="t" anchorCtr="0" compatLnSpc="1">
              <a:prstTxWarp prst="textNoShape">
                <a:avLst/>
              </a:prstTxWarp>
            </a:bodyPr>
            <a:lstStyle/>
            <a:p>
              <a:endParaRPr lang="en-US"/>
            </a:p>
          </p:txBody>
        </p:sp>
        <p:sp>
          <p:nvSpPr>
            <p:cNvPr id="86" name="Oval 259">
              <a:extLst>
                <a:ext uri="{FF2B5EF4-FFF2-40B4-BE49-F238E27FC236}">
                  <a16:creationId xmlns:a16="http://schemas.microsoft.com/office/drawing/2014/main" id="{2105D3B3-51F3-41C6-A484-8B1823BCBD6C}"/>
                </a:ext>
              </a:extLst>
            </p:cNvPr>
            <p:cNvSpPr>
              <a:spLocks noChangeArrowheads="1"/>
            </p:cNvSpPr>
            <p:nvPr/>
          </p:nvSpPr>
          <p:spPr bwMode="auto">
            <a:xfrm>
              <a:off x="4895987" y="2409664"/>
              <a:ext cx="817964" cy="817964"/>
            </a:xfrm>
            <a:prstGeom prst="ellipse">
              <a:avLst/>
            </a:prstGeom>
            <a:solidFill>
              <a:schemeClr val="accent1"/>
            </a:solidFill>
            <a:ln>
              <a:noFill/>
            </a:ln>
          </p:spPr>
          <p:txBody>
            <a:bodyPr vert="horz" wrap="square" lIns="91440" tIns="45720" rIns="91440" bIns="45720" numCol="1" anchor="t" anchorCtr="0" compatLnSpc="1">
              <a:prstTxWarp prst="textNoShape">
                <a:avLst/>
              </a:prstTxWarp>
            </a:bodyPr>
            <a:lstStyle/>
            <a:p>
              <a:endParaRPr lang="en-US"/>
            </a:p>
          </p:txBody>
        </p:sp>
        <p:sp>
          <p:nvSpPr>
            <p:cNvPr id="89" name="Oval 274">
              <a:extLst>
                <a:ext uri="{FF2B5EF4-FFF2-40B4-BE49-F238E27FC236}">
                  <a16:creationId xmlns:a16="http://schemas.microsoft.com/office/drawing/2014/main" id="{36A37F1E-A888-4867-8E7C-5226E74573BD}"/>
                </a:ext>
              </a:extLst>
            </p:cNvPr>
            <p:cNvSpPr>
              <a:spLocks noChangeArrowheads="1"/>
            </p:cNvSpPr>
            <p:nvPr/>
          </p:nvSpPr>
          <p:spPr bwMode="auto">
            <a:xfrm>
              <a:off x="6495083" y="2409664"/>
              <a:ext cx="817964" cy="817964"/>
            </a:xfrm>
            <a:prstGeom prst="ellipse">
              <a:avLst/>
            </a:prstGeom>
            <a:solidFill>
              <a:schemeClr val="accent2"/>
            </a:solidFill>
            <a:ln>
              <a:noFill/>
            </a:ln>
          </p:spPr>
          <p:txBody>
            <a:bodyPr vert="horz" wrap="square" lIns="91440" tIns="45720" rIns="91440" bIns="45720" numCol="1" anchor="t" anchorCtr="0" compatLnSpc="1">
              <a:prstTxWarp prst="textNoShape">
                <a:avLst/>
              </a:prstTxWarp>
            </a:bodyPr>
            <a:lstStyle/>
            <a:p>
              <a:endParaRPr lang="en-US"/>
            </a:p>
          </p:txBody>
        </p:sp>
        <p:pic>
          <p:nvPicPr>
            <p:cNvPr id="90" name="Picture 295">
              <a:extLst>
                <a:ext uri="{FF2B5EF4-FFF2-40B4-BE49-F238E27FC236}">
                  <a16:creationId xmlns:a16="http://schemas.microsoft.com/office/drawing/2014/main" id="{56A0C9F2-EB6A-4193-9C01-755B093D43D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86101" y="3853802"/>
              <a:ext cx="48265" cy="46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8" name="Oval 271">
              <a:extLst>
                <a:ext uri="{FF2B5EF4-FFF2-40B4-BE49-F238E27FC236}">
                  <a16:creationId xmlns:a16="http://schemas.microsoft.com/office/drawing/2014/main" id="{97888AA3-DC5A-417E-97B4-0EA4F33B0755}"/>
                </a:ext>
              </a:extLst>
            </p:cNvPr>
            <p:cNvSpPr>
              <a:spLocks noChangeArrowheads="1"/>
            </p:cNvSpPr>
            <p:nvPr/>
          </p:nvSpPr>
          <p:spPr bwMode="auto">
            <a:xfrm>
              <a:off x="6912955" y="4899121"/>
              <a:ext cx="817964" cy="817964"/>
            </a:xfrm>
            <a:prstGeom prst="ellipse">
              <a:avLst/>
            </a:prstGeom>
            <a:solidFill>
              <a:schemeClr val="accent4"/>
            </a:solidFill>
            <a:ln>
              <a:noFill/>
            </a:ln>
          </p:spPr>
          <p:txBody>
            <a:bodyPr vert="horz" wrap="square" lIns="91440" tIns="45720" rIns="91440" bIns="45720" numCol="1" anchor="t" anchorCtr="0" compatLnSpc="1">
              <a:prstTxWarp prst="textNoShape">
                <a:avLst/>
              </a:prstTxWarp>
            </a:bodyPr>
            <a:lstStyle/>
            <a:p>
              <a:endParaRPr lang="en-US"/>
            </a:p>
          </p:txBody>
        </p:sp>
        <p:pic>
          <p:nvPicPr>
            <p:cNvPr id="91" name="Picture 299">
              <a:extLst>
                <a:ext uri="{FF2B5EF4-FFF2-40B4-BE49-F238E27FC236}">
                  <a16:creationId xmlns:a16="http://schemas.microsoft.com/office/drawing/2014/main" id="{93BCE611-46DB-4CF7-BCA8-2B813B6CADA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74669" y="3853802"/>
              <a:ext cx="48265" cy="46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 name="Picture 301">
              <a:extLst>
                <a:ext uri="{FF2B5EF4-FFF2-40B4-BE49-F238E27FC236}">
                  <a16:creationId xmlns:a16="http://schemas.microsoft.com/office/drawing/2014/main" id="{37F6C181-8110-4162-BEEF-3293E38A152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74669" y="3781406"/>
              <a:ext cx="59697" cy="482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3" name="Freeform 303">
              <a:extLst>
                <a:ext uri="{FF2B5EF4-FFF2-40B4-BE49-F238E27FC236}">
                  <a16:creationId xmlns:a16="http://schemas.microsoft.com/office/drawing/2014/main" id="{204C5AE8-E18D-4FB5-9016-E70009BC46DF}"/>
                </a:ext>
              </a:extLst>
            </p:cNvPr>
            <p:cNvSpPr>
              <a:spLocks/>
            </p:cNvSpPr>
            <p:nvPr/>
          </p:nvSpPr>
          <p:spPr bwMode="auto">
            <a:xfrm>
              <a:off x="5804132" y="4694630"/>
              <a:ext cx="759539" cy="544887"/>
            </a:xfrm>
            <a:custGeom>
              <a:avLst/>
              <a:gdLst>
                <a:gd name="T0" fmla="*/ 42 w 253"/>
                <a:gd name="T1" fmla="*/ 181 h 181"/>
                <a:gd name="T2" fmla="*/ 253 w 253"/>
                <a:gd name="T3" fmla="*/ 181 h 181"/>
                <a:gd name="T4" fmla="*/ 253 w 253"/>
                <a:gd name="T5" fmla="*/ 0 h 181"/>
                <a:gd name="T6" fmla="*/ 0 w 253"/>
                <a:gd name="T7" fmla="*/ 0 h 181"/>
                <a:gd name="T8" fmla="*/ 0 w 253"/>
                <a:gd name="T9" fmla="*/ 138 h 181"/>
                <a:gd name="T10" fmla="*/ 42 w 253"/>
                <a:gd name="T11" fmla="*/ 181 h 181"/>
              </a:gdLst>
              <a:ahLst/>
              <a:cxnLst>
                <a:cxn ang="0">
                  <a:pos x="T0" y="T1"/>
                </a:cxn>
                <a:cxn ang="0">
                  <a:pos x="T2" y="T3"/>
                </a:cxn>
                <a:cxn ang="0">
                  <a:pos x="T4" y="T5"/>
                </a:cxn>
                <a:cxn ang="0">
                  <a:pos x="T6" y="T7"/>
                </a:cxn>
                <a:cxn ang="0">
                  <a:pos x="T8" y="T9"/>
                </a:cxn>
                <a:cxn ang="0">
                  <a:pos x="T10" y="T11"/>
                </a:cxn>
              </a:cxnLst>
              <a:rect l="0" t="0" r="r" b="b"/>
              <a:pathLst>
                <a:path w="253" h="181">
                  <a:moveTo>
                    <a:pt x="42" y="181"/>
                  </a:moveTo>
                  <a:cubicBezTo>
                    <a:pt x="253" y="181"/>
                    <a:pt x="253" y="181"/>
                    <a:pt x="253" y="181"/>
                  </a:cubicBezTo>
                  <a:cubicBezTo>
                    <a:pt x="253" y="0"/>
                    <a:pt x="253" y="0"/>
                    <a:pt x="253" y="0"/>
                  </a:cubicBezTo>
                  <a:cubicBezTo>
                    <a:pt x="0" y="0"/>
                    <a:pt x="0" y="0"/>
                    <a:pt x="0" y="0"/>
                  </a:cubicBezTo>
                  <a:cubicBezTo>
                    <a:pt x="0" y="138"/>
                    <a:pt x="0" y="138"/>
                    <a:pt x="0" y="138"/>
                  </a:cubicBezTo>
                  <a:cubicBezTo>
                    <a:pt x="0" y="162"/>
                    <a:pt x="19" y="181"/>
                    <a:pt x="42" y="181"/>
                  </a:cubicBezTo>
                  <a:close/>
                </a:path>
              </a:pathLst>
            </a:custGeom>
            <a:solidFill>
              <a:srgbClr val="F0CA8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4" name="Freeform 304">
              <a:extLst>
                <a:ext uri="{FF2B5EF4-FFF2-40B4-BE49-F238E27FC236}">
                  <a16:creationId xmlns:a16="http://schemas.microsoft.com/office/drawing/2014/main" id="{09DE77F6-52CC-4A3B-8CBB-C62D2D9EF190}"/>
                </a:ext>
              </a:extLst>
            </p:cNvPr>
            <p:cNvSpPr>
              <a:spLocks/>
            </p:cNvSpPr>
            <p:nvPr/>
          </p:nvSpPr>
          <p:spPr bwMode="auto">
            <a:xfrm>
              <a:off x="6552238" y="4204359"/>
              <a:ext cx="143525" cy="1022456"/>
            </a:xfrm>
            <a:custGeom>
              <a:avLst/>
              <a:gdLst>
                <a:gd name="T0" fmla="*/ 0 w 48"/>
                <a:gd name="T1" fmla="*/ 340 h 340"/>
                <a:gd name="T2" fmla="*/ 9 w 48"/>
                <a:gd name="T3" fmla="*/ 340 h 340"/>
                <a:gd name="T4" fmla="*/ 48 w 48"/>
                <a:gd name="T5" fmla="*/ 301 h 340"/>
                <a:gd name="T6" fmla="*/ 48 w 48"/>
                <a:gd name="T7" fmla="*/ 12 h 340"/>
                <a:gd name="T8" fmla="*/ 36 w 48"/>
                <a:gd name="T9" fmla="*/ 0 h 340"/>
                <a:gd name="T10" fmla="*/ 0 w 48"/>
                <a:gd name="T11" fmla="*/ 36 h 340"/>
                <a:gd name="T12" fmla="*/ 0 w 48"/>
                <a:gd name="T13" fmla="*/ 340 h 340"/>
              </a:gdLst>
              <a:ahLst/>
              <a:cxnLst>
                <a:cxn ang="0">
                  <a:pos x="T0" y="T1"/>
                </a:cxn>
                <a:cxn ang="0">
                  <a:pos x="T2" y="T3"/>
                </a:cxn>
                <a:cxn ang="0">
                  <a:pos x="T4" y="T5"/>
                </a:cxn>
                <a:cxn ang="0">
                  <a:pos x="T6" y="T7"/>
                </a:cxn>
                <a:cxn ang="0">
                  <a:pos x="T8" y="T9"/>
                </a:cxn>
                <a:cxn ang="0">
                  <a:pos x="T10" y="T11"/>
                </a:cxn>
                <a:cxn ang="0">
                  <a:pos x="T12" y="T13"/>
                </a:cxn>
              </a:cxnLst>
              <a:rect l="0" t="0" r="r" b="b"/>
              <a:pathLst>
                <a:path w="48" h="340">
                  <a:moveTo>
                    <a:pt x="0" y="340"/>
                  </a:moveTo>
                  <a:cubicBezTo>
                    <a:pt x="9" y="340"/>
                    <a:pt x="9" y="340"/>
                    <a:pt x="9" y="340"/>
                  </a:cubicBezTo>
                  <a:cubicBezTo>
                    <a:pt x="31" y="340"/>
                    <a:pt x="48" y="323"/>
                    <a:pt x="48" y="301"/>
                  </a:cubicBezTo>
                  <a:cubicBezTo>
                    <a:pt x="48" y="12"/>
                    <a:pt x="48" y="12"/>
                    <a:pt x="48" y="12"/>
                  </a:cubicBezTo>
                  <a:cubicBezTo>
                    <a:pt x="48" y="6"/>
                    <a:pt x="43" y="0"/>
                    <a:pt x="36" y="0"/>
                  </a:cubicBezTo>
                  <a:cubicBezTo>
                    <a:pt x="16" y="0"/>
                    <a:pt x="0" y="16"/>
                    <a:pt x="0" y="36"/>
                  </a:cubicBezTo>
                  <a:lnTo>
                    <a:pt x="0" y="340"/>
                  </a:lnTo>
                  <a:close/>
                </a:path>
              </a:pathLst>
            </a:custGeom>
            <a:solidFill>
              <a:srgbClr val="F0CA8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5" name="Freeform 305">
              <a:extLst>
                <a:ext uri="{FF2B5EF4-FFF2-40B4-BE49-F238E27FC236}">
                  <a16:creationId xmlns:a16="http://schemas.microsoft.com/office/drawing/2014/main" id="{16BBEEED-3404-4016-94B4-4D5627451F10}"/>
                </a:ext>
              </a:extLst>
            </p:cNvPr>
            <p:cNvSpPr>
              <a:spLocks/>
            </p:cNvSpPr>
            <p:nvPr/>
          </p:nvSpPr>
          <p:spPr bwMode="auto">
            <a:xfrm>
              <a:off x="6639878" y="4234842"/>
              <a:ext cx="55886" cy="171468"/>
            </a:xfrm>
            <a:custGeom>
              <a:avLst/>
              <a:gdLst>
                <a:gd name="T0" fmla="*/ 16 w 19"/>
                <a:gd name="T1" fmla="*/ 57 h 57"/>
                <a:gd name="T2" fmla="*/ 19 w 19"/>
                <a:gd name="T3" fmla="*/ 57 h 57"/>
                <a:gd name="T4" fmla="*/ 19 w 19"/>
                <a:gd name="T5" fmla="*/ 0 h 57"/>
                <a:gd name="T6" fmla="*/ 7 w 19"/>
                <a:gd name="T7" fmla="*/ 0 h 57"/>
                <a:gd name="T8" fmla="*/ 0 w 19"/>
                <a:gd name="T9" fmla="*/ 6 h 57"/>
                <a:gd name="T10" fmla="*/ 0 w 19"/>
                <a:gd name="T11" fmla="*/ 41 h 57"/>
                <a:gd name="T12" fmla="*/ 16 w 19"/>
                <a:gd name="T13" fmla="*/ 57 h 57"/>
              </a:gdLst>
              <a:ahLst/>
              <a:cxnLst>
                <a:cxn ang="0">
                  <a:pos x="T0" y="T1"/>
                </a:cxn>
                <a:cxn ang="0">
                  <a:pos x="T2" y="T3"/>
                </a:cxn>
                <a:cxn ang="0">
                  <a:pos x="T4" y="T5"/>
                </a:cxn>
                <a:cxn ang="0">
                  <a:pos x="T6" y="T7"/>
                </a:cxn>
                <a:cxn ang="0">
                  <a:pos x="T8" y="T9"/>
                </a:cxn>
                <a:cxn ang="0">
                  <a:pos x="T10" y="T11"/>
                </a:cxn>
                <a:cxn ang="0">
                  <a:pos x="T12" y="T13"/>
                </a:cxn>
              </a:cxnLst>
              <a:rect l="0" t="0" r="r" b="b"/>
              <a:pathLst>
                <a:path w="19" h="57">
                  <a:moveTo>
                    <a:pt x="16" y="57"/>
                  </a:moveTo>
                  <a:cubicBezTo>
                    <a:pt x="19" y="57"/>
                    <a:pt x="19" y="57"/>
                    <a:pt x="19" y="57"/>
                  </a:cubicBezTo>
                  <a:cubicBezTo>
                    <a:pt x="19" y="0"/>
                    <a:pt x="19" y="0"/>
                    <a:pt x="19" y="0"/>
                  </a:cubicBezTo>
                  <a:cubicBezTo>
                    <a:pt x="7" y="0"/>
                    <a:pt x="7" y="0"/>
                    <a:pt x="7" y="0"/>
                  </a:cubicBezTo>
                  <a:cubicBezTo>
                    <a:pt x="3" y="0"/>
                    <a:pt x="0" y="3"/>
                    <a:pt x="0" y="6"/>
                  </a:cubicBezTo>
                  <a:cubicBezTo>
                    <a:pt x="0" y="41"/>
                    <a:pt x="0" y="41"/>
                    <a:pt x="0" y="41"/>
                  </a:cubicBezTo>
                  <a:cubicBezTo>
                    <a:pt x="0" y="50"/>
                    <a:pt x="7" y="57"/>
                    <a:pt x="16" y="5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6" name="Rectangle 306">
              <a:extLst>
                <a:ext uri="{FF2B5EF4-FFF2-40B4-BE49-F238E27FC236}">
                  <a16:creationId xmlns:a16="http://schemas.microsoft.com/office/drawing/2014/main" id="{EEAD52AF-4C29-4662-9F6C-3C64710463A2}"/>
                </a:ext>
              </a:extLst>
            </p:cNvPr>
            <p:cNvSpPr>
              <a:spLocks noChangeArrowheads="1"/>
            </p:cNvSpPr>
            <p:nvPr/>
          </p:nvSpPr>
          <p:spPr bwMode="auto">
            <a:xfrm>
              <a:off x="5978139" y="5187441"/>
              <a:ext cx="589341" cy="274348"/>
            </a:xfrm>
            <a:prstGeom prst="rect">
              <a:avLst/>
            </a:prstGeom>
            <a:solidFill>
              <a:srgbClr val="F0CA8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7" name="Freeform 307">
              <a:extLst>
                <a:ext uri="{FF2B5EF4-FFF2-40B4-BE49-F238E27FC236}">
                  <a16:creationId xmlns:a16="http://schemas.microsoft.com/office/drawing/2014/main" id="{F1F4C0CE-EBF5-41BD-95BB-64F6095D2025}"/>
                </a:ext>
              </a:extLst>
            </p:cNvPr>
            <p:cNvSpPr>
              <a:spLocks/>
            </p:cNvSpPr>
            <p:nvPr/>
          </p:nvSpPr>
          <p:spPr bwMode="auto">
            <a:xfrm>
              <a:off x="5481518" y="3876665"/>
              <a:ext cx="610933" cy="610933"/>
            </a:xfrm>
            <a:custGeom>
              <a:avLst/>
              <a:gdLst>
                <a:gd name="T0" fmla="*/ 169 w 203"/>
                <a:gd name="T1" fmla="*/ 203 h 203"/>
                <a:gd name="T2" fmla="*/ 203 w 203"/>
                <a:gd name="T3" fmla="*/ 169 h 203"/>
                <a:gd name="T4" fmla="*/ 42 w 203"/>
                <a:gd name="T5" fmla="*/ 8 h 203"/>
                <a:gd name="T6" fmla="*/ 14 w 203"/>
                <a:gd name="T7" fmla="*/ 8 h 203"/>
                <a:gd name="T8" fmla="*/ 8 w 203"/>
                <a:gd name="T9" fmla="*/ 14 h 203"/>
                <a:gd name="T10" fmla="*/ 8 w 203"/>
                <a:gd name="T11" fmla="*/ 42 h 203"/>
                <a:gd name="T12" fmla="*/ 169 w 203"/>
                <a:gd name="T13" fmla="*/ 203 h 203"/>
              </a:gdLst>
              <a:ahLst/>
              <a:cxnLst>
                <a:cxn ang="0">
                  <a:pos x="T0" y="T1"/>
                </a:cxn>
                <a:cxn ang="0">
                  <a:pos x="T2" y="T3"/>
                </a:cxn>
                <a:cxn ang="0">
                  <a:pos x="T4" y="T5"/>
                </a:cxn>
                <a:cxn ang="0">
                  <a:pos x="T6" y="T7"/>
                </a:cxn>
                <a:cxn ang="0">
                  <a:pos x="T8" y="T9"/>
                </a:cxn>
                <a:cxn ang="0">
                  <a:pos x="T10" y="T11"/>
                </a:cxn>
                <a:cxn ang="0">
                  <a:pos x="T12" y="T13"/>
                </a:cxn>
              </a:cxnLst>
              <a:rect l="0" t="0" r="r" b="b"/>
              <a:pathLst>
                <a:path w="203" h="203">
                  <a:moveTo>
                    <a:pt x="169" y="203"/>
                  </a:moveTo>
                  <a:cubicBezTo>
                    <a:pt x="203" y="169"/>
                    <a:pt x="203" y="169"/>
                    <a:pt x="203" y="169"/>
                  </a:cubicBezTo>
                  <a:cubicBezTo>
                    <a:pt x="42" y="8"/>
                    <a:pt x="42" y="8"/>
                    <a:pt x="42" y="8"/>
                  </a:cubicBezTo>
                  <a:cubicBezTo>
                    <a:pt x="34" y="0"/>
                    <a:pt x="22" y="0"/>
                    <a:pt x="14" y="8"/>
                  </a:cubicBezTo>
                  <a:cubicBezTo>
                    <a:pt x="8" y="14"/>
                    <a:pt x="8" y="14"/>
                    <a:pt x="8" y="14"/>
                  </a:cubicBezTo>
                  <a:cubicBezTo>
                    <a:pt x="0" y="22"/>
                    <a:pt x="0" y="34"/>
                    <a:pt x="8" y="42"/>
                  </a:cubicBezTo>
                  <a:lnTo>
                    <a:pt x="169" y="203"/>
                  </a:lnTo>
                  <a:close/>
                </a:path>
              </a:pathLst>
            </a:custGeom>
            <a:solidFill>
              <a:srgbClr val="F0CA8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8" name="Freeform 308">
              <a:extLst>
                <a:ext uri="{FF2B5EF4-FFF2-40B4-BE49-F238E27FC236}">
                  <a16:creationId xmlns:a16="http://schemas.microsoft.com/office/drawing/2014/main" id="{90ECBBAB-2034-4445-A333-A270F2BC2A99}"/>
                </a:ext>
              </a:extLst>
            </p:cNvPr>
            <p:cNvSpPr>
              <a:spLocks/>
            </p:cNvSpPr>
            <p:nvPr/>
          </p:nvSpPr>
          <p:spPr bwMode="auto">
            <a:xfrm>
              <a:off x="5656796" y="3585805"/>
              <a:ext cx="895443" cy="1539399"/>
            </a:xfrm>
            <a:custGeom>
              <a:avLst/>
              <a:gdLst>
                <a:gd name="T0" fmla="*/ 25 w 298"/>
                <a:gd name="T1" fmla="*/ 512 h 512"/>
                <a:gd name="T2" fmla="*/ 273 w 298"/>
                <a:gd name="T3" fmla="*/ 512 h 512"/>
                <a:gd name="T4" fmla="*/ 298 w 298"/>
                <a:gd name="T5" fmla="*/ 487 h 512"/>
                <a:gd name="T6" fmla="*/ 298 w 298"/>
                <a:gd name="T7" fmla="*/ 25 h 512"/>
                <a:gd name="T8" fmla="*/ 273 w 298"/>
                <a:gd name="T9" fmla="*/ 0 h 512"/>
                <a:gd name="T10" fmla="*/ 25 w 298"/>
                <a:gd name="T11" fmla="*/ 0 h 512"/>
                <a:gd name="T12" fmla="*/ 0 w 298"/>
                <a:gd name="T13" fmla="*/ 25 h 512"/>
                <a:gd name="T14" fmla="*/ 0 w 298"/>
                <a:gd name="T15" fmla="*/ 487 h 512"/>
                <a:gd name="T16" fmla="*/ 25 w 298"/>
                <a:gd name="T17" fmla="*/ 512 h 5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8" h="512">
                  <a:moveTo>
                    <a:pt x="25" y="512"/>
                  </a:moveTo>
                  <a:cubicBezTo>
                    <a:pt x="273" y="512"/>
                    <a:pt x="273" y="512"/>
                    <a:pt x="273" y="512"/>
                  </a:cubicBezTo>
                  <a:cubicBezTo>
                    <a:pt x="287" y="512"/>
                    <a:pt x="298" y="501"/>
                    <a:pt x="298" y="487"/>
                  </a:cubicBezTo>
                  <a:cubicBezTo>
                    <a:pt x="298" y="25"/>
                    <a:pt x="298" y="25"/>
                    <a:pt x="298" y="25"/>
                  </a:cubicBezTo>
                  <a:cubicBezTo>
                    <a:pt x="298" y="11"/>
                    <a:pt x="287" y="0"/>
                    <a:pt x="273" y="0"/>
                  </a:cubicBezTo>
                  <a:cubicBezTo>
                    <a:pt x="25" y="0"/>
                    <a:pt x="25" y="0"/>
                    <a:pt x="25" y="0"/>
                  </a:cubicBezTo>
                  <a:cubicBezTo>
                    <a:pt x="11" y="0"/>
                    <a:pt x="0" y="11"/>
                    <a:pt x="0" y="25"/>
                  </a:cubicBezTo>
                  <a:cubicBezTo>
                    <a:pt x="0" y="487"/>
                    <a:pt x="0" y="487"/>
                    <a:pt x="0" y="487"/>
                  </a:cubicBezTo>
                  <a:cubicBezTo>
                    <a:pt x="0" y="501"/>
                    <a:pt x="11" y="512"/>
                    <a:pt x="25" y="512"/>
                  </a:cubicBezTo>
                  <a:close/>
                </a:path>
              </a:pathLst>
            </a:custGeom>
            <a:solidFill>
              <a:srgbClr val="4D5A6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9" name="Oval 309">
              <a:extLst>
                <a:ext uri="{FF2B5EF4-FFF2-40B4-BE49-F238E27FC236}">
                  <a16:creationId xmlns:a16="http://schemas.microsoft.com/office/drawing/2014/main" id="{8E5D9310-45B6-4F44-8164-2BCD227CAFAE}"/>
                </a:ext>
              </a:extLst>
            </p:cNvPr>
            <p:cNvSpPr>
              <a:spLocks noChangeArrowheads="1"/>
            </p:cNvSpPr>
            <p:nvPr/>
          </p:nvSpPr>
          <p:spPr bwMode="auto">
            <a:xfrm>
              <a:off x="6050537" y="4949926"/>
              <a:ext cx="107961" cy="111771"/>
            </a:xfrm>
            <a:prstGeom prst="ellipse">
              <a:avLst/>
            </a:prstGeom>
            <a:solidFill>
              <a:srgbClr val="5D6E7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0" name="Rectangle 310">
              <a:extLst>
                <a:ext uri="{FF2B5EF4-FFF2-40B4-BE49-F238E27FC236}">
                  <a16:creationId xmlns:a16="http://schemas.microsoft.com/office/drawing/2014/main" id="{1727617B-636D-43D6-8C30-E4DA4EDD0C5C}"/>
                </a:ext>
              </a:extLst>
            </p:cNvPr>
            <p:cNvSpPr>
              <a:spLocks noChangeArrowheads="1"/>
            </p:cNvSpPr>
            <p:nvPr/>
          </p:nvSpPr>
          <p:spPr bwMode="auto">
            <a:xfrm>
              <a:off x="5716492" y="3678525"/>
              <a:ext cx="776051" cy="1242188"/>
            </a:xfrm>
            <a:prstGeom prst="rect">
              <a:avLst/>
            </a:prstGeom>
            <a:solidFill>
              <a:srgbClr val="E5F6F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1" name="Rectangle 311">
              <a:extLst>
                <a:ext uri="{FF2B5EF4-FFF2-40B4-BE49-F238E27FC236}">
                  <a16:creationId xmlns:a16="http://schemas.microsoft.com/office/drawing/2014/main" id="{F6F3E1E2-9BFA-45AF-88D8-4BE321A7A730}"/>
                </a:ext>
              </a:extLst>
            </p:cNvPr>
            <p:cNvSpPr>
              <a:spLocks noChangeArrowheads="1"/>
            </p:cNvSpPr>
            <p:nvPr/>
          </p:nvSpPr>
          <p:spPr bwMode="auto">
            <a:xfrm>
              <a:off x="5716492" y="3678525"/>
              <a:ext cx="776051" cy="12320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2" name="Rectangle 312">
              <a:extLst>
                <a:ext uri="{FF2B5EF4-FFF2-40B4-BE49-F238E27FC236}">
                  <a16:creationId xmlns:a16="http://schemas.microsoft.com/office/drawing/2014/main" id="{7C66F4E7-BA66-4C3D-A7D0-B3EFB1D32211}"/>
                </a:ext>
              </a:extLst>
            </p:cNvPr>
            <p:cNvSpPr>
              <a:spLocks noChangeArrowheads="1"/>
            </p:cNvSpPr>
            <p:nvPr/>
          </p:nvSpPr>
          <p:spPr bwMode="auto">
            <a:xfrm>
              <a:off x="5804132" y="4767028"/>
              <a:ext cx="600772" cy="2413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3" name="Freeform 313">
              <a:extLst>
                <a:ext uri="{FF2B5EF4-FFF2-40B4-BE49-F238E27FC236}">
                  <a16:creationId xmlns:a16="http://schemas.microsoft.com/office/drawing/2014/main" id="{3288CFD8-52C8-427C-9C7F-2AF5058EEEDB}"/>
                </a:ext>
              </a:extLst>
            </p:cNvPr>
            <p:cNvSpPr>
              <a:spLocks/>
            </p:cNvSpPr>
            <p:nvPr/>
          </p:nvSpPr>
          <p:spPr bwMode="auto">
            <a:xfrm>
              <a:off x="5804132" y="4767028"/>
              <a:ext cx="600772" cy="24133"/>
            </a:xfrm>
            <a:custGeom>
              <a:avLst/>
              <a:gdLst>
                <a:gd name="T0" fmla="*/ 0 w 473"/>
                <a:gd name="T1" fmla="*/ 19 h 19"/>
                <a:gd name="T2" fmla="*/ 473 w 473"/>
                <a:gd name="T3" fmla="*/ 19 h 19"/>
                <a:gd name="T4" fmla="*/ 473 w 473"/>
                <a:gd name="T5" fmla="*/ 0 h 19"/>
                <a:gd name="T6" fmla="*/ 0 w 473"/>
                <a:gd name="T7" fmla="*/ 0 h 19"/>
              </a:gdLst>
              <a:ahLst/>
              <a:cxnLst>
                <a:cxn ang="0">
                  <a:pos x="T0" y="T1"/>
                </a:cxn>
                <a:cxn ang="0">
                  <a:pos x="T2" y="T3"/>
                </a:cxn>
                <a:cxn ang="0">
                  <a:pos x="T4" y="T5"/>
                </a:cxn>
                <a:cxn ang="0">
                  <a:pos x="T6" y="T7"/>
                </a:cxn>
              </a:cxnLst>
              <a:rect l="0" t="0" r="r" b="b"/>
              <a:pathLst>
                <a:path w="473" h="19">
                  <a:moveTo>
                    <a:pt x="0" y="19"/>
                  </a:moveTo>
                  <a:lnTo>
                    <a:pt x="473" y="19"/>
                  </a:lnTo>
                  <a:lnTo>
                    <a:pt x="473"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4" name="Rectangle 314">
              <a:extLst>
                <a:ext uri="{FF2B5EF4-FFF2-40B4-BE49-F238E27FC236}">
                  <a16:creationId xmlns:a16="http://schemas.microsoft.com/office/drawing/2014/main" id="{AFA6058E-1B99-4ADD-986A-29B20584229A}"/>
                </a:ext>
              </a:extLst>
            </p:cNvPr>
            <p:cNvSpPr>
              <a:spLocks noChangeArrowheads="1"/>
            </p:cNvSpPr>
            <p:nvPr/>
          </p:nvSpPr>
          <p:spPr bwMode="auto">
            <a:xfrm>
              <a:off x="5804132" y="4703521"/>
              <a:ext cx="600772" cy="2413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5" name="Freeform 315">
              <a:extLst>
                <a:ext uri="{FF2B5EF4-FFF2-40B4-BE49-F238E27FC236}">
                  <a16:creationId xmlns:a16="http://schemas.microsoft.com/office/drawing/2014/main" id="{8AD36445-237C-4C75-ACEE-8EA2D8AC84E9}"/>
                </a:ext>
              </a:extLst>
            </p:cNvPr>
            <p:cNvSpPr>
              <a:spLocks/>
            </p:cNvSpPr>
            <p:nvPr/>
          </p:nvSpPr>
          <p:spPr bwMode="auto">
            <a:xfrm>
              <a:off x="5804132" y="4703521"/>
              <a:ext cx="600772" cy="24133"/>
            </a:xfrm>
            <a:custGeom>
              <a:avLst/>
              <a:gdLst>
                <a:gd name="T0" fmla="*/ 0 w 473"/>
                <a:gd name="T1" fmla="*/ 19 h 19"/>
                <a:gd name="T2" fmla="*/ 473 w 473"/>
                <a:gd name="T3" fmla="*/ 19 h 19"/>
                <a:gd name="T4" fmla="*/ 473 w 473"/>
                <a:gd name="T5" fmla="*/ 0 h 19"/>
                <a:gd name="T6" fmla="*/ 0 w 473"/>
                <a:gd name="T7" fmla="*/ 0 h 19"/>
              </a:gdLst>
              <a:ahLst/>
              <a:cxnLst>
                <a:cxn ang="0">
                  <a:pos x="T0" y="T1"/>
                </a:cxn>
                <a:cxn ang="0">
                  <a:pos x="T2" y="T3"/>
                </a:cxn>
                <a:cxn ang="0">
                  <a:pos x="T4" y="T5"/>
                </a:cxn>
                <a:cxn ang="0">
                  <a:pos x="T6" y="T7"/>
                </a:cxn>
              </a:cxnLst>
              <a:rect l="0" t="0" r="r" b="b"/>
              <a:pathLst>
                <a:path w="473" h="19">
                  <a:moveTo>
                    <a:pt x="0" y="19"/>
                  </a:moveTo>
                  <a:lnTo>
                    <a:pt x="473" y="19"/>
                  </a:lnTo>
                  <a:lnTo>
                    <a:pt x="473"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6" name="Rectangle 316">
              <a:extLst>
                <a:ext uri="{FF2B5EF4-FFF2-40B4-BE49-F238E27FC236}">
                  <a16:creationId xmlns:a16="http://schemas.microsoft.com/office/drawing/2014/main" id="{E4123097-632B-4945-AE4A-BF0D98D5C5B4}"/>
                </a:ext>
              </a:extLst>
            </p:cNvPr>
            <p:cNvSpPr>
              <a:spLocks noChangeArrowheads="1"/>
            </p:cNvSpPr>
            <p:nvPr/>
          </p:nvSpPr>
          <p:spPr bwMode="auto">
            <a:xfrm>
              <a:off x="5804132" y="4641284"/>
              <a:ext cx="600772" cy="2413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7" name="Freeform 317">
              <a:extLst>
                <a:ext uri="{FF2B5EF4-FFF2-40B4-BE49-F238E27FC236}">
                  <a16:creationId xmlns:a16="http://schemas.microsoft.com/office/drawing/2014/main" id="{000D0D9B-A085-4916-B08C-9C3AF06F3AF2}"/>
                </a:ext>
              </a:extLst>
            </p:cNvPr>
            <p:cNvSpPr>
              <a:spLocks/>
            </p:cNvSpPr>
            <p:nvPr/>
          </p:nvSpPr>
          <p:spPr bwMode="auto">
            <a:xfrm>
              <a:off x="5804132" y="4641284"/>
              <a:ext cx="600772" cy="24133"/>
            </a:xfrm>
            <a:custGeom>
              <a:avLst/>
              <a:gdLst>
                <a:gd name="T0" fmla="*/ 0 w 473"/>
                <a:gd name="T1" fmla="*/ 19 h 19"/>
                <a:gd name="T2" fmla="*/ 473 w 473"/>
                <a:gd name="T3" fmla="*/ 19 h 19"/>
                <a:gd name="T4" fmla="*/ 473 w 473"/>
                <a:gd name="T5" fmla="*/ 0 h 19"/>
                <a:gd name="T6" fmla="*/ 0 w 473"/>
                <a:gd name="T7" fmla="*/ 0 h 19"/>
              </a:gdLst>
              <a:ahLst/>
              <a:cxnLst>
                <a:cxn ang="0">
                  <a:pos x="T0" y="T1"/>
                </a:cxn>
                <a:cxn ang="0">
                  <a:pos x="T2" y="T3"/>
                </a:cxn>
                <a:cxn ang="0">
                  <a:pos x="T4" y="T5"/>
                </a:cxn>
                <a:cxn ang="0">
                  <a:pos x="T6" y="T7"/>
                </a:cxn>
              </a:cxnLst>
              <a:rect l="0" t="0" r="r" b="b"/>
              <a:pathLst>
                <a:path w="473" h="19">
                  <a:moveTo>
                    <a:pt x="0" y="19"/>
                  </a:moveTo>
                  <a:lnTo>
                    <a:pt x="473" y="19"/>
                  </a:lnTo>
                  <a:lnTo>
                    <a:pt x="473"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8" name="Rectangle 318">
              <a:extLst>
                <a:ext uri="{FF2B5EF4-FFF2-40B4-BE49-F238E27FC236}">
                  <a16:creationId xmlns:a16="http://schemas.microsoft.com/office/drawing/2014/main" id="{E381CF82-241C-458F-B3E0-F7963C0D3F73}"/>
                </a:ext>
              </a:extLst>
            </p:cNvPr>
            <p:cNvSpPr>
              <a:spLocks noChangeArrowheads="1"/>
            </p:cNvSpPr>
            <p:nvPr/>
          </p:nvSpPr>
          <p:spPr bwMode="auto">
            <a:xfrm>
              <a:off x="5804132" y="4577777"/>
              <a:ext cx="600772" cy="2413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9" name="Freeform 319">
              <a:extLst>
                <a:ext uri="{FF2B5EF4-FFF2-40B4-BE49-F238E27FC236}">
                  <a16:creationId xmlns:a16="http://schemas.microsoft.com/office/drawing/2014/main" id="{948806C7-C2AB-42E8-B68E-048745E66EDC}"/>
                </a:ext>
              </a:extLst>
            </p:cNvPr>
            <p:cNvSpPr>
              <a:spLocks/>
            </p:cNvSpPr>
            <p:nvPr/>
          </p:nvSpPr>
          <p:spPr bwMode="auto">
            <a:xfrm>
              <a:off x="5804132" y="4577777"/>
              <a:ext cx="600772" cy="24133"/>
            </a:xfrm>
            <a:custGeom>
              <a:avLst/>
              <a:gdLst>
                <a:gd name="T0" fmla="*/ 0 w 473"/>
                <a:gd name="T1" fmla="*/ 19 h 19"/>
                <a:gd name="T2" fmla="*/ 473 w 473"/>
                <a:gd name="T3" fmla="*/ 19 h 19"/>
                <a:gd name="T4" fmla="*/ 473 w 473"/>
                <a:gd name="T5" fmla="*/ 0 h 19"/>
                <a:gd name="T6" fmla="*/ 0 w 473"/>
                <a:gd name="T7" fmla="*/ 0 h 19"/>
              </a:gdLst>
              <a:ahLst/>
              <a:cxnLst>
                <a:cxn ang="0">
                  <a:pos x="T0" y="T1"/>
                </a:cxn>
                <a:cxn ang="0">
                  <a:pos x="T2" y="T3"/>
                </a:cxn>
                <a:cxn ang="0">
                  <a:pos x="T4" y="T5"/>
                </a:cxn>
                <a:cxn ang="0">
                  <a:pos x="T6" y="T7"/>
                </a:cxn>
              </a:cxnLst>
              <a:rect l="0" t="0" r="r" b="b"/>
              <a:pathLst>
                <a:path w="473" h="19">
                  <a:moveTo>
                    <a:pt x="0" y="19"/>
                  </a:moveTo>
                  <a:lnTo>
                    <a:pt x="473" y="19"/>
                  </a:lnTo>
                  <a:lnTo>
                    <a:pt x="473"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0" name="Freeform 320">
              <a:extLst>
                <a:ext uri="{FF2B5EF4-FFF2-40B4-BE49-F238E27FC236}">
                  <a16:creationId xmlns:a16="http://schemas.microsoft.com/office/drawing/2014/main" id="{6BB222EA-524C-4595-9931-132C0A4C6C52}"/>
                </a:ext>
              </a:extLst>
            </p:cNvPr>
            <p:cNvSpPr>
              <a:spLocks/>
            </p:cNvSpPr>
            <p:nvPr/>
          </p:nvSpPr>
          <p:spPr bwMode="auto">
            <a:xfrm>
              <a:off x="6008622" y="3627720"/>
              <a:ext cx="191790" cy="11432"/>
            </a:xfrm>
            <a:custGeom>
              <a:avLst/>
              <a:gdLst>
                <a:gd name="T0" fmla="*/ 2 w 64"/>
                <a:gd name="T1" fmla="*/ 4 h 4"/>
                <a:gd name="T2" fmla="*/ 62 w 64"/>
                <a:gd name="T3" fmla="*/ 4 h 4"/>
                <a:gd name="T4" fmla="*/ 64 w 64"/>
                <a:gd name="T5" fmla="*/ 2 h 4"/>
                <a:gd name="T6" fmla="*/ 62 w 64"/>
                <a:gd name="T7" fmla="*/ 0 h 4"/>
                <a:gd name="T8" fmla="*/ 2 w 64"/>
                <a:gd name="T9" fmla="*/ 0 h 4"/>
                <a:gd name="T10" fmla="*/ 0 w 64"/>
                <a:gd name="T11" fmla="*/ 2 h 4"/>
                <a:gd name="T12" fmla="*/ 2 w 64"/>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64" h="4">
                  <a:moveTo>
                    <a:pt x="2" y="4"/>
                  </a:moveTo>
                  <a:cubicBezTo>
                    <a:pt x="62" y="4"/>
                    <a:pt x="62" y="4"/>
                    <a:pt x="62" y="4"/>
                  </a:cubicBezTo>
                  <a:cubicBezTo>
                    <a:pt x="64" y="4"/>
                    <a:pt x="64" y="3"/>
                    <a:pt x="64" y="2"/>
                  </a:cubicBezTo>
                  <a:cubicBezTo>
                    <a:pt x="64" y="1"/>
                    <a:pt x="64" y="0"/>
                    <a:pt x="62" y="0"/>
                  </a:cubicBezTo>
                  <a:cubicBezTo>
                    <a:pt x="2" y="0"/>
                    <a:pt x="2" y="0"/>
                    <a:pt x="2" y="0"/>
                  </a:cubicBezTo>
                  <a:cubicBezTo>
                    <a:pt x="1" y="0"/>
                    <a:pt x="0" y="1"/>
                    <a:pt x="0" y="2"/>
                  </a:cubicBezTo>
                  <a:cubicBezTo>
                    <a:pt x="0" y="3"/>
                    <a:pt x="1" y="4"/>
                    <a:pt x="2" y="4"/>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2" name="Rectangle 322">
              <a:extLst>
                <a:ext uri="{FF2B5EF4-FFF2-40B4-BE49-F238E27FC236}">
                  <a16:creationId xmlns:a16="http://schemas.microsoft.com/office/drawing/2014/main" id="{F1E5D087-F854-49A1-AA29-026E22E55FAA}"/>
                </a:ext>
              </a:extLst>
            </p:cNvPr>
            <p:cNvSpPr>
              <a:spLocks noChangeArrowheads="1"/>
            </p:cNvSpPr>
            <p:nvPr/>
          </p:nvSpPr>
          <p:spPr bwMode="auto">
            <a:xfrm>
              <a:off x="5848586" y="4177687"/>
              <a:ext cx="123203" cy="1320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13" name="Rectangle 323">
              <a:extLst>
                <a:ext uri="{FF2B5EF4-FFF2-40B4-BE49-F238E27FC236}">
                  <a16:creationId xmlns:a16="http://schemas.microsoft.com/office/drawing/2014/main" id="{4B81C06A-B9DE-4EB6-ADFF-0F8BCB519620}"/>
                </a:ext>
              </a:extLst>
            </p:cNvPr>
            <p:cNvSpPr>
              <a:spLocks noChangeArrowheads="1"/>
            </p:cNvSpPr>
            <p:nvPr/>
          </p:nvSpPr>
          <p:spPr bwMode="auto">
            <a:xfrm>
              <a:off x="5919713" y="4177687"/>
              <a:ext cx="92720" cy="1320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14" name="Rectangle 324">
              <a:extLst>
                <a:ext uri="{FF2B5EF4-FFF2-40B4-BE49-F238E27FC236}">
                  <a16:creationId xmlns:a16="http://schemas.microsoft.com/office/drawing/2014/main" id="{76BD5079-E7E4-4A47-AC5D-92B2E8A8E323}"/>
                </a:ext>
              </a:extLst>
            </p:cNvPr>
            <p:cNvSpPr>
              <a:spLocks noChangeArrowheads="1"/>
            </p:cNvSpPr>
            <p:nvPr/>
          </p:nvSpPr>
          <p:spPr bwMode="auto">
            <a:xfrm>
              <a:off x="5969249" y="4177687"/>
              <a:ext cx="294671" cy="1320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15" name="Rectangle 325">
              <a:extLst>
                <a:ext uri="{FF2B5EF4-FFF2-40B4-BE49-F238E27FC236}">
                  <a16:creationId xmlns:a16="http://schemas.microsoft.com/office/drawing/2014/main" id="{123B7B39-AB4D-4C15-BBF9-4A24E19B19F3}"/>
                </a:ext>
              </a:extLst>
            </p:cNvPr>
            <p:cNvSpPr>
              <a:spLocks noChangeArrowheads="1"/>
            </p:cNvSpPr>
            <p:nvPr/>
          </p:nvSpPr>
          <p:spPr bwMode="auto">
            <a:xfrm>
              <a:off x="6216924" y="4177687"/>
              <a:ext cx="90180" cy="1320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16" name="Rectangle 326">
              <a:extLst>
                <a:ext uri="{FF2B5EF4-FFF2-40B4-BE49-F238E27FC236}">
                  <a16:creationId xmlns:a16="http://schemas.microsoft.com/office/drawing/2014/main" id="{867DBEE7-347C-46D7-9392-968343596605}"/>
                </a:ext>
              </a:extLst>
            </p:cNvPr>
            <p:cNvSpPr>
              <a:spLocks noChangeArrowheads="1"/>
            </p:cNvSpPr>
            <p:nvPr/>
          </p:nvSpPr>
          <p:spPr bwMode="auto">
            <a:xfrm>
              <a:off x="6265188" y="4177687"/>
              <a:ext cx="138445" cy="1320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17" name="Freeform 327">
              <a:extLst>
                <a:ext uri="{FF2B5EF4-FFF2-40B4-BE49-F238E27FC236}">
                  <a16:creationId xmlns:a16="http://schemas.microsoft.com/office/drawing/2014/main" id="{3AA44F00-C1F9-4B52-AFEB-064CC4DE43C9}"/>
                </a:ext>
              </a:extLst>
            </p:cNvPr>
            <p:cNvSpPr>
              <a:spLocks/>
            </p:cNvSpPr>
            <p:nvPr/>
          </p:nvSpPr>
          <p:spPr bwMode="auto">
            <a:xfrm>
              <a:off x="5524703" y="4157364"/>
              <a:ext cx="330234" cy="330234"/>
            </a:xfrm>
            <a:custGeom>
              <a:avLst/>
              <a:gdLst>
                <a:gd name="T0" fmla="*/ 9 w 110"/>
                <a:gd name="T1" fmla="*/ 10 h 110"/>
                <a:gd name="T2" fmla="*/ 9 w 110"/>
                <a:gd name="T3" fmla="*/ 10 h 110"/>
                <a:gd name="T4" fmla="*/ 9 w 110"/>
                <a:gd name="T5" fmla="*/ 44 h 110"/>
                <a:gd name="T6" fmla="*/ 68 w 110"/>
                <a:gd name="T7" fmla="*/ 103 h 110"/>
                <a:gd name="T8" fmla="*/ 96 w 110"/>
                <a:gd name="T9" fmla="*/ 103 h 110"/>
                <a:gd name="T10" fmla="*/ 102 w 110"/>
                <a:gd name="T11" fmla="*/ 96 h 110"/>
                <a:gd name="T12" fmla="*/ 102 w 110"/>
                <a:gd name="T13" fmla="*/ 68 h 110"/>
                <a:gd name="T14" fmla="*/ 44 w 110"/>
                <a:gd name="T15" fmla="*/ 10 h 110"/>
                <a:gd name="T16" fmla="*/ 9 w 110"/>
                <a:gd name="T17" fmla="*/ 10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0" h="110">
                  <a:moveTo>
                    <a:pt x="9" y="10"/>
                  </a:moveTo>
                  <a:cubicBezTo>
                    <a:pt x="9" y="10"/>
                    <a:pt x="9" y="10"/>
                    <a:pt x="9" y="10"/>
                  </a:cubicBezTo>
                  <a:cubicBezTo>
                    <a:pt x="0" y="19"/>
                    <a:pt x="0" y="35"/>
                    <a:pt x="9" y="44"/>
                  </a:cubicBezTo>
                  <a:cubicBezTo>
                    <a:pt x="68" y="103"/>
                    <a:pt x="68" y="103"/>
                    <a:pt x="68" y="103"/>
                  </a:cubicBezTo>
                  <a:cubicBezTo>
                    <a:pt x="76" y="110"/>
                    <a:pt x="88" y="110"/>
                    <a:pt x="96" y="103"/>
                  </a:cubicBezTo>
                  <a:cubicBezTo>
                    <a:pt x="102" y="96"/>
                    <a:pt x="102" y="96"/>
                    <a:pt x="102" y="96"/>
                  </a:cubicBezTo>
                  <a:cubicBezTo>
                    <a:pt x="110" y="89"/>
                    <a:pt x="110" y="76"/>
                    <a:pt x="102" y="68"/>
                  </a:cubicBezTo>
                  <a:cubicBezTo>
                    <a:pt x="44" y="10"/>
                    <a:pt x="44" y="10"/>
                    <a:pt x="44" y="10"/>
                  </a:cubicBezTo>
                  <a:cubicBezTo>
                    <a:pt x="34" y="0"/>
                    <a:pt x="19" y="0"/>
                    <a:pt x="9" y="10"/>
                  </a:cubicBezTo>
                  <a:close/>
                </a:path>
              </a:pathLst>
            </a:custGeom>
            <a:solidFill>
              <a:srgbClr val="F0CA8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8" name="Freeform 328">
              <a:extLst>
                <a:ext uri="{FF2B5EF4-FFF2-40B4-BE49-F238E27FC236}">
                  <a16:creationId xmlns:a16="http://schemas.microsoft.com/office/drawing/2014/main" id="{00DDEE1A-B293-4CF9-B9EE-F61FE0892F12}"/>
                </a:ext>
              </a:extLst>
            </p:cNvPr>
            <p:cNvSpPr>
              <a:spLocks/>
            </p:cNvSpPr>
            <p:nvPr/>
          </p:nvSpPr>
          <p:spPr bwMode="auto">
            <a:xfrm>
              <a:off x="5686009" y="4318671"/>
              <a:ext cx="144795" cy="144795"/>
            </a:xfrm>
            <a:custGeom>
              <a:avLst/>
              <a:gdLst>
                <a:gd name="T0" fmla="*/ 6 w 48"/>
                <a:gd name="T1" fmla="*/ 6 h 48"/>
                <a:gd name="T2" fmla="*/ 6 w 48"/>
                <a:gd name="T3" fmla="*/ 6 h 48"/>
                <a:gd name="T4" fmla="*/ 6 w 48"/>
                <a:gd name="T5" fmla="*/ 29 h 48"/>
                <a:gd name="T6" fmla="*/ 23 w 48"/>
                <a:gd name="T7" fmla="*/ 46 h 48"/>
                <a:gd name="T8" fmla="*/ 32 w 48"/>
                <a:gd name="T9" fmla="*/ 46 h 48"/>
                <a:gd name="T10" fmla="*/ 45 w 48"/>
                <a:gd name="T11" fmla="*/ 32 h 48"/>
                <a:gd name="T12" fmla="*/ 45 w 48"/>
                <a:gd name="T13" fmla="*/ 23 h 48"/>
                <a:gd name="T14" fmla="*/ 28 w 48"/>
                <a:gd name="T15" fmla="*/ 6 h 48"/>
                <a:gd name="T16" fmla="*/ 6 w 48"/>
                <a:gd name="T17" fmla="*/ 6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 h="48">
                  <a:moveTo>
                    <a:pt x="6" y="6"/>
                  </a:moveTo>
                  <a:cubicBezTo>
                    <a:pt x="6" y="6"/>
                    <a:pt x="6" y="6"/>
                    <a:pt x="6" y="6"/>
                  </a:cubicBezTo>
                  <a:cubicBezTo>
                    <a:pt x="0" y="12"/>
                    <a:pt x="0" y="23"/>
                    <a:pt x="6" y="29"/>
                  </a:cubicBezTo>
                  <a:cubicBezTo>
                    <a:pt x="23" y="46"/>
                    <a:pt x="23" y="46"/>
                    <a:pt x="23" y="46"/>
                  </a:cubicBezTo>
                  <a:cubicBezTo>
                    <a:pt x="25" y="48"/>
                    <a:pt x="29" y="48"/>
                    <a:pt x="32" y="46"/>
                  </a:cubicBezTo>
                  <a:cubicBezTo>
                    <a:pt x="45" y="32"/>
                    <a:pt x="45" y="32"/>
                    <a:pt x="45" y="32"/>
                  </a:cubicBezTo>
                  <a:cubicBezTo>
                    <a:pt x="48" y="30"/>
                    <a:pt x="48" y="26"/>
                    <a:pt x="45" y="23"/>
                  </a:cubicBezTo>
                  <a:cubicBezTo>
                    <a:pt x="28" y="6"/>
                    <a:pt x="28" y="6"/>
                    <a:pt x="28" y="6"/>
                  </a:cubicBezTo>
                  <a:cubicBezTo>
                    <a:pt x="22" y="0"/>
                    <a:pt x="12" y="0"/>
                    <a:pt x="6" y="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9" name="Freeform 329">
              <a:extLst>
                <a:ext uri="{FF2B5EF4-FFF2-40B4-BE49-F238E27FC236}">
                  <a16:creationId xmlns:a16="http://schemas.microsoft.com/office/drawing/2014/main" id="{F54844EE-2CDF-40DA-BC0E-2C5E29453157}"/>
                </a:ext>
              </a:extLst>
            </p:cNvPr>
            <p:cNvSpPr>
              <a:spLocks/>
            </p:cNvSpPr>
            <p:nvPr/>
          </p:nvSpPr>
          <p:spPr bwMode="auto">
            <a:xfrm>
              <a:off x="5509461" y="4351695"/>
              <a:ext cx="351827" cy="355637"/>
            </a:xfrm>
            <a:custGeom>
              <a:avLst/>
              <a:gdLst>
                <a:gd name="T0" fmla="*/ 10 w 117"/>
                <a:gd name="T1" fmla="*/ 10 h 118"/>
                <a:gd name="T2" fmla="*/ 10 w 117"/>
                <a:gd name="T3" fmla="*/ 10 h 118"/>
                <a:gd name="T4" fmla="*/ 10 w 117"/>
                <a:gd name="T5" fmla="*/ 47 h 118"/>
                <a:gd name="T6" fmla="*/ 72 w 117"/>
                <a:gd name="T7" fmla="*/ 109 h 118"/>
                <a:gd name="T8" fmla="*/ 102 w 117"/>
                <a:gd name="T9" fmla="*/ 109 h 118"/>
                <a:gd name="T10" fmla="*/ 109 w 117"/>
                <a:gd name="T11" fmla="*/ 102 h 118"/>
                <a:gd name="T12" fmla="*/ 109 w 117"/>
                <a:gd name="T13" fmla="*/ 73 h 118"/>
                <a:gd name="T14" fmla="*/ 46 w 117"/>
                <a:gd name="T15" fmla="*/ 10 h 118"/>
                <a:gd name="T16" fmla="*/ 10 w 117"/>
                <a:gd name="T17" fmla="*/ 10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7" h="118">
                  <a:moveTo>
                    <a:pt x="10" y="10"/>
                  </a:moveTo>
                  <a:cubicBezTo>
                    <a:pt x="10" y="10"/>
                    <a:pt x="10" y="10"/>
                    <a:pt x="10" y="10"/>
                  </a:cubicBezTo>
                  <a:cubicBezTo>
                    <a:pt x="0" y="20"/>
                    <a:pt x="0" y="37"/>
                    <a:pt x="10" y="47"/>
                  </a:cubicBezTo>
                  <a:cubicBezTo>
                    <a:pt x="72" y="109"/>
                    <a:pt x="72" y="109"/>
                    <a:pt x="72" y="109"/>
                  </a:cubicBezTo>
                  <a:cubicBezTo>
                    <a:pt x="80" y="118"/>
                    <a:pt x="94" y="118"/>
                    <a:pt x="102" y="109"/>
                  </a:cubicBezTo>
                  <a:cubicBezTo>
                    <a:pt x="109" y="102"/>
                    <a:pt x="109" y="102"/>
                    <a:pt x="109" y="102"/>
                  </a:cubicBezTo>
                  <a:cubicBezTo>
                    <a:pt x="117" y="94"/>
                    <a:pt x="117" y="81"/>
                    <a:pt x="109" y="73"/>
                  </a:cubicBezTo>
                  <a:cubicBezTo>
                    <a:pt x="46" y="10"/>
                    <a:pt x="46" y="10"/>
                    <a:pt x="46" y="10"/>
                  </a:cubicBezTo>
                  <a:cubicBezTo>
                    <a:pt x="36" y="0"/>
                    <a:pt x="20" y="0"/>
                    <a:pt x="10" y="10"/>
                  </a:cubicBezTo>
                  <a:close/>
                </a:path>
              </a:pathLst>
            </a:custGeom>
            <a:solidFill>
              <a:srgbClr val="F0CA8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0" name="Freeform 330">
              <a:extLst>
                <a:ext uri="{FF2B5EF4-FFF2-40B4-BE49-F238E27FC236}">
                  <a16:creationId xmlns:a16="http://schemas.microsoft.com/office/drawing/2014/main" id="{771CA03D-1FE6-43C8-9191-A38E80527A3E}"/>
                </a:ext>
              </a:extLst>
            </p:cNvPr>
            <p:cNvSpPr>
              <a:spLocks/>
            </p:cNvSpPr>
            <p:nvPr/>
          </p:nvSpPr>
          <p:spPr bwMode="auto">
            <a:xfrm>
              <a:off x="5680928" y="4523163"/>
              <a:ext cx="152415" cy="156227"/>
            </a:xfrm>
            <a:custGeom>
              <a:avLst/>
              <a:gdLst>
                <a:gd name="T0" fmla="*/ 6 w 51"/>
                <a:gd name="T1" fmla="*/ 7 h 52"/>
                <a:gd name="T2" fmla="*/ 6 w 51"/>
                <a:gd name="T3" fmla="*/ 7 h 52"/>
                <a:gd name="T4" fmla="*/ 6 w 51"/>
                <a:gd name="T5" fmla="*/ 31 h 52"/>
                <a:gd name="T6" fmla="*/ 24 w 51"/>
                <a:gd name="T7" fmla="*/ 49 h 52"/>
                <a:gd name="T8" fmla="*/ 34 w 51"/>
                <a:gd name="T9" fmla="*/ 49 h 52"/>
                <a:gd name="T10" fmla="*/ 48 w 51"/>
                <a:gd name="T11" fmla="*/ 35 h 52"/>
                <a:gd name="T12" fmla="*/ 48 w 51"/>
                <a:gd name="T13" fmla="*/ 25 h 52"/>
                <a:gd name="T14" fmla="*/ 30 w 51"/>
                <a:gd name="T15" fmla="*/ 7 h 52"/>
                <a:gd name="T16" fmla="*/ 6 w 51"/>
                <a:gd name="T17" fmla="*/ 7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1" h="52">
                  <a:moveTo>
                    <a:pt x="6" y="7"/>
                  </a:moveTo>
                  <a:cubicBezTo>
                    <a:pt x="6" y="7"/>
                    <a:pt x="6" y="7"/>
                    <a:pt x="6" y="7"/>
                  </a:cubicBezTo>
                  <a:cubicBezTo>
                    <a:pt x="0" y="14"/>
                    <a:pt x="0" y="24"/>
                    <a:pt x="6" y="31"/>
                  </a:cubicBezTo>
                  <a:cubicBezTo>
                    <a:pt x="24" y="49"/>
                    <a:pt x="24" y="49"/>
                    <a:pt x="24" y="49"/>
                  </a:cubicBezTo>
                  <a:cubicBezTo>
                    <a:pt x="27" y="52"/>
                    <a:pt x="32" y="52"/>
                    <a:pt x="34" y="49"/>
                  </a:cubicBezTo>
                  <a:cubicBezTo>
                    <a:pt x="48" y="35"/>
                    <a:pt x="48" y="35"/>
                    <a:pt x="48" y="35"/>
                  </a:cubicBezTo>
                  <a:cubicBezTo>
                    <a:pt x="51" y="32"/>
                    <a:pt x="51" y="28"/>
                    <a:pt x="48" y="25"/>
                  </a:cubicBezTo>
                  <a:cubicBezTo>
                    <a:pt x="30" y="7"/>
                    <a:pt x="30" y="7"/>
                    <a:pt x="30" y="7"/>
                  </a:cubicBezTo>
                  <a:cubicBezTo>
                    <a:pt x="24" y="0"/>
                    <a:pt x="13" y="0"/>
                    <a:pt x="6" y="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1" name="Freeform 331">
              <a:extLst>
                <a:ext uri="{FF2B5EF4-FFF2-40B4-BE49-F238E27FC236}">
                  <a16:creationId xmlns:a16="http://schemas.microsoft.com/office/drawing/2014/main" id="{983D79BC-2C2A-4246-B106-CDA8DB734513}"/>
                </a:ext>
              </a:extLst>
            </p:cNvPr>
            <p:cNvSpPr>
              <a:spLocks/>
            </p:cNvSpPr>
            <p:nvPr/>
          </p:nvSpPr>
          <p:spPr bwMode="auto">
            <a:xfrm>
              <a:off x="5478978" y="4553645"/>
              <a:ext cx="391201" cy="391201"/>
            </a:xfrm>
            <a:custGeom>
              <a:avLst/>
              <a:gdLst>
                <a:gd name="T0" fmla="*/ 11 w 130"/>
                <a:gd name="T1" fmla="*/ 11 h 130"/>
                <a:gd name="T2" fmla="*/ 11 w 130"/>
                <a:gd name="T3" fmla="*/ 11 h 130"/>
                <a:gd name="T4" fmla="*/ 11 w 130"/>
                <a:gd name="T5" fmla="*/ 52 h 130"/>
                <a:gd name="T6" fmla="*/ 80 w 130"/>
                <a:gd name="T7" fmla="*/ 121 h 130"/>
                <a:gd name="T8" fmla="*/ 113 w 130"/>
                <a:gd name="T9" fmla="*/ 121 h 130"/>
                <a:gd name="T10" fmla="*/ 121 w 130"/>
                <a:gd name="T11" fmla="*/ 113 h 130"/>
                <a:gd name="T12" fmla="*/ 121 w 130"/>
                <a:gd name="T13" fmla="*/ 80 h 130"/>
                <a:gd name="T14" fmla="*/ 52 w 130"/>
                <a:gd name="T15" fmla="*/ 11 h 130"/>
                <a:gd name="T16" fmla="*/ 11 w 130"/>
                <a:gd name="T17" fmla="*/ 11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0" h="130">
                  <a:moveTo>
                    <a:pt x="11" y="11"/>
                  </a:moveTo>
                  <a:cubicBezTo>
                    <a:pt x="11" y="11"/>
                    <a:pt x="11" y="11"/>
                    <a:pt x="11" y="11"/>
                  </a:cubicBezTo>
                  <a:cubicBezTo>
                    <a:pt x="0" y="22"/>
                    <a:pt x="0" y="41"/>
                    <a:pt x="11" y="52"/>
                  </a:cubicBezTo>
                  <a:cubicBezTo>
                    <a:pt x="80" y="121"/>
                    <a:pt x="80" y="121"/>
                    <a:pt x="80" y="121"/>
                  </a:cubicBezTo>
                  <a:cubicBezTo>
                    <a:pt x="89" y="130"/>
                    <a:pt x="104" y="130"/>
                    <a:pt x="113" y="121"/>
                  </a:cubicBezTo>
                  <a:cubicBezTo>
                    <a:pt x="121" y="113"/>
                    <a:pt x="121" y="113"/>
                    <a:pt x="121" y="113"/>
                  </a:cubicBezTo>
                  <a:cubicBezTo>
                    <a:pt x="130" y="104"/>
                    <a:pt x="130" y="90"/>
                    <a:pt x="121" y="80"/>
                  </a:cubicBezTo>
                  <a:cubicBezTo>
                    <a:pt x="52" y="11"/>
                    <a:pt x="52" y="11"/>
                    <a:pt x="52" y="11"/>
                  </a:cubicBezTo>
                  <a:cubicBezTo>
                    <a:pt x="41" y="0"/>
                    <a:pt x="22" y="0"/>
                    <a:pt x="11" y="11"/>
                  </a:cubicBezTo>
                  <a:close/>
                </a:path>
              </a:pathLst>
            </a:custGeom>
            <a:solidFill>
              <a:srgbClr val="F0CA8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2" name="Freeform 332">
              <a:extLst>
                <a:ext uri="{FF2B5EF4-FFF2-40B4-BE49-F238E27FC236}">
                  <a16:creationId xmlns:a16="http://schemas.microsoft.com/office/drawing/2014/main" id="{9E9CC6A2-E1A3-4FAB-9DF1-8B31C55F1F88}"/>
                </a:ext>
              </a:extLst>
            </p:cNvPr>
            <p:cNvSpPr>
              <a:spLocks/>
            </p:cNvSpPr>
            <p:nvPr/>
          </p:nvSpPr>
          <p:spPr bwMode="auto">
            <a:xfrm>
              <a:off x="5672038" y="4745435"/>
              <a:ext cx="167658" cy="168927"/>
            </a:xfrm>
            <a:custGeom>
              <a:avLst/>
              <a:gdLst>
                <a:gd name="T0" fmla="*/ 7 w 56"/>
                <a:gd name="T1" fmla="*/ 7 h 56"/>
                <a:gd name="T2" fmla="*/ 7 w 56"/>
                <a:gd name="T3" fmla="*/ 7 h 56"/>
                <a:gd name="T4" fmla="*/ 7 w 56"/>
                <a:gd name="T5" fmla="*/ 34 h 56"/>
                <a:gd name="T6" fmla="*/ 27 w 56"/>
                <a:gd name="T7" fmla="*/ 53 h 56"/>
                <a:gd name="T8" fmla="*/ 38 w 56"/>
                <a:gd name="T9" fmla="*/ 53 h 56"/>
                <a:gd name="T10" fmla="*/ 53 w 56"/>
                <a:gd name="T11" fmla="*/ 38 h 56"/>
                <a:gd name="T12" fmla="*/ 53 w 56"/>
                <a:gd name="T13" fmla="*/ 27 h 56"/>
                <a:gd name="T14" fmla="*/ 34 w 56"/>
                <a:gd name="T15" fmla="*/ 7 h 56"/>
                <a:gd name="T16" fmla="*/ 7 w 56"/>
                <a:gd name="T17" fmla="*/ 7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56">
                  <a:moveTo>
                    <a:pt x="7" y="7"/>
                  </a:moveTo>
                  <a:cubicBezTo>
                    <a:pt x="7" y="7"/>
                    <a:pt x="7" y="7"/>
                    <a:pt x="7" y="7"/>
                  </a:cubicBezTo>
                  <a:cubicBezTo>
                    <a:pt x="0" y="14"/>
                    <a:pt x="0" y="26"/>
                    <a:pt x="7" y="34"/>
                  </a:cubicBezTo>
                  <a:cubicBezTo>
                    <a:pt x="27" y="53"/>
                    <a:pt x="27" y="53"/>
                    <a:pt x="27" y="53"/>
                  </a:cubicBezTo>
                  <a:cubicBezTo>
                    <a:pt x="30" y="56"/>
                    <a:pt x="35" y="56"/>
                    <a:pt x="38" y="53"/>
                  </a:cubicBezTo>
                  <a:cubicBezTo>
                    <a:pt x="53" y="38"/>
                    <a:pt x="53" y="38"/>
                    <a:pt x="53" y="38"/>
                  </a:cubicBezTo>
                  <a:cubicBezTo>
                    <a:pt x="56" y="35"/>
                    <a:pt x="56" y="30"/>
                    <a:pt x="53" y="27"/>
                  </a:cubicBezTo>
                  <a:cubicBezTo>
                    <a:pt x="34" y="7"/>
                    <a:pt x="34" y="7"/>
                    <a:pt x="34" y="7"/>
                  </a:cubicBezTo>
                  <a:cubicBezTo>
                    <a:pt x="26" y="0"/>
                    <a:pt x="14" y="0"/>
                    <a:pt x="7" y="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3" name="Rectangle 333">
              <a:extLst>
                <a:ext uri="{FF2B5EF4-FFF2-40B4-BE49-F238E27FC236}">
                  <a16:creationId xmlns:a16="http://schemas.microsoft.com/office/drawing/2014/main" id="{2981A33C-0D26-4EB0-8FE9-D5B974B9CD2F}"/>
                </a:ext>
              </a:extLst>
            </p:cNvPr>
            <p:cNvSpPr>
              <a:spLocks noChangeArrowheads="1"/>
            </p:cNvSpPr>
            <p:nvPr/>
          </p:nvSpPr>
          <p:spPr bwMode="auto">
            <a:xfrm>
              <a:off x="5941306" y="5310644"/>
              <a:ext cx="659199" cy="204491"/>
            </a:xfrm>
            <a:prstGeom prst="rect">
              <a:avLst/>
            </a:prstGeom>
            <a:solidFill>
              <a:schemeClr val="bg1">
                <a:lumMod val="9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4" name="Rectangle 334">
              <a:extLst>
                <a:ext uri="{FF2B5EF4-FFF2-40B4-BE49-F238E27FC236}">
                  <a16:creationId xmlns:a16="http://schemas.microsoft.com/office/drawing/2014/main" id="{082C23BF-6AE1-4A39-A8F0-C656619AFC9E}"/>
                </a:ext>
              </a:extLst>
            </p:cNvPr>
            <p:cNvSpPr>
              <a:spLocks noChangeArrowheads="1"/>
            </p:cNvSpPr>
            <p:nvPr/>
          </p:nvSpPr>
          <p:spPr bwMode="auto">
            <a:xfrm>
              <a:off x="5903201" y="5497352"/>
              <a:ext cx="736677" cy="1364531"/>
            </a:xfrm>
            <a:prstGeom prst="rect">
              <a:avLst/>
            </a:prstGeom>
            <a:solidFill>
              <a:srgbClr val="4D5A6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5" name="Rectangle 335">
              <a:extLst>
                <a:ext uri="{FF2B5EF4-FFF2-40B4-BE49-F238E27FC236}">
                  <a16:creationId xmlns:a16="http://schemas.microsoft.com/office/drawing/2014/main" id="{CFB010E6-89A9-45E2-B021-E7E62549FC5A}"/>
                </a:ext>
              </a:extLst>
            </p:cNvPr>
            <p:cNvSpPr>
              <a:spLocks noChangeArrowheads="1"/>
            </p:cNvSpPr>
            <p:nvPr/>
          </p:nvSpPr>
          <p:spPr bwMode="auto">
            <a:xfrm>
              <a:off x="5903201" y="5497352"/>
              <a:ext cx="171468" cy="1364531"/>
            </a:xfrm>
            <a:prstGeom prst="rect">
              <a:avLst/>
            </a:prstGeom>
            <a:solidFill>
              <a:srgbClr val="5D6E7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nvGrpSpPr>
            <p:cNvPr id="128" name="Group 127">
              <a:extLst>
                <a:ext uri="{FF2B5EF4-FFF2-40B4-BE49-F238E27FC236}">
                  <a16:creationId xmlns:a16="http://schemas.microsoft.com/office/drawing/2014/main" id="{CF93CE65-C9E1-47A0-B68F-218F2F7820BE}"/>
                </a:ext>
              </a:extLst>
            </p:cNvPr>
            <p:cNvGrpSpPr/>
            <p:nvPr/>
          </p:nvGrpSpPr>
          <p:grpSpPr>
            <a:xfrm>
              <a:off x="4718052" y="5115703"/>
              <a:ext cx="338091" cy="384801"/>
              <a:chOff x="6476468" y="2855768"/>
              <a:chExt cx="425559" cy="484353"/>
            </a:xfrm>
          </p:grpSpPr>
          <p:sp>
            <p:nvSpPr>
              <p:cNvPr id="129" name="Freeform 5">
                <a:extLst>
                  <a:ext uri="{FF2B5EF4-FFF2-40B4-BE49-F238E27FC236}">
                    <a16:creationId xmlns:a16="http://schemas.microsoft.com/office/drawing/2014/main" id="{70BDD669-4FA5-4799-9E33-765F3999E551}"/>
                  </a:ext>
                </a:extLst>
              </p:cNvPr>
              <p:cNvSpPr>
                <a:spLocks noEditPoints="1"/>
              </p:cNvSpPr>
              <p:nvPr/>
            </p:nvSpPr>
            <p:spPr bwMode="auto">
              <a:xfrm>
                <a:off x="6476468" y="3153473"/>
                <a:ext cx="362098" cy="186648"/>
              </a:xfrm>
              <a:custGeom>
                <a:avLst/>
                <a:gdLst>
                  <a:gd name="T0" fmla="*/ 451 w 471"/>
                  <a:gd name="T1" fmla="*/ 126 h 243"/>
                  <a:gd name="T2" fmla="*/ 427 w 471"/>
                  <a:gd name="T3" fmla="*/ 157 h 243"/>
                  <a:gd name="T4" fmla="*/ 313 w 471"/>
                  <a:gd name="T5" fmla="*/ 201 h 243"/>
                  <a:gd name="T6" fmla="*/ 252 w 471"/>
                  <a:gd name="T7" fmla="*/ 189 h 243"/>
                  <a:gd name="T8" fmla="*/ 273 w 471"/>
                  <a:gd name="T9" fmla="*/ 142 h 243"/>
                  <a:gd name="T10" fmla="*/ 312 w 471"/>
                  <a:gd name="T11" fmla="*/ 45 h 243"/>
                  <a:gd name="T12" fmla="*/ 319 w 471"/>
                  <a:gd name="T13" fmla="*/ 20 h 243"/>
                  <a:gd name="T14" fmla="*/ 322 w 471"/>
                  <a:gd name="T15" fmla="*/ 10 h 243"/>
                  <a:gd name="T16" fmla="*/ 313 w 471"/>
                  <a:gd name="T17" fmla="*/ 2 h 243"/>
                  <a:gd name="T18" fmla="*/ 306 w 471"/>
                  <a:gd name="T19" fmla="*/ 0 h 243"/>
                  <a:gd name="T20" fmla="*/ 298 w 471"/>
                  <a:gd name="T21" fmla="*/ 2 h 243"/>
                  <a:gd name="T22" fmla="*/ 294 w 471"/>
                  <a:gd name="T23" fmla="*/ 8 h 243"/>
                  <a:gd name="T24" fmla="*/ 290 w 471"/>
                  <a:gd name="T25" fmla="*/ 22 h 243"/>
                  <a:gd name="T26" fmla="*/ 276 w 471"/>
                  <a:gd name="T27" fmla="*/ 69 h 243"/>
                  <a:gd name="T28" fmla="*/ 220 w 471"/>
                  <a:gd name="T29" fmla="*/ 170 h 243"/>
                  <a:gd name="T30" fmla="*/ 156 w 471"/>
                  <a:gd name="T31" fmla="*/ 104 h 243"/>
                  <a:gd name="T32" fmla="*/ 135 w 471"/>
                  <a:gd name="T33" fmla="*/ 78 h 243"/>
                  <a:gd name="T34" fmla="*/ 94 w 471"/>
                  <a:gd name="T35" fmla="*/ 40 h 243"/>
                  <a:gd name="T36" fmla="*/ 70 w 471"/>
                  <a:gd name="T37" fmla="*/ 37 h 243"/>
                  <a:gd name="T38" fmla="*/ 1 w 471"/>
                  <a:gd name="T39" fmla="*/ 124 h 243"/>
                  <a:gd name="T40" fmla="*/ 30 w 471"/>
                  <a:gd name="T41" fmla="*/ 195 h 243"/>
                  <a:gd name="T42" fmla="*/ 94 w 471"/>
                  <a:gd name="T43" fmla="*/ 231 h 243"/>
                  <a:gd name="T44" fmla="*/ 226 w 471"/>
                  <a:gd name="T45" fmla="*/ 203 h 243"/>
                  <a:gd name="T46" fmla="*/ 253 w 471"/>
                  <a:gd name="T47" fmla="*/ 215 h 243"/>
                  <a:gd name="T48" fmla="*/ 383 w 471"/>
                  <a:gd name="T49" fmla="*/ 212 h 243"/>
                  <a:gd name="T50" fmla="*/ 471 w 471"/>
                  <a:gd name="T51" fmla="*/ 135 h 243"/>
                  <a:gd name="T52" fmla="*/ 160 w 471"/>
                  <a:gd name="T53" fmla="*/ 210 h 243"/>
                  <a:gd name="T54" fmla="*/ 100 w 471"/>
                  <a:gd name="T55" fmla="*/ 205 h 243"/>
                  <a:gd name="T56" fmla="*/ 32 w 471"/>
                  <a:gd name="T57" fmla="*/ 152 h 243"/>
                  <a:gd name="T58" fmla="*/ 51 w 471"/>
                  <a:gd name="T59" fmla="*/ 75 h 243"/>
                  <a:gd name="T60" fmla="*/ 82 w 471"/>
                  <a:gd name="T61" fmla="*/ 63 h 243"/>
                  <a:gd name="T62" fmla="*/ 94 w 471"/>
                  <a:gd name="T63" fmla="*/ 71 h 243"/>
                  <a:gd name="T64" fmla="*/ 129 w 471"/>
                  <a:gd name="T65" fmla="*/ 111 h 243"/>
                  <a:gd name="T66" fmla="*/ 183 w 471"/>
                  <a:gd name="T67" fmla="*/ 171 h 243"/>
                  <a:gd name="T68" fmla="*/ 160 w 471"/>
                  <a:gd name="T69" fmla="*/ 210 h 2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71" h="243">
                    <a:moveTo>
                      <a:pt x="462" y="134"/>
                    </a:moveTo>
                    <a:cubicBezTo>
                      <a:pt x="458" y="132"/>
                      <a:pt x="454" y="129"/>
                      <a:pt x="451" y="126"/>
                    </a:cubicBezTo>
                    <a:cubicBezTo>
                      <a:pt x="448" y="132"/>
                      <a:pt x="444" y="137"/>
                      <a:pt x="440" y="143"/>
                    </a:cubicBezTo>
                    <a:cubicBezTo>
                      <a:pt x="436" y="148"/>
                      <a:pt x="432" y="152"/>
                      <a:pt x="427" y="157"/>
                    </a:cubicBezTo>
                    <a:cubicBezTo>
                      <a:pt x="413" y="172"/>
                      <a:pt x="394" y="183"/>
                      <a:pt x="375" y="190"/>
                    </a:cubicBezTo>
                    <a:cubicBezTo>
                      <a:pt x="356" y="197"/>
                      <a:pt x="335" y="201"/>
                      <a:pt x="313" y="201"/>
                    </a:cubicBezTo>
                    <a:cubicBezTo>
                      <a:pt x="296" y="201"/>
                      <a:pt x="279" y="199"/>
                      <a:pt x="263" y="193"/>
                    </a:cubicBezTo>
                    <a:cubicBezTo>
                      <a:pt x="259" y="192"/>
                      <a:pt x="256" y="190"/>
                      <a:pt x="252" y="189"/>
                    </a:cubicBezTo>
                    <a:cubicBezTo>
                      <a:pt x="249" y="187"/>
                      <a:pt x="246" y="186"/>
                      <a:pt x="243" y="184"/>
                    </a:cubicBezTo>
                    <a:cubicBezTo>
                      <a:pt x="254" y="172"/>
                      <a:pt x="263" y="158"/>
                      <a:pt x="273" y="142"/>
                    </a:cubicBezTo>
                    <a:cubicBezTo>
                      <a:pt x="283" y="122"/>
                      <a:pt x="293" y="102"/>
                      <a:pt x="301" y="78"/>
                    </a:cubicBezTo>
                    <a:cubicBezTo>
                      <a:pt x="305" y="68"/>
                      <a:pt x="309" y="57"/>
                      <a:pt x="312" y="45"/>
                    </a:cubicBezTo>
                    <a:cubicBezTo>
                      <a:pt x="314" y="40"/>
                      <a:pt x="315" y="34"/>
                      <a:pt x="317" y="29"/>
                    </a:cubicBezTo>
                    <a:cubicBezTo>
                      <a:pt x="319" y="20"/>
                      <a:pt x="319" y="20"/>
                      <a:pt x="319" y="20"/>
                    </a:cubicBezTo>
                    <a:cubicBezTo>
                      <a:pt x="321" y="13"/>
                      <a:pt x="321" y="13"/>
                      <a:pt x="321" y="13"/>
                    </a:cubicBezTo>
                    <a:cubicBezTo>
                      <a:pt x="322" y="10"/>
                      <a:pt x="322" y="10"/>
                      <a:pt x="322" y="10"/>
                    </a:cubicBezTo>
                    <a:cubicBezTo>
                      <a:pt x="319" y="7"/>
                      <a:pt x="319" y="7"/>
                      <a:pt x="319" y="7"/>
                    </a:cubicBezTo>
                    <a:cubicBezTo>
                      <a:pt x="318" y="5"/>
                      <a:pt x="316" y="3"/>
                      <a:pt x="313" y="2"/>
                    </a:cubicBezTo>
                    <a:cubicBezTo>
                      <a:pt x="313" y="1"/>
                      <a:pt x="313" y="1"/>
                      <a:pt x="313" y="1"/>
                    </a:cubicBezTo>
                    <a:cubicBezTo>
                      <a:pt x="306" y="0"/>
                      <a:pt x="306" y="0"/>
                      <a:pt x="306" y="0"/>
                    </a:cubicBezTo>
                    <a:cubicBezTo>
                      <a:pt x="305" y="0"/>
                      <a:pt x="305" y="0"/>
                      <a:pt x="305" y="0"/>
                    </a:cubicBezTo>
                    <a:cubicBezTo>
                      <a:pt x="303" y="0"/>
                      <a:pt x="300" y="0"/>
                      <a:pt x="298" y="2"/>
                    </a:cubicBezTo>
                    <a:cubicBezTo>
                      <a:pt x="297" y="2"/>
                      <a:pt x="296" y="3"/>
                      <a:pt x="295" y="5"/>
                    </a:cubicBezTo>
                    <a:cubicBezTo>
                      <a:pt x="294" y="5"/>
                      <a:pt x="294" y="7"/>
                      <a:pt x="294" y="8"/>
                    </a:cubicBezTo>
                    <a:cubicBezTo>
                      <a:pt x="292" y="14"/>
                      <a:pt x="292" y="14"/>
                      <a:pt x="292" y="14"/>
                    </a:cubicBezTo>
                    <a:cubicBezTo>
                      <a:pt x="290" y="22"/>
                      <a:pt x="290" y="22"/>
                      <a:pt x="290" y="22"/>
                    </a:cubicBezTo>
                    <a:cubicBezTo>
                      <a:pt x="289" y="27"/>
                      <a:pt x="287" y="32"/>
                      <a:pt x="286" y="38"/>
                    </a:cubicBezTo>
                    <a:cubicBezTo>
                      <a:pt x="283" y="48"/>
                      <a:pt x="279" y="59"/>
                      <a:pt x="276" y="69"/>
                    </a:cubicBezTo>
                    <a:cubicBezTo>
                      <a:pt x="267" y="91"/>
                      <a:pt x="259" y="110"/>
                      <a:pt x="249" y="128"/>
                    </a:cubicBezTo>
                    <a:cubicBezTo>
                      <a:pt x="240" y="144"/>
                      <a:pt x="230" y="158"/>
                      <a:pt x="220" y="170"/>
                    </a:cubicBezTo>
                    <a:cubicBezTo>
                      <a:pt x="213" y="165"/>
                      <a:pt x="207" y="159"/>
                      <a:pt x="200" y="153"/>
                    </a:cubicBezTo>
                    <a:cubicBezTo>
                      <a:pt x="184" y="138"/>
                      <a:pt x="169" y="120"/>
                      <a:pt x="156" y="104"/>
                    </a:cubicBezTo>
                    <a:cubicBezTo>
                      <a:pt x="149" y="95"/>
                      <a:pt x="149" y="95"/>
                      <a:pt x="149" y="95"/>
                    </a:cubicBezTo>
                    <a:cubicBezTo>
                      <a:pt x="145" y="89"/>
                      <a:pt x="140" y="83"/>
                      <a:pt x="135" y="78"/>
                    </a:cubicBezTo>
                    <a:cubicBezTo>
                      <a:pt x="128" y="68"/>
                      <a:pt x="120" y="60"/>
                      <a:pt x="111" y="51"/>
                    </a:cubicBezTo>
                    <a:cubicBezTo>
                      <a:pt x="107" y="48"/>
                      <a:pt x="101" y="43"/>
                      <a:pt x="94" y="40"/>
                    </a:cubicBezTo>
                    <a:cubicBezTo>
                      <a:pt x="93" y="40"/>
                      <a:pt x="92" y="39"/>
                      <a:pt x="90" y="39"/>
                    </a:cubicBezTo>
                    <a:cubicBezTo>
                      <a:pt x="84" y="37"/>
                      <a:pt x="77" y="36"/>
                      <a:pt x="70" y="37"/>
                    </a:cubicBezTo>
                    <a:cubicBezTo>
                      <a:pt x="57" y="39"/>
                      <a:pt x="45" y="45"/>
                      <a:pt x="34" y="56"/>
                    </a:cubicBezTo>
                    <a:cubicBezTo>
                      <a:pt x="14" y="74"/>
                      <a:pt x="2" y="99"/>
                      <a:pt x="1" y="124"/>
                    </a:cubicBezTo>
                    <a:cubicBezTo>
                      <a:pt x="0" y="137"/>
                      <a:pt x="2" y="151"/>
                      <a:pt x="7" y="163"/>
                    </a:cubicBezTo>
                    <a:cubicBezTo>
                      <a:pt x="12" y="175"/>
                      <a:pt x="20" y="185"/>
                      <a:pt x="30" y="195"/>
                    </a:cubicBezTo>
                    <a:cubicBezTo>
                      <a:pt x="45" y="210"/>
                      <a:pt x="65" y="221"/>
                      <a:pt x="92" y="230"/>
                    </a:cubicBezTo>
                    <a:cubicBezTo>
                      <a:pt x="94" y="231"/>
                      <a:pt x="94" y="231"/>
                      <a:pt x="94" y="231"/>
                    </a:cubicBezTo>
                    <a:cubicBezTo>
                      <a:pt x="111" y="237"/>
                      <a:pt x="138" y="243"/>
                      <a:pt x="167" y="236"/>
                    </a:cubicBezTo>
                    <a:cubicBezTo>
                      <a:pt x="187" y="231"/>
                      <a:pt x="208" y="220"/>
                      <a:pt x="226" y="203"/>
                    </a:cubicBezTo>
                    <a:cubicBezTo>
                      <a:pt x="231" y="206"/>
                      <a:pt x="237" y="209"/>
                      <a:pt x="242" y="211"/>
                    </a:cubicBezTo>
                    <a:cubicBezTo>
                      <a:pt x="246" y="213"/>
                      <a:pt x="250" y="214"/>
                      <a:pt x="253" y="215"/>
                    </a:cubicBezTo>
                    <a:cubicBezTo>
                      <a:pt x="272" y="222"/>
                      <a:pt x="293" y="225"/>
                      <a:pt x="313" y="225"/>
                    </a:cubicBezTo>
                    <a:cubicBezTo>
                      <a:pt x="338" y="224"/>
                      <a:pt x="362" y="220"/>
                      <a:pt x="383" y="212"/>
                    </a:cubicBezTo>
                    <a:cubicBezTo>
                      <a:pt x="414" y="200"/>
                      <a:pt x="440" y="180"/>
                      <a:pt x="459" y="153"/>
                    </a:cubicBezTo>
                    <a:cubicBezTo>
                      <a:pt x="464" y="148"/>
                      <a:pt x="468" y="142"/>
                      <a:pt x="471" y="135"/>
                    </a:cubicBezTo>
                    <a:cubicBezTo>
                      <a:pt x="468" y="135"/>
                      <a:pt x="465" y="135"/>
                      <a:pt x="462" y="134"/>
                    </a:cubicBezTo>
                    <a:close/>
                    <a:moveTo>
                      <a:pt x="160" y="210"/>
                    </a:moveTo>
                    <a:cubicBezTo>
                      <a:pt x="143" y="214"/>
                      <a:pt x="122" y="213"/>
                      <a:pt x="102" y="205"/>
                    </a:cubicBezTo>
                    <a:cubicBezTo>
                      <a:pt x="100" y="205"/>
                      <a:pt x="100" y="205"/>
                      <a:pt x="100" y="205"/>
                    </a:cubicBezTo>
                    <a:cubicBezTo>
                      <a:pt x="78" y="197"/>
                      <a:pt x="61" y="187"/>
                      <a:pt x="48" y="175"/>
                    </a:cubicBezTo>
                    <a:cubicBezTo>
                      <a:pt x="41" y="168"/>
                      <a:pt x="35" y="161"/>
                      <a:pt x="32" y="152"/>
                    </a:cubicBezTo>
                    <a:cubicBezTo>
                      <a:pt x="28" y="144"/>
                      <a:pt x="27" y="135"/>
                      <a:pt x="27" y="126"/>
                    </a:cubicBezTo>
                    <a:cubicBezTo>
                      <a:pt x="28" y="107"/>
                      <a:pt x="37" y="88"/>
                      <a:pt x="51" y="75"/>
                    </a:cubicBezTo>
                    <a:cubicBezTo>
                      <a:pt x="57" y="70"/>
                      <a:pt x="65" y="64"/>
                      <a:pt x="74" y="63"/>
                    </a:cubicBezTo>
                    <a:cubicBezTo>
                      <a:pt x="77" y="62"/>
                      <a:pt x="79" y="62"/>
                      <a:pt x="82" y="63"/>
                    </a:cubicBezTo>
                    <a:cubicBezTo>
                      <a:pt x="82" y="63"/>
                      <a:pt x="83" y="64"/>
                      <a:pt x="83" y="64"/>
                    </a:cubicBezTo>
                    <a:cubicBezTo>
                      <a:pt x="86" y="65"/>
                      <a:pt x="90" y="68"/>
                      <a:pt x="94" y="71"/>
                    </a:cubicBezTo>
                    <a:cubicBezTo>
                      <a:pt x="102" y="78"/>
                      <a:pt x="109" y="86"/>
                      <a:pt x="116" y="94"/>
                    </a:cubicBezTo>
                    <a:cubicBezTo>
                      <a:pt x="120" y="99"/>
                      <a:pt x="125" y="105"/>
                      <a:pt x="129" y="111"/>
                    </a:cubicBezTo>
                    <a:cubicBezTo>
                      <a:pt x="137" y="120"/>
                      <a:pt x="137" y="120"/>
                      <a:pt x="137" y="120"/>
                    </a:cubicBezTo>
                    <a:cubicBezTo>
                      <a:pt x="150" y="137"/>
                      <a:pt x="166" y="155"/>
                      <a:pt x="183" y="171"/>
                    </a:cubicBezTo>
                    <a:cubicBezTo>
                      <a:pt x="190" y="177"/>
                      <a:pt x="196" y="182"/>
                      <a:pt x="202" y="187"/>
                    </a:cubicBezTo>
                    <a:cubicBezTo>
                      <a:pt x="189" y="199"/>
                      <a:pt x="175" y="206"/>
                      <a:pt x="160" y="21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0" name="Freeform 6">
                <a:extLst>
                  <a:ext uri="{FF2B5EF4-FFF2-40B4-BE49-F238E27FC236}">
                    <a16:creationId xmlns:a16="http://schemas.microsoft.com/office/drawing/2014/main" id="{A6E83BB4-6951-44EF-9EFF-D8EC97200730}"/>
                  </a:ext>
                </a:extLst>
              </p:cNvPr>
              <p:cNvSpPr>
                <a:spLocks/>
              </p:cNvSpPr>
              <p:nvPr/>
            </p:nvSpPr>
            <p:spPr bwMode="auto">
              <a:xfrm>
                <a:off x="6656584" y="2860435"/>
                <a:ext cx="99857" cy="246376"/>
              </a:xfrm>
              <a:custGeom>
                <a:avLst/>
                <a:gdLst>
                  <a:gd name="T0" fmla="*/ 66 w 130"/>
                  <a:gd name="T1" fmla="*/ 317 h 321"/>
                  <a:gd name="T2" fmla="*/ 31 w 130"/>
                  <a:gd name="T3" fmla="*/ 292 h 321"/>
                  <a:gd name="T4" fmla="*/ 7 w 130"/>
                  <a:gd name="T5" fmla="*/ 246 h 321"/>
                  <a:gd name="T6" fmla="*/ 7 w 130"/>
                  <a:gd name="T7" fmla="*/ 147 h 321"/>
                  <a:gd name="T8" fmla="*/ 18 w 130"/>
                  <a:gd name="T9" fmla="*/ 100 h 321"/>
                  <a:gd name="T10" fmla="*/ 26 w 130"/>
                  <a:gd name="T11" fmla="*/ 78 h 321"/>
                  <a:gd name="T12" fmla="*/ 35 w 130"/>
                  <a:gd name="T13" fmla="*/ 55 h 321"/>
                  <a:gd name="T14" fmla="*/ 68 w 130"/>
                  <a:gd name="T15" fmla="*/ 15 h 321"/>
                  <a:gd name="T16" fmla="*/ 122 w 130"/>
                  <a:gd name="T17" fmla="*/ 5 h 321"/>
                  <a:gd name="T18" fmla="*/ 130 w 130"/>
                  <a:gd name="T19" fmla="*/ 8 h 321"/>
                  <a:gd name="T20" fmla="*/ 122 w 130"/>
                  <a:gd name="T21" fmla="*/ 28 h 321"/>
                  <a:gd name="T22" fmla="*/ 115 w 130"/>
                  <a:gd name="T23" fmla="*/ 26 h 321"/>
                  <a:gd name="T24" fmla="*/ 97 w 130"/>
                  <a:gd name="T25" fmla="*/ 25 h 321"/>
                  <a:gd name="T26" fmla="*/ 80 w 130"/>
                  <a:gd name="T27" fmla="*/ 32 h 321"/>
                  <a:gd name="T28" fmla="*/ 54 w 130"/>
                  <a:gd name="T29" fmla="*/ 64 h 321"/>
                  <a:gd name="T30" fmla="*/ 39 w 130"/>
                  <a:gd name="T31" fmla="*/ 107 h 321"/>
                  <a:gd name="T32" fmla="*/ 29 w 130"/>
                  <a:gd name="T33" fmla="*/ 151 h 321"/>
                  <a:gd name="T34" fmla="*/ 31 w 130"/>
                  <a:gd name="T35" fmla="*/ 239 h 321"/>
                  <a:gd name="T36" fmla="*/ 50 w 130"/>
                  <a:gd name="T37" fmla="*/ 275 h 321"/>
                  <a:gd name="T38" fmla="*/ 80 w 130"/>
                  <a:gd name="T39" fmla="*/ 297 h 321"/>
                  <a:gd name="T40" fmla="*/ 90 w 130"/>
                  <a:gd name="T41" fmla="*/ 303 h 321"/>
                  <a:gd name="T42" fmla="*/ 84 w 130"/>
                  <a:gd name="T43" fmla="*/ 321 h 321"/>
                  <a:gd name="T44" fmla="*/ 77 w 130"/>
                  <a:gd name="T45" fmla="*/ 320 h 321"/>
                  <a:gd name="T46" fmla="*/ 66 w 130"/>
                  <a:gd name="T47" fmla="*/ 317 h 3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30" h="321">
                    <a:moveTo>
                      <a:pt x="66" y="317"/>
                    </a:moveTo>
                    <a:cubicBezTo>
                      <a:pt x="54" y="313"/>
                      <a:pt x="41" y="304"/>
                      <a:pt x="31" y="292"/>
                    </a:cubicBezTo>
                    <a:cubicBezTo>
                      <a:pt x="20" y="280"/>
                      <a:pt x="12" y="264"/>
                      <a:pt x="7" y="246"/>
                    </a:cubicBezTo>
                    <a:cubicBezTo>
                      <a:pt x="0" y="217"/>
                      <a:pt x="0" y="186"/>
                      <a:pt x="7" y="147"/>
                    </a:cubicBezTo>
                    <a:cubicBezTo>
                      <a:pt x="9" y="132"/>
                      <a:pt x="13" y="116"/>
                      <a:pt x="18" y="100"/>
                    </a:cubicBezTo>
                    <a:cubicBezTo>
                      <a:pt x="20" y="93"/>
                      <a:pt x="23" y="85"/>
                      <a:pt x="26" y="78"/>
                    </a:cubicBezTo>
                    <a:cubicBezTo>
                      <a:pt x="29" y="69"/>
                      <a:pt x="32" y="61"/>
                      <a:pt x="35" y="55"/>
                    </a:cubicBezTo>
                    <a:cubicBezTo>
                      <a:pt x="44" y="37"/>
                      <a:pt x="55" y="24"/>
                      <a:pt x="68" y="15"/>
                    </a:cubicBezTo>
                    <a:cubicBezTo>
                      <a:pt x="84" y="3"/>
                      <a:pt x="104" y="0"/>
                      <a:pt x="122" y="5"/>
                    </a:cubicBezTo>
                    <a:cubicBezTo>
                      <a:pt x="130" y="8"/>
                      <a:pt x="130" y="8"/>
                      <a:pt x="130" y="8"/>
                    </a:cubicBezTo>
                    <a:cubicBezTo>
                      <a:pt x="122" y="28"/>
                      <a:pt x="122" y="28"/>
                      <a:pt x="122" y="28"/>
                    </a:cubicBezTo>
                    <a:cubicBezTo>
                      <a:pt x="115" y="26"/>
                      <a:pt x="115" y="26"/>
                      <a:pt x="115" y="26"/>
                    </a:cubicBezTo>
                    <a:cubicBezTo>
                      <a:pt x="110" y="24"/>
                      <a:pt x="103" y="23"/>
                      <a:pt x="97" y="25"/>
                    </a:cubicBezTo>
                    <a:cubicBezTo>
                      <a:pt x="91" y="26"/>
                      <a:pt x="85" y="28"/>
                      <a:pt x="80" y="32"/>
                    </a:cubicBezTo>
                    <a:cubicBezTo>
                      <a:pt x="70" y="39"/>
                      <a:pt x="61" y="50"/>
                      <a:pt x="54" y="64"/>
                    </a:cubicBezTo>
                    <a:cubicBezTo>
                      <a:pt x="48" y="77"/>
                      <a:pt x="44" y="91"/>
                      <a:pt x="39" y="107"/>
                    </a:cubicBezTo>
                    <a:cubicBezTo>
                      <a:pt x="35" y="122"/>
                      <a:pt x="32" y="137"/>
                      <a:pt x="29" y="151"/>
                    </a:cubicBezTo>
                    <a:cubicBezTo>
                      <a:pt x="24" y="186"/>
                      <a:pt x="25" y="215"/>
                      <a:pt x="31" y="239"/>
                    </a:cubicBezTo>
                    <a:cubicBezTo>
                      <a:pt x="35" y="254"/>
                      <a:pt x="42" y="266"/>
                      <a:pt x="50" y="275"/>
                    </a:cubicBezTo>
                    <a:cubicBezTo>
                      <a:pt x="58" y="285"/>
                      <a:pt x="69" y="291"/>
                      <a:pt x="80" y="297"/>
                    </a:cubicBezTo>
                    <a:cubicBezTo>
                      <a:pt x="90" y="303"/>
                      <a:pt x="90" y="303"/>
                      <a:pt x="90" y="303"/>
                    </a:cubicBezTo>
                    <a:cubicBezTo>
                      <a:pt x="84" y="321"/>
                      <a:pt x="84" y="321"/>
                      <a:pt x="84" y="321"/>
                    </a:cubicBezTo>
                    <a:cubicBezTo>
                      <a:pt x="77" y="320"/>
                      <a:pt x="77" y="320"/>
                      <a:pt x="77" y="320"/>
                    </a:cubicBezTo>
                    <a:cubicBezTo>
                      <a:pt x="73" y="319"/>
                      <a:pt x="70" y="318"/>
                      <a:pt x="66" y="317"/>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1" name="Freeform 7">
                <a:extLst>
                  <a:ext uri="{FF2B5EF4-FFF2-40B4-BE49-F238E27FC236}">
                    <a16:creationId xmlns:a16="http://schemas.microsoft.com/office/drawing/2014/main" id="{BA0FF4EF-51A9-45D8-8F00-D3EADE210C36}"/>
                  </a:ext>
                </a:extLst>
              </p:cNvPr>
              <p:cNvSpPr>
                <a:spLocks/>
              </p:cNvSpPr>
              <p:nvPr/>
            </p:nvSpPr>
            <p:spPr bwMode="auto">
              <a:xfrm>
                <a:off x="6740576" y="2905230"/>
                <a:ext cx="161451" cy="218379"/>
              </a:xfrm>
              <a:custGeom>
                <a:avLst/>
                <a:gdLst>
                  <a:gd name="T0" fmla="*/ 15 w 210"/>
                  <a:gd name="T1" fmla="*/ 280 h 285"/>
                  <a:gd name="T2" fmla="*/ 6 w 210"/>
                  <a:gd name="T3" fmla="*/ 276 h 285"/>
                  <a:gd name="T4" fmla="*/ 0 w 210"/>
                  <a:gd name="T5" fmla="*/ 272 h 285"/>
                  <a:gd name="T6" fmla="*/ 6 w 210"/>
                  <a:gd name="T7" fmla="*/ 254 h 285"/>
                  <a:gd name="T8" fmla="*/ 13 w 210"/>
                  <a:gd name="T9" fmla="*/ 256 h 285"/>
                  <a:gd name="T10" fmla="*/ 55 w 210"/>
                  <a:gd name="T11" fmla="*/ 258 h 285"/>
                  <a:gd name="T12" fmla="*/ 92 w 210"/>
                  <a:gd name="T13" fmla="*/ 242 h 285"/>
                  <a:gd name="T14" fmla="*/ 149 w 210"/>
                  <a:gd name="T15" fmla="*/ 175 h 285"/>
                  <a:gd name="T16" fmla="*/ 169 w 210"/>
                  <a:gd name="T17" fmla="*/ 134 h 285"/>
                  <a:gd name="T18" fmla="*/ 184 w 210"/>
                  <a:gd name="T19" fmla="*/ 91 h 285"/>
                  <a:gd name="T20" fmla="*/ 185 w 210"/>
                  <a:gd name="T21" fmla="*/ 50 h 285"/>
                  <a:gd name="T22" fmla="*/ 176 w 210"/>
                  <a:gd name="T23" fmla="*/ 34 h 285"/>
                  <a:gd name="T24" fmla="*/ 162 w 210"/>
                  <a:gd name="T25" fmla="*/ 23 h 285"/>
                  <a:gd name="T26" fmla="*/ 154 w 210"/>
                  <a:gd name="T27" fmla="*/ 20 h 285"/>
                  <a:gd name="T28" fmla="*/ 161 w 210"/>
                  <a:gd name="T29" fmla="*/ 0 h 285"/>
                  <a:gd name="T30" fmla="*/ 169 w 210"/>
                  <a:gd name="T31" fmla="*/ 3 h 285"/>
                  <a:gd name="T32" fmla="*/ 205 w 210"/>
                  <a:gd name="T33" fmla="*/ 44 h 285"/>
                  <a:gd name="T34" fmla="*/ 205 w 210"/>
                  <a:gd name="T35" fmla="*/ 96 h 285"/>
                  <a:gd name="T36" fmla="*/ 198 w 210"/>
                  <a:gd name="T37" fmla="*/ 120 h 285"/>
                  <a:gd name="T38" fmla="*/ 190 w 210"/>
                  <a:gd name="T39" fmla="*/ 142 h 285"/>
                  <a:gd name="T40" fmla="*/ 169 w 210"/>
                  <a:gd name="T41" fmla="*/ 186 h 285"/>
                  <a:gd name="T42" fmla="*/ 107 w 210"/>
                  <a:gd name="T43" fmla="*/ 262 h 285"/>
                  <a:gd name="T44" fmla="*/ 59 w 210"/>
                  <a:gd name="T45" fmla="*/ 283 h 285"/>
                  <a:gd name="T46" fmla="*/ 15 w 210"/>
                  <a:gd name="T47" fmla="*/ 280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10" h="285">
                    <a:moveTo>
                      <a:pt x="15" y="280"/>
                    </a:moveTo>
                    <a:cubicBezTo>
                      <a:pt x="12" y="279"/>
                      <a:pt x="9" y="277"/>
                      <a:pt x="6" y="276"/>
                    </a:cubicBezTo>
                    <a:cubicBezTo>
                      <a:pt x="0" y="272"/>
                      <a:pt x="0" y="272"/>
                      <a:pt x="0" y="272"/>
                    </a:cubicBezTo>
                    <a:cubicBezTo>
                      <a:pt x="6" y="254"/>
                      <a:pt x="6" y="254"/>
                      <a:pt x="6" y="254"/>
                    </a:cubicBezTo>
                    <a:cubicBezTo>
                      <a:pt x="13" y="256"/>
                      <a:pt x="13" y="256"/>
                      <a:pt x="13" y="256"/>
                    </a:cubicBezTo>
                    <a:cubicBezTo>
                      <a:pt x="27" y="258"/>
                      <a:pt x="41" y="261"/>
                      <a:pt x="55" y="258"/>
                    </a:cubicBezTo>
                    <a:cubicBezTo>
                      <a:pt x="67" y="256"/>
                      <a:pt x="80" y="251"/>
                      <a:pt x="92" y="242"/>
                    </a:cubicBezTo>
                    <a:cubicBezTo>
                      <a:pt x="113" y="227"/>
                      <a:pt x="131" y="205"/>
                      <a:pt x="149" y="175"/>
                    </a:cubicBezTo>
                    <a:cubicBezTo>
                      <a:pt x="156" y="162"/>
                      <a:pt x="163" y="148"/>
                      <a:pt x="169" y="134"/>
                    </a:cubicBezTo>
                    <a:cubicBezTo>
                      <a:pt x="176" y="119"/>
                      <a:pt x="181" y="105"/>
                      <a:pt x="184" y="91"/>
                    </a:cubicBezTo>
                    <a:cubicBezTo>
                      <a:pt x="188" y="76"/>
                      <a:pt x="188" y="62"/>
                      <a:pt x="185" y="50"/>
                    </a:cubicBezTo>
                    <a:cubicBezTo>
                      <a:pt x="183" y="44"/>
                      <a:pt x="180" y="38"/>
                      <a:pt x="176" y="34"/>
                    </a:cubicBezTo>
                    <a:cubicBezTo>
                      <a:pt x="172" y="29"/>
                      <a:pt x="167" y="25"/>
                      <a:pt x="162" y="23"/>
                    </a:cubicBezTo>
                    <a:cubicBezTo>
                      <a:pt x="154" y="20"/>
                      <a:pt x="154" y="20"/>
                      <a:pt x="154" y="20"/>
                    </a:cubicBezTo>
                    <a:cubicBezTo>
                      <a:pt x="161" y="0"/>
                      <a:pt x="161" y="0"/>
                      <a:pt x="161" y="0"/>
                    </a:cubicBezTo>
                    <a:cubicBezTo>
                      <a:pt x="169" y="3"/>
                      <a:pt x="169" y="3"/>
                      <a:pt x="169" y="3"/>
                    </a:cubicBezTo>
                    <a:cubicBezTo>
                      <a:pt x="186" y="10"/>
                      <a:pt x="200" y="25"/>
                      <a:pt x="205" y="44"/>
                    </a:cubicBezTo>
                    <a:cubicBezTo>
                      <a:pt x="210" y="60"/>
                      <a:pt x="210" y="76"/>
                      <a:pt x="205" y="96"/>
                    </a:cubicBezTo>
                    <a:cubicBezTo>
                      <a:pt x="204" y="103"/>
                      <a:pt x="201" y="111"/>
                      <a:pt x="198" y="120"/>
                    </a:cubicBezTo>
                    <a:cubicBezTo>
                      <a:pt x="196" y="127"/>
                      <a:pt x="193" y="135"/>
                      <a:pt x="190" y="142"/>
                    </a:cubicBezTo>
                    <a:cubicBezTo>
                      <a:pt x="183" y="158"/>
                      <a:pt x="176" y="172"/>
                      <a:pt x="169" y="186"/>
                    </a:cubicBezTo>
                    <a:cubicBezTo>
                      <a:pt x="150" y="220"/>
                      <a:pt x="130" y="244"/>
                      <a:pt x="107" y="262"/>
                    </a:cubicBezTo>
                    <a:cubicBezTo>
                      <a:pt x="92" y="273"/>
                      <a:pt x="75" y="280"/>
                      <a:pt x="59" y="283"/>
                    </a:cubicBezTo>
                    <a:cubicBezTo>
                      <a:pt x="43" y="285"/>
                      <a:pt x="28" y="284"/>
                      <a:pt x="15" y="28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2" name="Freeform 8">
                <a:extLst>
                  <a:ext uri="{FF2B5EF4-FFF2-40B4-BE49-F238E27FC236}">
                    <a16:creationId xmlns:a16="http://schemas.microsoft.com/office/drawing/2014/main" id="{9514D45F-77A0-4166-AB98-A78CD16466E8}"/>
                  </a:ext>
                </a:extLst>
              </p:cNvPr>
              <p:cNvSpPr>
                <a:spLocks/>
              </p:cNvSpPr>
              <p:nvPr/>
            </p:nvSpPr>
            <p:spPr bwMode="auto">
              <a:xfrm>
                <a:off x="6734043" y="2855768"/>
                <a:ext cx="31730" cy="30797"/>
              </a:xfrm>
              <a:custGeom>
                <a:avLst/>
                <a:gdLst>
                  <a:gd name="T0" fmla="*/ 5 w 42"/>
                  <a:gd name="T1" fmla="*/ 13 h 40"/>
                  <a:gd name="T2" fmla="*/ 17 w 42"/>
                  <a:gd name="T3" fmla="*/ 1 h 40"/>
                  <a:gd name="T4" fmla="*/ 39 w 42"/>
                  <a:gd name="T5" fmla="*/ 16 h 40"/>
                  <a:gd name="T6" fmla="*/ 40 w 42"/>
                  <a:gd name="T7" fmla="*/ 27 h 40"/>
                  <a:gd name="T8" fmla="*/ 38 w 42"/>
                  <a:gd name="T9" fmla="*/ 31 h 40"/>
                  <a:gd name="T10" fmla="*/ 31 w 42"/>
                  <a:gd name="T11" fmla="*/ 39 h 40"/>
                  <a:gd name="T12" fmla="*/ 4 w 42"/>
                  <a:gd name="T13" fmla="*/ 37 h 40"/>
                  <a:gd name="T14" fmla="*/ 2 w 42"/>
                  <a:gd name="T15" fmla="*/ 20 h 40"/>
                  <a:gd name="T16" fmla="*/ 5 w 42"/>
                  <a:gd name="T17" fmla="*/ 13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2" h="40">
                    <a:moveTo>
                      <a:pt x="5" y="13"/>
                    </a:moveTo>
                    <a:cubicBezTo>
                      <a:pt x="8" y="5"/>
                      <a:pt x="13" y="0"/>
                      <a:pt x="17" y="1"/>
                    </a:cubicBezTo>
                    <a:cubicBezTo>
                      <a:pt x="39" y="16"/>
                      <a:pt x="39" y="16"/>
                      <a:pt x="39" y="16"/>
                    </a:cubicBezTo>
                    <a:cubicBezTo>
                      <a:pt x="41" y="17"/>
                      <a:pt x="42" y="22"/>
                      <a:pt x="40" y="27"/>
                    </a:cubicBezTo>
                    <a:cubicBezTo>
                      <a:pt x="38" y="31"/>
                      <a:pt x="38" y="31"/>
                      <a:pt x="38" y="31"/>
                    </a:cubicBezTo>
                    <a:cubicBezTo>
                      <a:pt x="37" y="37"/>
                      <a:pt x="33" y="40"/>
                      <a:pt x="31" y="39"/>
                    </a:cubicBezTo>
                    <a:cubicBezTo>
                      <a:pt x="4" y="37"/>
                      <a:pt x="4" y="37"/>
                      <a:pt x="4" y="37"/>
                    </a:cubicBezTo>
                    <a:cubicBezTo>
                      <a:pt x="0" y="36"/>
                      <a:pt x="0" y="28"/>
                      <a:pt x="2" y="20"/>
                    </a:cubicBezTo>
                    <a:lnTo>
                      <a:pt x="5" y="13"/>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3" name="Freeform 9">
                <a:extLst>
                  <a:ext uri="{FF2B5EF4-FFF2-40B4-BE49-F238E27FC236}">
                    <a16:creationId xmlns:a16="http://schemas.microsoft.com/office/drawing/2014/main" id="{17CDFEC4-246C-47B4-AC6A-0B761DF1FCB0}"/>
                  </a:ext>
                </a:extLst>
              </p:cNvPr>
              <p:cNvSpPr>
                <a:spLocks/>
              </p:cNvSpPr>
              <p:nvPr/>
            </p:nvSpPr>
            <p:spPr bwMode="auto">
              <a:xfrm>
                <a:off x="6847898" y="2900564"/>
                <a:ext cx="34530" cy="31730"/>
              </a:xfrm>
              <a:custGeom>
                <a:avLst/>
                <a:gdLst>
                  <a:gd name="T0" fmla="*/ 41 w 44"/>
                  <a:gd name="T1" fmla="*/ 20 h 41"/>
                  <a:gd name="T2" fmla="*/ 39 w 44"/>
                  <a:gd name="T3" fmla="*/ 4 h 41"/>
                  <a:gd name="T4" fmla="*/ 11 w 44"/>
                  <a:gd name="T5" fmla="*/ 1 h 41"/>
                  <a:gd name="T6" fmla="*/ 4 w 44"/>
                  <a:gd name="T7" fmla="*/ 9 h 41"/>
                  <a:gd name="T8" fmla="*/ 2 w 44"/>
                  <a:gd name="T9" fmla="*/ 13 h 41"/>
                  <a:gd name="T10" fmla="*/ 3 w 44"/>
                  <a:gd name="T11" fmla="*/ 24 h 41"/>
                  <a:gd name="T12" fmla="*/ 26 w 44"/>
                  <a:gd name="T13" fmla="*/ 39 h 41"/>
                  <a:gd name="T14" fmla="*/ 38 w 44"/>
                  <a:gd name="T15" fmla="*/ 28 h 41"/>
                  <a:gd name="T16" fmla="*/ 41 w 44"/>
                  <a:gd name="T17" fmla="*/ 2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4" h="41">
                    <a:moveTo>
                      <a:pt x="41" y="20"/>
                    </a:moveTo>
                    <a:cubicBezTo>
                      <a:pt x="44" y="13"/>
                      <a:pt x="43" y="5"/>
                      <a:pt x="39" y="4"/>
                    </a:cubicBezTo>
                    <a:cubicBezTo>
                      <a:pt x="11" y="1"/>
                      <a:pt x="11" y="1"/>
                      <a:pt x="11" y="1"/>
                    </a:cubicBezTo>
                    <a:cubicBezTo>
                      <a:pt x="9" y="0"/>
                      <a:pt x="5" y="4"/>
                      <a:pt x="4" y="9"/>
                    </a:cubicBezTo>
                    <a:cubicBezTo>
                      <a:pt x="2" y="13"/>
                      <a:pt x="2" y="13"/>
                      <a:pt x="2" y="13"/>
                    </a:cubicBezTo>
                    <a:cubicBezTo>
                      <a:pt x="0" y="18"/>
                      <a:pt x="1" y="23"/>
                      <a:pt x="3" y="24"/>
                    </a:cubicBezTo>
                    <a:cubicBezTo>
                      <a:pt x="26" y="39"/>
                      <a:pt x="26" y="39"/>
                      <a:pt x="26" y="39"/>
                    </a:cubicBezTo>
                    <a:cubicBezTo>
                      <a:pt x="30" y="41"/>
                      <a:pt x="36" y="36"/>
                      <a:pt x="38" y="28"/>
                    </a:cubicBezTo>
                    <a:lnTo>
                      <a:pt x="41" y="2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5" name="Freeform 11">
                <a:extLst>
                  <a:ext uri="{FF2B5EF4-FFF2-40B4-BE49-F238E27FC236}">
                    <a16:creationId xmlns:a16="http://schemas.microsoft.com/office/drawing/2014/main" id="{F421BD01-C388-44D9-88D9-79FA14337E85}"/>
                  </a:ext>
                </a:extLst>
              </p:cNvPr>
              <p:cNvSpPr>
                <a:spLocks noEditPoints="1"/>
              </p:cNvSpPr>
              <p:nvPr/>
            </p:nvSpPr>
            <p:spPr bwMode="auto">
              <a:xfrm>
                <a:off x="6800303" y="3196402"/>
                <a:ext cx="78392" cy="80259"/>
              </a:xfrm>
              <a:custGeom>
                <a:avLst/>
                <a:gdLst>
                  <a:gd name="T0" fmla="*/ 66 w 103"/>
                  <a:gd name="T1" fmla="*/ 9 h 104"/>
                  <a:gd name="T2" fmla="*/ 6 w 103"/>
                  <a:gd name="T3" fmla="*/ 37 h 104"/>
                  <a:gd name="T4" fmla="*/ 19 w 103"/>
                  <a:gd name="T5" fmla="*/ 87 h 104"/>
                  <a:gd name="T6" fmla="*/ 35 w 103"/>
                  <a:gd name="T7" fmla="*/ 96 h 104"/>
                  <a:gd name="T8" fmla="*/ 38 w 103"/>
                  <a:gd name="T9" fmla="*/ 97 h 104"/>
                  <a:gd name="T10" fmla="*/ 94 w 103"/>
                  <a:gd name="T11" fmla="*/ 68 h 104"/>
                  <a:gd name="T12" fmla="*/ 66 w 103"/>
                  <a:gd name="T13" fmla="*/ 9 h 104"/>
                  <a:gd name="T14" fmla="*/ 75 w 103"/>
                  <a:gd name="T15" fmla="*/ 61 h 104"/>
                  <a:gd name="T16" fmla="*/ 50 w 103"/>
                  <a:gd name="T17" fmla="*/ 79 h 104"/>
                  <a:gd name="T18" fmla="*/ 41 w 103"/>
                  <a:gd name="T19" fmla="*/ 78 h 104"/>
                  <a:gd name="T20" fmla="*/ 30 w 103"/>
                  <a:gd name="T21" fmla="*/ 70 h 104"/>
                  <a:gd name="T22" fmla="*/ 25 w 103"/>
                  <a:gd name="T23" fmla="*/ 44 h 104"/>
                  <a:gd name="T24" fmla="*/ 59 w 103"/>
                  <a:gd name="T25" fmla="*/ 27 h 104"/>
                  <a:gd name="T26" fmla="*/ 75 w 103"/>
                  <a:gd name="T27" fmla="*/ 61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3" h="104">
                    <a:moveTo>
                      <a:pt x="66" y="9"/>
                    </a:moveTo>
                    <a:cubicBezTo>
                      <a:pt x="42" y="0"/>
                      <a:pt x="15" y="13"/>
                      <a:pt x="6" y="37"/>
                    </a:cubicBezTo>
                    <a:cubicBezTo>
                      <a:pt x="0" y="55"/>
                      <a:pt x="6" y="75"/>
                      <a:pt x="19" y="87"/>
                    </a:cubicBezTo>
                    <a:cubicBezTo>
                      <a:pt x="23" y="91"/>
                      <a:pt x="29" y="94"/>
                      <a:pt x="35" y="96"/>
                    </a:cubicBezTo>
                    <a:cubicBezTo>
                      <a:pt x="36" y="97"/>
                      <a:pt x="37" y="97"/>
                      <a:pt x="38" y="97"/>
                    </a:cubicBezTo>
                    <a:cubicBezTo>
                      <a:pt x="62" y="104"/>
                      <a:pt x="86" y="91"/>
                      <a:pt x="94" y="68"/>
                    </a:cubicBezTo>
                    <a:cubicBezTo>
                      <a:pt x="103" y="44"/>
                      <a:pt x="90" y="17"/>
                      <a:pt x="66" y="9"/>
                    </a:cubicBezTo>
                    <a:close/>
                    <a:moveTo>
                      <a:pt x="75" y="61"/>
                    </a:moveTo>
                    <a:cubicBezTo>
                      <a:pt x="71" y="72"/>
                      <a:pt x="61" y="79"/>
                      <a:pt x="50" y="79"/>
                    </a:cubicBezTo>
                    <a:cubicBezTo>
                      <a:pt x="47" y="79"/>
                      <a:pt x="44" y="79"/>
                      <a:pt x="41" y="78"/>
                    </a:cubicBezTo>
                    <a:cubicBezTo>
                      <a:pt x="37" y="76"/>
                      <a:pt x="33" y="73"/>
                      <a:pt x="30" y="70"/>
                    </a:cubicBezTo>
                    <a:cubicBezTo>
                      <a:pt x="24" y="63"/>
                      <a:pt x="22" y="53"/>
                      <a:pt x="25" y="44"/>
                    </a:cubicBezTo>
                    <a:cubicBezTo>
                      <a:pt x="30" y="30"/>
                      <a:pt x="45" y="23"/>
                      <a:pt x="59" y="27"/>
                    </a:cubicBezTo>
                    <a:cubicBezTo>
                      <a:pt x="73" y="32"/>
                      <a:pt x="80" y="48"/>
                      <a:pt x="75" y="6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143" name="Group 142">
              <a:extLst>
                <a:ext uri="{FF2B5EF4-FFF2-40B4-BE49-F238E27FC236}">
                  <a16:creationId xmlns:a16="http://schemas.microsoft.com/office/drawing/2014/main" id="{DDB4A875-09DF-496F-AFE9-F0CC6C78D29D}"/>
                </a:ext>
              </a:extLst>
            </p:cNvPr>
            <p:cNvGrpSpPr/>
            <p:nvPr/>
          </p:nvGrpSpPr>
          <p:grpSpPr>
            <a:xfrm>
              <a:off x="7931932" y="3801941"/>
              <a:ext cx="235031" cy="308433"/>
              <a:chOff x="7647578" y="2904763"/>
              <a:chExt cx="295837" cy="388228"/>
            </a:xfrm>
          </p:grpSpPr>
          <p:sp>
            <p:nvSpPr>
              <p:cNvPr id="145" name="Freeform 15">
                <a:extLst>
                  <a:ext uri="{FF2B5EF4-FFF2-40B4-BE49-F238E27FC236}">
                    <a16:creationId xmlns:a16="http://schemas.microsoft.com/office/drawing/2014/main" id="{F0D573CF-1EE2-4C0B-9ADB-86BBD0636546}"/>
                  </a:ext>
                </a:extLst>
              </p:cNvPr>
              <p:cNvSpPr>
                <a:spLocks/>
              </p:cNvSpPr>
              <p:nvPr/>
            </p:nvSpPr>
            <p:spPr bwMode="auto">
              <a:xfrm>
                <a:off x="7767966" y="2991554"/>
                <a:ext cx="62527" cy="41996"/>
              </a:xfrm>
              <a:custGeom>
                <a:avLst/>
                <a:gdLst>
                  <a:gd name="T0" fmla="*/ 59 w 67"/>
                  <a:gd name="T1" fmla="*/ 45 h 45"/>
                  <a:gd name="T2" fmla="*/ 0 w 67"/>
                  <a:gd name="T3" fmla="*/ 12 h 45"/>
                  <a:gd name="T4" fmla="*/ 7 w 67"/>
                  <a:gd name="T5" fmla="*/ 0 h 45"/>
                  <a:gd name="T6" fmla="*/ 67 w 67"/>
                  <a:gd name="T7" fmla="*/ 33 h 45"/>
                  <a:gd name="T8" fmla="*/ 59 w 67"/>
                  <a:gd name="T9" fmla="*/ 45 h 45"/>
                </a:gdLst>
                <a:ahLst/>
                <a:cxnLst>
                  <a:cxn ang="0">
                    <a:pos x="T0" y="T1"/>
                  </a:cxn>
                  <a:cxn ang="0">
                    <a:pos x="T2" y="T3"/>
                  </a:cxn>
                  <a:cxn ang="0">
                    <a:pos x="T4" y="T5"/>
                  </a:cxn>
                  <a:cxn ang="0">
                    <a:pos x="T6" y="T7"/>
                  </a:cxn>
                  <a:cxn ang="0">
                    <a:pos x="T8" y="T9"/>
                  </a:cxn>
                </a:cxnLst>
                <a:rect l="0" t="0" r="r" b="b"/>
                <a:pathLst>
                  <a:path w="67" h="45">
                    <a:moveTo>
                      <a:pt x="59" y="45"/>
                    </a:moveTo>
                    <a:lnTo>
                      <a:pt x="0" y="12"/>
                    </a:lnTo>
                    <a:lnTo>
                      <a:pt x="7" y="0"/>
                    </a:lnTo>
                    <a:lnTo>
                      <a:pt x="67" y="33"/>
                    </a:lnTo>
                    <a:lnTo>
                      <a:pt x="59" y="45"/>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6" name="Freeform 16">
                <a:extLst>
                  <a:ext uri="{FF2B5EF4-FFF2-40B4-BE49-F238E27FC236}">
                    <a16:creationId xmlns:a16="http://schemas.microsoft.com/office/drawing/2014/main" id="{3DA3AC3D-53B2-444F-9A2F-D60373DB8FBC}"/>
                  </a:ext>
                </a:extLst>
              </p:cNvPr>
              <p:cNvSpPr>
                <a:spLocks/>
              </p:cNvSpPr>
              <p:nvPr/>
            </p:nvSpPr>
            <p:spPr bwMode="auto">
              <a:xfrm>
                <a:off x="7832360" y="3027017"/>
                <a:ext cx="52261" cy="37330"/>
              </a:xfrm>
              <a:custGeom>
                <a:avLst/>
                <a:gdLst>
                  <a:gd name="T0" fmla="*/ 50 w 56"/>
                  <a:gd name="T1" fmla="*/ 40 h 40"/>
                  <a:gd name="T2" fmla="*/ 0 w 56"/>
                  <a:gd name="T3" fmla="*/ 13 h 40"/>
                  <a:gd name="T4" fmla="*/ 7 w 56"/>
                  <a:gd name="T5" fmla="*/ 0 h 40"/>
                  <a:gd name="T6" fmla="*/ 56 w 56"/>
                  <a:gd name="T7" fmla="*/ 28 h 40"/>
                  <a:gd name="T8" fmla="*/ 50 w 56"/>
                  <a:gd name="T9" fmla="*/ 40 h 40"/>
                </a:gdLst>
                <a:ahLst/>
                <a:cxnLst>
                  <a:cxn ang="0">
                    <a:pos x="T0" y="T1"/>
                  </a:cxn>
                  <a:cxn ang="0">
                    <a:pos x="T2" y="T3"/>
                  </a:cxn>
                  <a:cxn ang="0">
                    <a:pos x="T4" y="T5"/>
                  </a:cxn>
                  <a:cxn ang="0">
                    <a:pos x="T6" y="T7"/>
                  </a:cxn>
                  <a:cxn ang="0">
                    <a:pos x="T8" y="T9"/>
                  </a:cxn>
                </a:cxnLst>
                <a:rect l="0" t="0" r="r" b="b"/>
                <a:pathLst>
                  <a:path w="56" h="40">
                    <a:moveTo>
                      <a:pt x="50" y="40"/>
                    </a:moveTo>
                    <a:lnTo>
                      <a:pt x="0" y="13"/>
                    </a:lnTo>
                    <a:lnTo>
                      <a:pt x="7" y="0"/>
                    </a:lnTo>
                    <a:lnTo>
                      <a:pt x="56" y="28"/>
                    </a:lnTo>
                    <a:lnTo>
                      <a:pt x="50" y="4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7" name="Freeform 17">
                <a:extLst>
                  <a:ext uri="{FF2B5EF4-FFF2-40B4-BE49-F238E27FC236}">
                    <a16:creationId xmlns:a16="http://schemas.microsoft.com/office/drawing/2014/main" id="{F4FC26F6-1F3E-4710-9C82-99A30E882CAA}"/>
                  </a:ext>
                </a:extLst>
              </p:cNvPr>
              <p:cNvSpPr>
                <a:spLocks/>
              </p:cNvSpPr>
              <p:nvPr/>
            </p:nvSpPr>
            <p:spPr bwMode="auto">
              <a:xfrm>
                <a:off x="7792230" y="2946759"/>
                <a:ext cx="60661" cy="41996"/>
              </a:xfrm>
              <a:custGeom>
                <a:avLst/>
                <a:gdLst>
                  <a:gd name="T0" fmla="*/ 57 w 65"/>
                  <a:gd name="T1" fmla="*/ 45 h 45"/>
                  <a:gd name="T2" fmla="*/ 0 w 65"/>
                  <a:gd name="T3" fmla="*/ 13 h 45"/>
                  <a:gd name="T4" fmla="*/ 7 w 65"/>
                  <a:gd name="T5" fmla="*/ 0 h 45"/>
                  <a:gd name="T6" fmla="*/ 65 w 65"/>
                  <a:gd name="T7" fmla="*/ 32 h 45"/>
                  <a:gd name="T8" fmla="*/ 57 w 65"/>
                  <a:gd name="T9" fmla="*/ 45 h 45"/>
                </a:gdLst>
                <a:ahLst/>
                <a:cxnLst>
                  <a:cxn ang="0">
                    <a:pos x="T0" y="T1"/>
                  </a:cxn>
                  <a:cxn ang="0">
                    <a:pos x="T2" y="T3"/>
                  </a:cxn>
                  <a:cxn ang="0">
                    <a:pos x="T4" y="T5"/>
                  </a:cxn>
                  <a:cxn ang="0">
                    <a:pos x="T6" y="T7"/>
                  </a:cxn>
                  <a:cxn ang="0">
                    <a:pos x="T8" y="T9"/>
                  </a:cxn>
                </a:cxnLst>
                <a:rect l="0" t="0" r="r" b="b"/>
                <a:pathLst>
                  <a:path w="65" h="45">
                    <a:moveTo>
                      <a:pt x="57" y="45"/>
                    </a:moveTo>
                    <a:lnTo>
                      <a:pt x="0" y="13"/>
                    </a:lnTo>
                    <a:lnTo>
                      <a:pt x="7" y="0"/>
                    </a:lnTo>
                    <a:lnTo>
                      <a:pt x="65" y="32"/>
                    </a:lnTo>
                    <a:lnTo>
                      <a:pt x="57" y="45"/>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8" name="Freeform 18">
                <a:extLst>
                  <a:ext uri="{FF2B5EF4-FFF2-40B4-BE49-F238E27FC236}">
                    <a16:creationId xmlns:a16="http://schemas.microsoft.com/office/drawing/2014/main" id="{F57D46AC-0061-4104-876E-EC0084AFD898}"/>
                  </a:ext>
                </a:extLst>
              </p:cNvPr>
              <p:cNvSpPr>
                <a:spLocks/>
              </p:cNvSpPr>
              <p:nvPr/>
            </p:nvSpPr>
            <p:spPr bwMode="auto">
              <a:xfrm>
                <a:off x="7856624" y="2982222"/>
                <a:ext cx="53195" cy="38263"/>
              </a:xfrm>
              <a:custGeom>
                <a:avLst/>
                <a:gdLst>
                  <a:gd name="T0" fmla="*/ 50 w 57"/>
                  <a:gd name="T1" fmla="*/ 41 h 41"/>
                  <a:gd name="T2" fmla="*/ 0 w 57"/>
                  <a:gd name="T3" fmla="*/ 13 h 41"/>
                  <a:gd name="T4" fmla="*/ 6 w 57"/>
                  <a:gd name="T5" fmla="*/ 0 h 41"/>
                  <a:gd name="T6" fmla="*/ 57 w 57"/>
                  <a:gd name="T7" fmla="*/ 28 h 41"/>
                  <a:gd name="T8" fmla="*/ 50 w 57"/>
                  <a:gd name="T9" fmla="*/ 41 h 41"/>
                </a:gdLst>
                <a:ahLst/>
                <a:cxnLst>
                  <a:cxn ang="0">
                    <a:pos x="T0" y="T1"/>
                  </a:cxn>
                  <a:cxn ang="0">
                    <a:pos x="T2" y="T3"/>
                  </a:cxn>
                  <a:cxn ang="0">
                    <a:pos x="T4" y="T5"/>
                  </a:cxn>
                  <a:cxn ang="0">
                    <a:pos x="T6" y="T7"/>
                  </a:cxn>
                  <a:cxn ang="0">
                    <a:pos x="T8" y="T9"/>
                  </a:cxn>
                </a:cxnLst>
                <a:rect l="0" t="0" r="r" b="b"/>
                <a:pathLst>
                  <a:path w="57" h="41">
                    <a:moveTo>
                      <a:pt x="50" y="41"/>
                    </a:moveTo>
                    <a:lnTo>
                      <a:pt x="0" y="13"/>
                    </a:lnTo>
                    <a:lnTo>
                      <a:pt x="6" y="0"/>
                    </a:lnTo>
                    <a:lnTo>
                      <a:pt x="57" y="28"/>
                    </a:lnTo>
                    <a:lnTo>
                      <a:pt x="50" y="41"/>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9" name="Freeform 19">
                <a:extLst>
                  <a:ext uri="{FF2B5EF4-FFF2-40B4-BE49-F238E27FC236}">
                    <a16:creationId xmlns:a16="http://schemas.microsoft.com/office/drawing/2014/main" id="{167F0FD2-49FC-4F54-A702-D2302C874553}"/>
                  </a:ext>
                </a:extLst>
              </p:cNvPr>
              <p:cNvSpPr>
                <a:spLocks/>
              </p:cNvSpPr>
              <p:nvPr/>
            </p:nvSpPr>
            <p:spPr bwMode="auto">
              <a:xfrm>
                <a:off x="7815561" y="2904763"/>
                <a:ext cx="59727" cy="41063"/>
              </a:xfrm>
              <a:custGeom>
                <a:avLst/>
                <a:gdLst>
                  <a:gd name="T0" fmla="*/ 58 w 64"/>
                  <a:gd name="T1" fmla="*/ 44 h 44"/>
                  <a:gd name="T2" fmla="*/ 0 w 64"/>
                  <a:gd name="T3" fmla="*/ 12 h 44"/>
                  <a:gd name="T4" fmla="*/ 8 w 64"/>
                  <a:gd name="T5" fmla="*/ 0 h 44"/>
                  <a:gd name="T6" fmla="*/ 64 w 64"/>
                  <a:gd name="T7" fmla="*/ 32 h 44"/>
                  <a:gd name="T8" fmla="*/ 58 w 64"/>
                  <a:gd name="T9" fmla="*/ 44 h 44"/>
                </a:gdLst>
                <a:ahLst/>
                <a:cxnLst>
                  <a:cxn ang="0">
                    <a:pos x="T0" y="T1"/>
                  </a:cxn>
                  <a:cxn ang="0">
                    <a:pos x="T2" y="T3"/>
                  </a:cxn>
                  <a:cxn ang="0">
                    <a:pos x="T4" y="T5"/>
                  </a:cxn>
                  <a:cxn ang="0">
                    <a:pos x="T6" y="T7"/>
                  </a:cxn>
                  <a:cxn ang="0">
                    <a:pos x="T8" y="T9"/>
                  </a:cxn>
                </a:cxnLst>
                <a:rect l="0" t="0" r="r" b="b"/>
                <a:pathLst>
                  <a:path w="64" h="44">
                    <a:moveTo>
                      <a:pt x="58" y="44"/>
                    </a:moveTo>
                    <a:lnTo>
                      <a:pt x="0" y="12"/>
                    </a:lnTo>
                    <a:lnTo>
                      <a:pt x="8" y="0"/>
                    </a:lnTo>
                    <a:lnTo>
                      <a:pt x="64" y="32"/>
                    </a:lnTo>
                    <a:lnTo>
                      <a:pt x="58" y="44"/>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0" name="Freeform 20">
                <a:extLst>
                  <a:ext uri="{FF2B5EF4-FFF2-40B4-BE49-F238E27FC236}">
                    <a16:creationId xmlns:a16="http://schemas.microsoft.com/office/drawing/2014/main" id="{0E11242F-C2A4-4CB4-AD02-00BDF840F7A3}"/>
                  </a:ext>
                </a:extLst>
              </p:cNvPr>
              <p:cNvSpPr>
                <a:spLocks/>
              </p:cNvSpPr>
              <p:nvPr/>
            </p:nvSpPr>
            <p:spPr bwMode="auto">
              <a:xfrm>
                <a:off x="7880888" y="2941159"/>
                <a:ext cx="62527" cy="42929"/>
              </a:xfrm>
              <a:custGeom>
                <a:avLst/>
                <a:gdLst>
                  <a:gd name="T0" fmla="*/ 59 w 67"/>
                  <a:gd name="T1" fmla="*/ 46 h 46"/>
                  <a:gd name="T2" fmla="*/ 0 w 67"/>
                  <a:gd name="T3" fmla="*/ 12 h 46"/>
                  <a:gd name="T4" fmla="*/ 7 w 67"/>
                  <a:gd name="T5" fmla="*/ 0 h 46"/>
                  <a:gd name="T6" fmla="*/ 67 w 67"/>
                  <a:gd name="T7" fmla="*/ 33 h 46"/>
                  <a:gd name="T8" fmla="*/ 59 w 67"/>
                  <a:gd name="T9" fmla="*/ 46 h 46"/>
                </a:gdLst>
                <a:ahLst/>
                <a:cxnLst>
                  <a:cxn ang="0">
                    <a:pos x="T0" y="T1"/>
                  </a:cxn>
                  <a:cxn ang="0">
                    <a:pos x="T2" y="T3"/>
                  </a:cxn>
                  <a:cxn ang="0">
                    <a:pos x="T4" y="T5"/>
                  </a:cxn>
                  <a:cxn ang="0">
                    <a:pos x="T6" y="T7"/>
                  </a:cxn>
                  <a:cxn ang="0">
                    <a:pos x="T8" y="T9"/>
                  </a:cxn>
                </a:cxnLst>
                <a:rect l="0" t="0" r="r" b="b"/>
                <a:pathLst>
                  <a:path w="67" h="46">
                    <a:moveTo>
                      <a:pt x="59" y="46"/>
                    </a:moveTo>
                    <a:lnTo>
                      <a:pt x="0" y="12"/>
                    </a:lnTo>
                    <a:lnTo>
                      <a:pt x="7" y="0"/>
                    </a:lnTo>
                    <a:lnTo>
                      <a:pt x="67" y="33"/>
                    </a:lnTo>
                    <a:lnTo>
                      <a:pt x="59" y="46"/>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1" name="Freeform 21">
                <a:extLst>
                  <a:ext uri="{FF2B5EF4-FFF2-40B4-BE49-F238E27FC236}">
                    <a16:creationId xmlns:a16="http://schemas.microsoft.com/office/drawing/2014/main" id="{4A725985-E7DB-4062-98B6-B8D01116FFC7}"/>
                  </a:ext>
                </a:extLst>
              </p:cNvPr>
              <p:cNvSpPr>
                <a:spLocks/>
              </p:cNvSpPr>
              <p:nvPr/>
            </p:nvSpPr>
            <p:spPr bwMode="auto">
              <a:xfrm>
                <a:off x="7647578" y="3206200"/>
                <a:ext cx="69060" cy="46662"/>
              </a:xfrm>
              <a:custGeom>
                <a:avLst/>
                <a:gdLst>
                  <a:gd name="T0" fmla="*/ 67 w 74"/>
                  <a:gd name="T1" fmla="*/ 50 h 50"/>
                  <a:gd name="T2" fmla="*/ 0 w 74"/>
                  <a:gd name="T3" fmla="*/ 13 h 50"/>
                  <a:gd name="T4" fmla="*/ 7 w 74"/>
                  <a:gd name="T5" fmla="*/ 0 h 50"/>
                  <a:gd name="T6" fmla="*/ 74 w 74"/>
                  <a:gd name="T7" fmla="*/ 38 h 50"/>
                  <a:gd name="T8" fmla="*/ 67 w 74"/>
                  <a:gd name="T9" fmla="*/ 50 h 50"/>
                </a:gdLst>
                <a:ahLst/>
                <a:cxnLst>
                  <a:cxn ang="0">
                    <a:pos x="T0" y="T1"/>
                  </a:cxn>
                  <a:cxn ang="0">
                    <a:pos x="T2" y="T3"/>
                  </a:cxn>
                  <a:cxn ang="0">
                    <a:pos x="T4" y="T5"/>
                  </a:cxn>
                  <a:cxn ang="0">
                    <a:pos x="T6" y="T7"/>
                  </a:cxn>
                  <a:cxn ang="0">
                    <a:pos x="T8" y="T9"/>
                  </a:cxn>
                </a:cxnLst>
                <a:rect l="0" t="0" r="r" b="b"/>
                <a:pathLst>
                  <a:path w="74" h="50">
                    <a:moveTo>
                      <a:pt x="67" y="50"/>
                    </a:moveTo>
                    <a:lnTo>
                      <a:pt x="0" y="13"/>
                    </a:lnTo>
                    <a:lnTo>
                      <a:pt x="7" y="0"/>
                    </a:lnTo>
                    <a:lnTo>
                      <a:pt x="74" y="38"/>
                    </a:lnTo>
                    <a:lnTo>
                      <a:pt x="67" y="5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2" name="Freeform 22">
                <a:extLst>
                  <a:ext uri="{FF2B5EF4-FFF2-40B4-BE49-F238E27FC236}">
                    <a16:creationId xmlns:a16="http://schemas.microsoft.com/office/drawing/2014/main" id="{B3A4E6C4-EF53-4A76-AFF2-CFCC03D34136}"/>
                  </a:ext>
                </a:extLst>
              </p:cNvPr>
              <p:cNvSpPr>
                <a:spLocks/>
              </p:cNvSpPr>
              <p:nvPr/>
            </p:nvSpPr>
            <p:spPr bwMode="auto">
              <a:xfrm>
                <a:off x="7721304" y="3246329"/>
                <a:ext cx="69060" cy="46662"/>
              </a:xfrm>
              <a:custGeom>
                <a:avLst/>
                <a:gdLst>
                  <a:gd name="T0" fmla="*/ 67 w 74"/>
                  <a:gd name="T1" fmla="*/ 50 h 50"/>
                  <a:gd name="T2" fmla="*/ 0 w 74"/>
                  <a:gd name="T3" fmla="*/ 12 h 50"/>
                  <a:gd name="T4" fmla="*/ 7 w 74"/>
                  <a:gd name="T5" fmla="*/ 0 h 50"/>
                  <a:gd name="T6" fmla="*/ 74 w 74"/>
                  <a:gd name="T7" fmla="*/ 37 h 50"/>
                  <a:gd name="T8" fmla="*/ 67 w 74"/>
                  <a:gd name="T9" fmla="*/ 50 h 50"/>
                </a:gdLst>
                <a:ahLst/>
                <a:cxnLst>
                  <a:cxn ang="0">
                    <a:pos x="T0" y="T1"/>
                  </a:cxn>
                  <a:cxn ang="0">
                    <a:pos x="T2" y="T3"/>
                  </a:cxn>
                  <a:cxn ang="0">
                    <a:pos x="T4" y="T5"/>
                  </a:cxn>
                  <a:cxn ang="0">
                    <a:pos x="T6" y="T7"/>
                  </a:cxn>
                  <a:cxn ang="0">
                    <a:pos x="T8" y="T9"/>
                  </a:cxn>
                </a:cxnLst>
                <a:rect l="0" t="0" r="r" b="b"/>
                <a:pathLst>
                  <a:path w="74" h="50">
                    <a:moveTo>
                      <a:pt x="67" y="50"/>
                    </a:moveTo>
                    <a:lnTo>
                      <a:pt x="0" y="12"/>
                    </a:lnTo>
                    <a:lnTo>
                      <a:pt x="7" y="0"/>
                    </a:lnTo>
                    <a:lnTo>
                      <a:pt x="74" y="37"/>
                    </a:lnTo>
                    <a:lnTo>
                      <a:pt x="67" y="5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3" name="Freeform 23">
                <a:extLst>
                  <a:ext uri="{FF2B5EF4-FFF2-40B4-BE49-F238E27FC236}">
                    <a16:creationId xmlns:a16="http://schemas.microsoft.com/office/drawing/2014/main" id="{3AB820F2-7EE0-4970-AD75-4396397D3B35}"/>
                  </a:ext>
                </a:extLst>
              </p:cNvPr>
              <p:cNvSpPr>
                <a:spLocks/>
              </p:cNvSpPr>
              <p:nvPr/>
            </p:nvSpPr>
            <p:spPr bwMode="auto">
              <a:xfrm>
                <a:off x="7671842" y="3162338"/>
                <a:ext cx="71860" cy="47595"/>
              </a:xfrm>
              <a:custGeom>
                <a:avLst/>
                <a:gdLst>
                  <a:gd name="T0" fmla="*/ 70 w 77"/>
                  <a:gd name="T1" fmla="*/ 51 h 51"/>
                  <a:gd name="T2" fmla="*/ 0 w 77"/>
                  <a:gd name="T3" fmla="*/ 12 h 51"/>
                  <a:gd name="T4" fmla="*/ 8 w 77"/>
                  <a:gd name="T5" fmla="*/ 0 h 51"/>
                  <a:gd name="T6" fmla="*/ 77 w 77"/>
                  <a:gd name="T7" fmla="*/ 39 h 51"/>
                  <a:gd name="T8" fmla="*/ 70 w 77"/>
                  <a:gd name="T9" fmla="*/ 51 h 51"/>
                </a:gdLst>
                <a:ahLst/>
                <a:cxnLst>
                  <a:cxn ang="0">
                    <a:pos x="T0" y="T1"/>
                  </a:cxn>
                  <a:cxn ang="0">
                    <a:pos x="T2" y="T3"/>
                  </a:cxn>
                  <a:cxn ang="0">
                    <a:pos x="T4" y="T5"/>
                  </a:cxn>
                  <a:cxn ang="0">
                    <a:pos x="T6" y="T7"/>
                  </a:cxn>
                  <a:cxn ang="0">
                    <a:pos x="T8" y="T9"/>
                  </a:cxn>
                </a:cxnLst>
                <a:rect l="0" t="0" r="r" b="b"/>
                <a:pathLst>
                  <a:path w="77" h="51">
                    <a:moveTo>
                      <a:pt x="70" y="51"/>
                    </a:moveTo>
                    <a:lnTo>
                      <a:pt x="0" y="12"/>
                    </a:lnTo>
                    <a:lnTo>
                      <a:pt x="8" y="0"/>
                    </a:lnTo>
                    <a:lnTo>
                      <a:pt x="77" y="39"/>
                    </a:lnTo>
                    <a:lnTo>
                      <a:pt x="70" y="51"/>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4" name="Freeform 24">
                <a:extLst>
                  <a:ext uri="{FF2B5EF4-FFF2-40B4-BE49-F238E27FC236}">
                    <a16:creationId xmlns:a16="http://schemas.microsoft.com/office/drawing/2014/main" id="{615B8B5A-7515-4DE9-892F-0F3FB5CD0F20}"/>
                  </a:ext>
                </a:extLst>
              </p:cNvPr>
              <p:cNvSpPr>
                <a:spLocks/>
              </p:cNvSpPr>
              <p:nvPr/>
            </p:nvSpPr>
            <p:spPr bwMode="auto">
              <a:xfrm>
                <a:off x="7745568" y="3203400"/>
                <a:ext cx="70926" cy="47595"/>
              </a:xfrm>
              <a:custGeom>
                <a:avLst/>
                <a:gdLst>
                  <a:gd name="T0" fmla="*/ 69 w 76"/>
                  <a:gd name="T1" fmla="*/ 51 h 51"/>
                  <a:gd name="T2" fmla="*/ 0 w 76"/>
                  <a:gd name="T3" fmla="*/ 13 h 51"/>
                  <a:gd name="T4" fmla="*/ 7 w 76"/>
                  <a:gd name="T5" fmla="*/ 0 h 51"/>
                  <a:gd name="T6" fmla="*/ 76 w 76"/>
                  <a:gd name="T7" fmla="*/ 38 h 51"/>
                  <a:gd name="T8" fmla="*/ 69 w 76"/>
                  <a:gd name="T9" fmla="*/ 51 h 51"/>
                </a:gdLst>
                <a:ahLst/>
                <a:cxnLst>
                  <a:cxn ang="0">
                    <a:pos x="T0" y="T1"/>
                  </a:cxn>
                  <a:cxn ang="0">
                    <a:pos x="T2" y="T3"/>
                  </a:cxn>
                  <a:cxn ang="0">
                    <a:pos x="T4" y="T5"/>
                  </a:cxn>
                  <a:cxn ang="0">
                    <a:pos x="T6" y="T7"/>
                  </a:cxn>
                  <a:cxn ang="0">
                    <a:pos x="T8" y="T9"/>
                  </a:cxn>
                </a:cxnLst>
                <a:rect l="0" t="0" r="r" b="b"/>
                <a:pathLst>
                  <a:path w="76" h="51">
                    <a:moveTo>
                      <a:pt x="69" y="51"/>
                    </a:moveTo>
                    <a:lnTo>
                      <a:pt x="0" y="13"/>
                    </a:lnTo>
                    <a:lnTo>
                      <a:pt x="7" y="0"/>
                    </a:lnTo>
                    <a:lnTo>
                      <a:pt x="76" y="38"/>
                    </a:lnTo>
                    <a:lnTo>
                      <a:pt x="69" y="51"/>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5" name="Freeform 25">
                <a:extLst>
                  <a:ext uri="{FF2B5EF4-FFF2-40B4-BE49-F238E27FC236}">
                    <a16:creationId xmlns:a16="http://schemas.microsoft.com/office/drawing/2014/main" id="{B802F263-3A78-4739-B899-A1C481706D8F}"/>
                  </a:ext>
                </a:extLst>
              </p:cNvPr>
              <p:cNvSpPr>
                <a:spLocks/>
              </p:cNvSpPr>
              <p:nvPr/>
            </p:nvSpPr>
            <p:spPr bwMode="auto">
              <a:xfrm>
                <a:off x="7696106" y="3120342"/>
                <a:ext cx="68127" cy="45729"/>
              </a:xfrm>
              <a:custGeom>
                <a:avLst/>
                <a:gdLst>
                  <a:gd name="T0" fmla="*/ 66 w 73"/>
                  <a:gd name="T1" fmla="*/ 49 h 49"/>
                  <a:gd name="T2" fmla="*/ 0 w 73"/>
                  <a:gd name="T3" fmla="*/ 12 h 49"/>
                  <a:gd name="T4" fmla="*/ 7 w 73"/>
                  <a:gd name="T5" fmla="*/ 0 h 49"/>
                  <a:gd name="T6" fmla="*/ 73 w 73"/>
                  <a:gd name="T7" fmla="*/ 36 h 49"/>
                  <a:gd name="T8" fmla="*/ 66 w 73"/>
                  <a:gd name="T9" fmla="*/ 49 h 49"/>
                </a:gdLst>
                <a:ahLst/>
                <a:cxnLst>
                  <a:cxn ang="0">
                    <a:pos x="T0" y="T1"/>
                  </a:cxn>
                  <a:cxn ang="0">
                    <a:pos x="T2" y="T3"/>
                  </a:cxn>
                  <a:cxn ang="0">
                    <a:pos x="T4" y="T5"/>
                  </a:cxn>
                  <a:cxn ang="0">
                    <a:pos x="T6" y="T7"/>
                  </a:cxn>
                  <a:cxn ang="0">
                    <a:pos x="T8" y="T9"/>
                  </a:cxn>
                </a:cxnLst>
                <a:rect l="0" t="0" r="r" b="b"/>
                <a:pathLst>
                  <a:path w="73" h="49">
                    <a:moveTo>
                      <a:pt x="66" y="49"/>
                    </a:moveTo>
                    <a:lnTo>
                      <a:pt x="0" y="12"/>
                    </a:lnTo>
                    <a:lnTo>
                      <a:pt x="7" y="0"/>
                    </a:lnTo>
                    <a:lnTo>
                      <a:pt x="73" y="36"/>
                    </a:lnTo>
                    <a:lnTo>
                      <a:pt x="66" y="49"/>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6" name="Freeform 26">
                <a:extLst>
                  <a:ext uri="{FF2B5EF4-FFF2-40B4-BE49-F238E27FC236}">
                    <a16:creationId xmlns:a16="http://schemas.microsoft.com/office/drawing/2014/main" id="{EEC612E9-9228-4A9F-889F-7B4DEAEBD7A0}"/>
                  </a:ext>
                </a:extLst>
              </p:cNvPr>
              <p:cNvSpPr>
                <a:spLocks/>
              </p:cNvSpPr>
              <p:nvPr/>
            </p:nvSpPr>
            <p:spPr bwMode="auto">
              <a:xfrm>
                <a:off x="7767033" y="3158605"/>
                <a:ext cx="68127" cy="45729"/>
              </a:xfrm>
              <a:custGeom>
                <a:avLst/>
                <a:gdLst>
                  <a:gd name="T0" fmla="*/ 66 w 73"/>
                  <a:gd name="T1" fmla="*/ 49 h 49"/>
                  <a:gd name="T2" fmla="*/ 0 w 73"/>
                  <a:gd name="T3" fmla="*/ 12 h 49"/>
                  <a:gd name="T4" fmla="*/ 7 w 73"/>
                  <a:gd name="T5" fmla="*/ 0 h 49"/>
                  <a:gd name="T6" fmla="*/ 73 w 73"/>
                  <a:gd name="T7" fmla="*/ 37 h 49"/>
                  <a:gd name="T8" fmla="*/ 66 w 73"/>
                  <a:gd name="T9" fmla="*/ 49 h 49"/>
                </a:gdLst>
                <a:ahLst/>
                <a:cxnLst>
                  <a:cxn ang="0">
                    <a:pos x="T0" y="T1"/>
                  </a:cxn>
                  <a:cxn ang="0">
                    <a:pos x="T2" y="T3"/>
                  </a:cxn>
                  <a:cxn ang="0">
                    <a:pos x="T4" y="T5"/>
                  </a:cxn>
                  <a:cxn ang="0">
                    <a:pos x="T6" y="T7"/>
                  </a:cxn>
                  <a:cxn ang="0">
                    <a:pos x="T8" y="T9"/>
                  </a:cxn>
                </a:cxnLst>
                <a:rect l="0" t="0" r="r" b="b"/>
                <a:pathLst>
                  <a:path w="73" h="49">
                    <a:moveTo>
                      <a:pt x="66" y="49"/>
                    </a:moveTo>
                    <a:lnTo>
                      <a:pt x="0" y="12"/>
                    </a:lnTo>
                    <a:lnTo>
                      <a:pt x="7" y="0"/>
                    </a:lnTo>
                    <a:lnTo>
                      <a:pt x="73" y="37"/>
                    </a:lnTo>
                    <a:lnTo>
                      <a:pt x="66" y="49"/>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84" name="Freeform 245">
              <a:extLst>
                <a:ext uri="{FF2B5EF4-FFF2-40B4-BE49-F238E27FC236}">
                  <a16:creationId xmlns:a16="http://schemas.microsoft.com/office/drawing/2014/main" id="{106FDD11-7F56-4B12-868B-C577F1084988}"/>
                </a:ext>
              </a:extLst>
            </p:cNvPr>
            <p:cNvSpPr>
              <a:spLocks/>
            </p:cNvSpPr>
            <p:nvPr/>
          </p:nvSpPr>
          <p:spPr bwMode="auto">
            <a:xfrm>
              <a:off x="4478115" y="4899121"/>
              <a:ext cx="817964" cy="817964"/>
            </a:xfrm>
            <a:custGeom>
              <a:avLst/>
              <a:gdLst>
                <a:gd name="T0" fmla="*/ 272 w 272"/>
                <a:gd name="T1" fmla="*/ 136 h 272"/>
                <a:gd name="T2" fmla="*/ 136 w 272"/>
                <a:gd name="T3" fmla="*/ 272 h 272"/>
                <a:gd name="T4" fmla="*/ 0 w 272"/>
                <a:gd name="T5" fmla="*/ 136 h 272"/>
                <a:gd name="T6" fmla="*/ 136 w 272"/>
                <a:gd name="T7" fmla="*/ 0 h 272"/>
                <a:gd name="T8" fmla="*/ 272 w 272"/>
                <a:gd name="T9" fmla="*/ 136 h 272"/>
              </a:gdLst>
              <a:ahLst/>
              <a:cxnLst>
                <a:cxn ang="0">
                  <a:pos x="T0" y="T1"/>
                </a:cxn>
                <a:cxn ang="0">
                  <a:pos x="T2" y="T3"/>
                </a:cxn>
                <a:cxn ang="0">
                  <a:pos x="T4" y="T5"/>
                </a:cxn>
                <a:cxn ang="0">
                  <a:pos x="T6" y="T7"/>
                </a:cxn>
                <a:cxn ang="0">
                  <a:pos x="T8" y="T9"/>
                </a:cxn>
              </a:cxnLst>
              <a:rect l="0" t="0" r="r" b="b"/>
              <a:pathLst>
                <a:path w="272" h="272">
                  <a:moveTo>
                    <a:pt x="272" y="136"/>
                  </a:moveTo>
                  <a:cubicBezTo>
                    <a:pt x="272" y="211"/>
                    <a:pt x="211" y="272"/>
                    <a:pt x="136" y="272"/>
                  </a:cubicBezTo>
                  <a:cubicBezTo>
                    <a:pt x="61" y="272"/>
                    <a:pt x="0" y="211"/>
                    <a:pt x="0" y="136"/>
                  </a:cubicBezTo>
                  <a:cubicBezTo>
                    <a:pt x="0" y="61"/>
                    <a:pt x="71" y="0"/>
                    <a:pt x="136" y="0"/>
                  </a:cubicBezTo>
                  <a:cubicBezTo>
                    <a:pt x="211" y="0"/>
                    <a:pt x="272" y="61"/>
                    <a:pt x="272" y="136"/>
                  </a:cubicBez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a:p>
          </p:txBody>
        </p:sp>
        <p:sp>
          <p:nvSpPr>
            <p:cNvPr id="87" name="Oval 264">
              <a:extLst>
                <a:ext uri="{FF2B5EF4-FFF2-40B4-BE49-F238E27FC236}">
                  <a16:creationId xmlns:a16="http://schemas.microsoft.com/office/drawing/2014/main" id="{EE57F4BA-B95C-4F3B-A32F-EE1AA85F6EC3}"/>
                </a:ext>
              </a:extLst>
            </p:cNvPr>
            <p:cNvSpPr>
              <a:spLocks noChangeArrowheads="1"/>
            </p:cNvSpPr>
            <p:nvPr/>
          </p:nvSpPr>
          <p:spPr bwMode="auto">
            <a:xfrm>
              <a:off x="7640741" y="3546431"/>
              <a:ext cx="816695" cy="817964"/>
            </a:xfrm>
            <a:prstGeom prst="ellipse">
              <a:avLst/>
            </a:prstGeom>
            <a:solidFill>
              <a:schemeClr val="accent3"/>
            </a:solidFill>
            <a:ln>
              <a:noFill/>
            </a:ln>
          </p:spPr>
          <p:txBody>
            <a:bodyPr vert="horz" wrap="square" lIns="91440" tIns="45720" rIns="91440" bIns="45720" numCol="1" anchor="t" anchorCtr="0" compatLnSpc="1">
              <a:prstTxWarp prst="textNoShape">
                <a:avLst/>
              </a:prstTxWarp>
            </a:bodyPr>
            <a:lstStyle/>
            <a:p>
              <a:endParaRPr lang="en-US"/>
            </a:p>
          </p:txBody>
        </p:sp>
      </p:grpSp>
      <p:grpSp>
        <p:nvGrpSpPr>
          <p:cNvPr id="169" name="Group 168">
            <a:extLst>
              <a:ext uri="{FF2B5EF4-FFF2-40B4-BE49-F238E27FC236}">
                <a16:creationId xmlns:a16="http://schemas.microsoft.com/office/drawing/2014/main" id="{3A472F57-6C7A-4C69-9698-BF2D359FCFBF}"/>
              </a:ext>
            </a:extLst>
          </p:cNvPr>
          <p:cNvGrpSpPr/>
          <p:nvPr/>
        </p:nvGrpSpPr>
        <p:grpSpPr>
          <a:xfrm>
            <a:off x="1765522" y="2045777"/>
            <a:ext cx="8820991" cy="1025985"/>
            <a:chOff x="1596798" y="2385737"/>
            <a:chExt cx="8820991" cy="1025985"/>
          </a:xfrm>
        </p:grpSpPr>
        <p:grpSp>
          <p:nvGrpSpPr>
            <p:cNvPr id="170" name="Group 5059">
              <a:extLst>
                <a:ext uri="{FF2B5EF4-FFF2-40B4-BE49-F238E27FC236}">
                  <a16:creationId xmlns:a16="http://schemas.microsoft.com/office/drawing/2014/main" id="{3718CED2-3D1A-4290-9E1B-5E93998D1108}"/>
                </a:ext>
              </a:extLst>
            </p:cNvPr>
            <p:cNvGrpSpPr/>
            <p:nvPr/>
          </p:nvGrpSpPr>
          <p:grpSpPr>
            <a:xfrm>
              <a:off x="5807509" y="3183035"/>
              <a:ext cx="229370" cy="228687"/>
              <a:chOff x="3007353" y="890865"/>
              <a:chExt cx="277648" cy="276821"/>
            </a:xfrm>
            <a:solidFill>
              <a:schemeClr val="accent1"/>
            </a:solidFill>
          </p:grpSpPr>
          <p:sp>
            <p:nvSpPr>
              <p:cNvPr id="172" name="Shape 5057">
                <a:extLst>
                  <a:ext uri="{FF2B5EF4-FFF2-40B4-BE49-F238E27FC236}">
                    <a16:creationId xmlns:a16="http://schemas.microsoft.com/office/drawing/2014/main" id="{0B3DF754-9F84-45D5-9041-A8F7C14AEBAB}"/>
                  </a:ext>
                </a:extLst>
              </p:cNvPr>
              <p:cNvSpPr/>
              <p:nvPr/>
            </p:nvSpPr>
            <p:spPr>
              <a:xfrm>
                <a:off x="3076343" y="974972"/>
                <a:ext cx="134409" cy="13468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grpFill/>
              <a:ln w="12700" cap="flat">
                <a:noFill/>
                <a:miter lim="400000"/>
              </a:ln>
              <a:effectLst/>
            </p:spPr>
            <p:txBody>
              <a:bodyPr wrap="square" lIns="0" tIns="0" rIns="0" bIns="0" numCol="1" anchor="t">
                <a:noAutofit/>
              </a:bodyPr>
              <a:lstStyle/>
              <a:p>
                <a:pPr lvl="0"/>
                <a:endParaRPr/>
              </a:p>
            </p:txBody>
          </p:sp>
          <p:sp>
            <p:nvSpPr>
              <p:cNvPr id="173" name="Shape 5058">
                <a:extLst>
                  <a:ext uri="{FF2B5EF4-FFF2-40B4-BE49-F238E27FC236}">
                    <a16:creationId xmlns:a16="http://schemas.microsoft.com/office/drawing/2014/main" id="{7BB4E6E9-3DC7-4C3C-9511-2CAEB58ABD63}"/>
                  </a:ext>
                </a:extLst>
              </p:cNvPr>
              <p:cNvSpPr/>
              <p:nvPr/>
            </p:nvSpPr>
            <p:spPr>
              <a:xfrm>
                <a:off x="3007353" y="890865"/>
                <a:ext cx="277648" cy="276821"/>
              </a:xfrm>
              <a:custGeom>
                <a:avLst/>
                <a:gdLst/>
                <a:ahLst/>
                <a:cxnLst>
                  <a:cxn ang="0">
                    <a:pos x="wd2" y="hd2"/>
                  </a:cxn>
                  <a:cxn ang="5400000">
                    <a:pos x="wd2" y="hd2"/>
                  </a:cxn>
                  <a:cxn ang="10800000">
                    <a:pos x="wd2" y="hd2"/>
                  </a:cxn>
                  <a:cxn ang="16200000">
                    <a:pos x="wd2" y="hd2"/>
                  </a:cxn>
                </a:cxnLst>
                <a:rect l="0" t="0" r="r" b="b"/>
                <a:pathLst>
                  <a:path w="21600" h="21600" extrusionOk="0">
                    <a:moveTo>
                      <a:pt x="10826" y="0"/>
                    </a:moveTo>
                    <a:cubicBezTo>
                      <a:pt x="4851" y="0"/>
                      <a:pt x="0" y="4840"/>
                      <a:pt x="0" y="10800"/>
                    </a:cubicBezTo>
                    <a:cubicBezTo>
                      <a:pt x="0" y="16760"/>
                      <a:pt x="4851" y="21600"/>
                      <a:pt x="10826" y="21600"/>
                    </a:cubicBezTo>
                    <a:cubicBezTo>
                      <a:pt x="16800" y="21600"/>
                      <a:pt x="21600" y="16760"/>
                      <a:pt x="21600" y="10800"/>
                    </a:cubicBezTo>
                    <a:cubicBezTo>
                      <a:pt x="21600" y="4840"/>
                      <a:pt x="16800" y="0"/>
                      <a:pt x="10826" y="0"/>
                    </a:cubicBezTo>
                    <a:close/>
                    <a:moveTo>
                      <a:pt x="10826" y="19664"/>
                    </a:moveTo>
                    <a:cubicBezTo>
                      <a:pt x="5923" y="19664"/>
                      <a:pt x="1940" y="15691"/>
                      <a:pt x="1940" y="10800"/>
                    </a:cubicBezTo>
                    <a:cubicBezTo>
                      <a:pt x="1940" y="5909"/>
                      <a:pt x="5923" y="1936"/>
                      <a:pt x="10826" y="1936"/>
                    </a:cubicBezTo>
                    <a:cubicBezTo>
                      <a:pt x="15728" y="1936"/>
                      <a:pt x="19711" y="5909"/>
                      <a:pt x="19711" y="10800"/>
                    </a:cubicBezTo>
                    <a:cubicBezTo>
                      <a:pt x="19711" y="15691"/>
                      <a:pt x="15728" y="19664"/>
                      <a:pt x="10826" y="19664"/>
                    </a:cubicBezTo>
                    <a:close/>
                  </a:path>
                </a:pathLst>
              </a:custGeom>
              <a:grpFill/>
              <a:ln w="12700" cap="flat">
                <a:noFill/>
                <a:miter lim="400000"/>
              </a:ln>
              <a:effectLst/>
            </p:spPr>
            <p:txBody>
              <a:bodyPr wrap="square" lIns="0" tIns="0" rIns="0" bIns="0" numCol="1" anchor="t">
                <a:noAutofit/>
              </a:bodyPr>
              <a:lstStyle/>
              <a:p>
                <a:pPr lvl="0"/>
                <a:endParaRPr/>
              </a:p>
            </p:txBody>
          </p:sp>
        </p:grpSp>
        <p:sp>
          <p:nvSpPr>
            <p:cNvPr id="171" name="TextBox 170">
              <a:extLst>
                <a:ext uri="{FF2B5EF4-FFF2-40B4-BE49-F238E27FC236}">
                  <a16:creationId xmlns:a16="http://schemas.microsoft.com/office/drawing/2014/main" id="{DEB5681E-0E59-4EFE-99E1-48F3D2F942F6}"/>
                </a:ext>
              </a:extLst>
            </p:cNvPr>
            <p:cNvSpPr txBox="1"/>
            <p:nvPr/>
          </p:nvSpPr>
          <p:spPr>
            <a:xfrm>
              <a:off x="1596798" y="2385737"/>
              <a:ext cx="8820991" cy="461665"/>
            </a:xfrm>
            <a:prstGeom prst="rect">
              <a:avLst/>
            </a:prstGeom>
            <a:noFill/>
          </p:spPr>
          <p:txBody>
            <a:bodyPr wrap="square" rtlCol="0">
              <a:spAutoFit/>
            </a:bodyPr>
            <a:lstStyle/>
            <a:p>
              <a:pPr algn="ctr"/>
              <a:r>
                <a:rPr lang="en-US" sz="1200" dirty="0">
                  <a:latin typeface="Open Sans" panose="020B0606030504020204" pitchFamily="34" charset="0"/>
                  <a:ea typeface="Open Sans" panose="020B0606030504020204" pitchFamily="34" charset="0"/>
                  <a:cs typeface="Open Sans" panose="020B0606030504020204" pitchFamily="34" charset="0"/>
                </a:rPr>
                <a:t>[Explain/Describe what exactly </a:t>
              </a:r>
              <a:r>
                <a:rPr lang="en-US" sz="1200" dirty="0" err="1">
                  <a:latin typeface="Open Sans" panose="020B0606030504020204" pitchFamily="34" charset="0"/>
                  <a:ea typeface="Open Sans" panose="020B0606030504020204" pitchFamily="34" charset="0"/>
                  <a:cs typeface="Open Sans" panose="020B0606030504020204" pitchFamily="34" charset="0"/>
                </a:rPr>
                <a:t>NewCo</a:t>
              </a:r>
              <a:r>
                <a:rPr lang="en-US" sz="1200" dirty="0">
                  <a:latin typeface="Open Sans" panose="020B0606030504020204" pitchFamily="34" charset="0"/>
                  <a:ea typeface="Open Sans" panose="020B0606030504020204" pitchFamily="34" charset="0"/>
                  <a:cs typeface="Open Sans" panose="020B0606030504020204" pitchFamily="34" charset="0"/>
                </a:rPr>
                <a:t> is doing that will result in Market Revenue. In other words, what product or service are people receiving in return for their money?]</a:t>
              </a:r>
            </a:p>
          </p:txBody>
        </p:sp>
      </p:grpSp>
      <p:sp>
        <p:nvSpPr>
          <p:cNvPr id="126" name="Slide Number Placeholder 1">
            <a:extLst>
              <a:ext uri="{FF2B5EF4-FFF2-40B4-BE49-F238E27FC236}">
                <a16:creationId xmlns:a16="http://schemas.microsoft.com/office/drawing/2014/main" id="{B9A62DA1-13C4-4B5E-9A34-28D10C5FD27D}"/>
              </a:ext>
            </a:extLst>
          </p:cNvPr>
          <p:cNvSpPr txBox="1">
            <a:spLocks/>
          </p:cNvSpPr>
          <p:nvPr/>
        </p:nvSpPr>
        <p:spPr>
          <a:xfrm>
            <a:off x="10227423" y="6319464"/>
            <a:ext cx="1964577" cy="275299"/>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sz="1200" dirty="0" err="1">
                <a:solidFill>
                  <a:schemeClr val="accent1">
                    <a:lumMod val="75000"/>
                  </a:schemeClr>
                </a:solidFill>
              </a:rPr>
              <a:t>NewCo</a:t>
            </a:r>
            <a:r>
              <a:rPr lang="en-US" sz="1200" dirty="0">
                <a:solidFill>
                  <a:schemeClr val="accent1">
                    <a:lumMod val="75000"/>
                  </a:schemeClr>
                </a:solidFill>
              </a:rPr>
              <a:t>    |     </a:t>
            </a:r>
            <a:fld id="{263D815A-656D-C942-B550-862E8C0741FD}" type="slidenum">
              <a:rPr lang="en-US" sz="1200" smtClean="0">
                <a:solidFill>
                  <a:schemeClr val="accent1">
                    <a:lumMod val="75000"/>
                  </a:schemeClr>
                </a:solidFill>
              </a:rPr>
              <a:pPr algn="r"/>
              <a:t>3</a:t>
            </a:fld>
            <a:endParaRPr lang="en-US" sz="1200" dirty="0">
              <a:solidFill>
                <a:schemeClr val="accent1">
                  <a:lumMod val="75000"/>
                </a:schemeClr>
              </a:solidFill>
            </a:endParaRPr>
          </a:p>
        </p:txBody>
      </p:sp>
    </p:spTree>
    <p:extLst>
      <p:ext uri="{BB962C8B-B14F-4D97-AF65-F5344CB8AC3E}">
        <p14:creationId xmlns:p14="http://schemas.microsoft.com/office/powerpoint/2010/main" val="78855089"/>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37"/>
                                        </p:tgtEl>
                                        <p:attrNameLst>
                                          <p:attrName>style.visibility</p:attrName>
                                        </p:attrNameLst>
                                      </p:cBhvr>
                                      <p:to>
                                        <p:strVal val="visible"/>
                                      </p:to>
                                    </p:set>
                                    <p:animEffect transition="in" filter="barn(inVertical)">
                                      <p:cBhvr>
                                        <p:cTn id="7" dur="500"/>
                                        <p:tgtEl>
                                          <p:spTgt spid="137"/>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111"/>
                                        </p:tgtEl>
                                        <p:attrNameLst>
                                          <p:attrName>style.visibility</p:attrName>
                                        </p:attrNameLst>
                                      </p:cBhvr>
                                      <p:to>
                                        <p:strVal val="visible"/>
                                      </p:to>
                                    </p:set>
                                    <p:anim calcmode="lin" valueType="num">
                                      <p:cBhvr additive="base">
                                        <p:cTn id="12" dur="500" fill="hold"/>
                                        <p:tgtEl>
                                          <p:spTgt spid="111"/>
                                        </p:tgtEl>
                                        <p:attrNameLst>
                                          <p:attrName>ppt_x</p:attrName>
                                        </p:attrNameLst>
                                      </p:cBhvr>
                                      <p:tavLst>
                                        <p:tav tm="0">
                                          <p:val>
                                            <p:strVal val="#ppt_x"/>
                                          </p:val>
                                        </p:tav>
                                        <p:tav tm="100000">
                                          <p:val>
                                            <p:strVal val="#ppt_x"/>
                                          </p:val>
                                        </p:tav>
                                      </p:tavLst>
                                    </p:anim>
                                    <p:anim calcmode="lin" valueType="num">
                                      <p:cBhvr additive="base">
                                        <p:cTn id="13" dur="500" fill="hold"/>
                                        <p:tgtEl>
                                          <p:spTgt spid="111"/>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16" presetClass="entr" presetSubtype="21" fill="hold" nodeType="click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barn(inVertical)">
                                      <p:cBhvr>
                                        <p:cTn id="18" dur="500"/>
                                        <p:tgtEl>
                                          <p:spTgt spid="2"/>
                                        </p:tgtEl>
                                      </p:cBhvr>
                                    </p:animEffect>
                                  </p:childTnLst>
                                </p:cTn>
                              </p:par>
                              <p:par>
                                <p:cTn id="19" presetID="16" presetClass="entr" presetSubtype="21" fill="hold" nodeType="with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barn(inVertical)">
                                      <p:cBhvr>
                                        <p:cTn id="21" dur="500"/>
                                        <p:tgtEl>
                                          <p:spTgt spid="8"/>
                                        </p:tgtEl>
                                      </p:cBhvr>
                                    </p:animEffect>
                                  </p:childTnLst>
                                </p:cTn>
                              </p:par>
                              <p:par>
                                <p:cTn id="22" presetID="16" presetClass="entr" presetSubtype="21" fill="hold" nodeType="withEffect">
                                  <p:stCondLst>
                                    <p:cond delay="0"/>
                                  </p:stCondLst>
                                  <p:childTnLst>
                                    <p:set>
                                      <p:cBhvr>
                                        <p:cTn id="23" dur="1" fill="hold">
                                          <p:stCondLst>
                                            <p:cond delay="0"/>
                                          </p:stCondLst>
                                        </p:cTn>
                                        <p:tgtEl>
                                          <p:spTgt spid="20"/>
                                        </p:tgtEl>
                                        <p:attrNameLst>
                                          <p:attrName>style.visibility</p:attrName>
                                        </p:attrNameLst>
                                      </p:cBhvr>
                                      <p:to>
                                        <p:strVal val="visible"/>
                                      </p:to>
                                    </p:set>
                                    <p:animEffect transition="in" filter="barn(inVertical)">
                                      <p:cBhvr>
                                        <p:cTn id="24" dur="500"/>
                                        <p:tgtEl>
                                          <p:spTgt spid="20"/>
                                        </p:tgtEl>
                                      </p:cBhvr>
                                    </p:animEffect>
                                  </p:childTnLst>
                                </p:cTn>
                              </p:par>
                              <p:par>
                                <p:cTn id="25" presetID="16" presetClass="entr" presetSubtype="21" fill="hold" nodeType="withEffect">
                                  <p:stCondLst>
                                    <p:cond delay="0"/>
                                  </p:stCondLst>
                                  <p:childTnLst>
                                    <p:set>
                                      <p:cBhvr>
                                        <p:cTn id="26" dur="1" fill="hold">
                                          <p:stCondLst>
                                            <p:cond delay="0"/>
                                          </p:stCondLst>
                                        </p:cTn>
                                        <p:tgtEl>
                                          <p:spTgt spid="26"/>
                                        </p:tgtEl>
                                        <p:attrNameLst>
                                          <p:attrName>style.visibility</p:attrName>
                                        </p:attrNameLst>
                                      </p:cBhvr>
                                      <p:to>
                                        <p:strVal val="visible"/>
                                      </p:to>
                                    </p:set>
                                    <p:animEffect transition="in" filter="barn(inVertical)">
                                      <p:cBhvr>
                                        <p:cTn id="27" dur="500"/>
                                        <p:tgtEl>
                                          <p:spTgt spid="26"/>
                                        </p:tgtEl>
                                      </p:cBhvr>
                                    </p:animEffect>
                                  </p:childTnLst>
                                </p:cTn>
                              </p:par>
                              <p:par>
                                <p:cTn id="28" presetID="16" presetClass="entr" presetSubtype="21" fill="hold" nodeType="withEffect">
                                  <p:stCondLst>
                                    <p:cond delay="0"/>
                                  </p:stCondLst>
                                  <p:childTnLst>
                                    <p:set>
                                      <p:cBhvr>
                                        <p:cTn id="29" dur="1" fill="hold">
                                          <p:stCondLst>
                                            <p:cond delay="0"/>
                                          </p:stCondLst>
                                        </p:cTn>
                                        <p:tgtEl>
                                          <p:spTgt spid="169"/>
                                        </p:tgtEl>
                                        <p:attrNameLst>
                                          <p:attrName>style.visibility</p:attrName>
                                        </p:attrNameLst>
                                      </p:cBhvr>
                                      <p:to>
                                        <p:strVal val="visible"/>
                                      </p:to>
                                    </p:set>
                                    <p:animEffect transition="in" filter="barn(inVertical)">
                                      <p:cBhvr>
                                        <p:cTn id="30" dur="500"/>
                                        <p:tgtEl>
                                          <p:spTgt spid="1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Placeholder 5" descr="A person sitting at a table using a computer&#10;&#10;Description automatically generated">
            <a:extLst>
              <a:ext uri="{FF2B5EF4-FFF2-40B4-BE49-F238E27FC236}">
                <a16:creationId xmlns:a16="http://schemas.microsoft.com/office/drawing/2014/main" id="{FA5AAD7F-8933-4849-A6BC-B2F62B3595C3}"/>
              </a:ext>
            </a:extLst>
          </p:cNvPr>
          <p:cNvPicPr>
            <a:picLocks noGrp="1" noChangeAspect="1"/>
          </p:cNvPicPr>
          <p:nvPr>
            <p:ph type="pic" sz="quarter" idx="13"/>
          </p:nvPr>
        </p:nvPicPr>
        <p:blipFill rotWithShape="1">
          <a:blip r:embed="rId3">
            <a:extLst>
              <a:ext uri="{28A0092B-C50C-407E-A947-70E740481C1C}">
                <a14:useLocalDpi xmlns:a14="http://schemas.microsoft.com/office/drawing/2010/main" val="0"/>
              </a:ext>
            </a:extLst>
          </a:blip>
          <a:srcRect l="23127" t="5310" r="-23127" b="10229"/>
          <a:stretch/>
        </p:blipFill>
        <p:spPr>
          <a:xfrm>
            <a:off x="0" y="0"/>
            <a:ext cx="12192000" cy="6858000"/>
          </a:xfrm>
        </p:spPr>
      </p:pic>
      <p:sp>
        <p:nvSpPr>
          <p:cNvPr id="2" name="Freeform: Shape 1">
            <a:extLst>
              <a:ext uri="{FF2B5EF4-FFF2-40B4-BE49-F238E27FC236}">
                <a16:creationId xmlns:a16="http://schemas.microsoft.com/office/drawing/2014/main" id="{15E333F7-558A-429B-A527-7761E664633C}"/>
              </a:ext>
            </a:extLst>
          </p:cNvPr>
          <p:cNvSpPr/>
          <p:nvPr/>
        </p:nvSpPr>
        <p:spPr>
          <a:xfrm>
            <a:off x="5516563" y="0"/>
            <a:ext cx="2386012" cy="6858000"/>
          </a:xfrm>
          <a:custGeom>
            <a:avLst/>
            <a:gdLst>
              <a:gd name="connsiteX0" fmla="*/ 1794436 w 2401460"/>
              <a:gd name="connsiteY0" fmla="*/ 0 h 6901133"/>
              <a:gd name="connsiteX1" fmla="*/ 2401460 w 2401460"/>
              <a:gd name="connsiteY1" fmla="*/ 0 h 6901133"/>
              <a:gd name="connsiteX2" fmla="*/ 207547 w 2401460"/>
              <a:gd name="connsiteY2" fmla="*/ 3698178 h 6901133"/>
              <a:gd name="connsiteX3" fmla="*/ 932388 w 2401460"/>
              <a:gd name="connsiteY3" fmla="*/ 6687777 h 6901133"/>
              <a:gd name="connsiteX4" fmla="*/ 986947 w 2401460"/>
              <a:gd name="connsiteY4" fmla="*/ 6900518 h 6901133"/>
              <a:gd name="connsiteX5" fmla="*/ 922520 w 2401460"/>
              <a:gd name="connsiteY5" fmla="*/ 6901133 h 6901133"/>
              <a:gd name="connsiteX6" fmla="*/ 10097 w 2401460"/>
              <a:gd name="connsiteY6" fmla="*/ 3688654 h 6901133"/>
              <a:gd name="connsiteX7" fmla="*/ 1794436 w 2401460"/>
              <a:gd name="connsiteY7" fmla="*/ 0 h 69011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401460" h="6901133">
                <a:moveTo>
                  <a:pt x="1794436" y="0"/>
                </a:moveTo>
                <a:lnTo>
                  <a:pt x="2401460" y="0"/>
                </a:lnTo>
                <a:cubicBezTo>
                  <a:pt x="1674167" y="1216684"/>
                  <a:pt x="417484" y="3095107"/>
                  <a:pt x="207547" y="3698178"/>
                </a:cubicBezTo>
                <a:cubicBezTo>
                  <a:pt x="108894" y="3913542"/>
                  <a:pt x="641413" y="5580681"/>
                  <a:pt x="932388" y="6687777"/>
                </a:cubicBezTo>
                <a:lnTo>
                  <a:pt x="986947" y="6900518"/>
                </a:lnTo>
                <a:lnTo>
                  <a:pt x="922520" y="6901133"/>
                </a:lnTo>
                <a:cubicBezTo>
                  <a:pt x="650637" y="5809418"/>
                  <a:pt x="-95133" y="3918375"/>
                  <a:pt x="10097" y="3688654"/>
                </a:cubicBezTo>
                <a:cubicBezTo>
                  <a:pt x="220034" y="3085583"/>
                  <a:pt x="1067142" y="1216684"/>
                  <a:pt x="1794436"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3" name="Rectangle 4">
            <a:extLst>
              <a:ext uri="{FF2B5EF4-FFF2-40B4-BE49-F238E27FC236}">
                <a16:creationId xmlns:a16="http://schemas.microsoft.com/office/drawing/2014/main" id="{109D8BB6-02DB-49FA-8969-41777C426AFD}"/>
              </a:ext>
            </a:extLst>
          </p:cNvPr>
          <p:cNvSpPr/>
          <p:nvPr/>
        </p:nvSpPr>
        <p:spPr>
          <a:xfrm>
            <a:off x="5705475" y="0"/>
            <a:ext cx="6496050" cy="6858000"/>
          </a:xfrm>
          <a:custGeom>
            <a:avLst/>
            <a:gdLst>
              <a:gd name="connsiteX0" fmla="*/ 0 w 4154905"/>
              <a:gd name="connsiteY0" fmla="*/ 0 h 6569242"/>
              <a:gd name="connsiteX1" fmla="*/ 4154905 w 4154905"/>
              <a:gd name="connsiteY1" fmla="*/ 0 h 6569242"/>
              <a:gd name="connsiteX2" fmla="*/ 4154905 w 4154905"/>
              <a:gd name="connsiteY2" fmla="*/ 6569242 h 6569242"/>
              <a:gd name="connsiteX3" fmla="*/ 0 w 4154905"/>
              <a:gd name="connsiteY3" fmla="*/ 6569242 h 6569242"/>
              <a:gd name="connsiteX4" fmla="*/ 0 w 4154905"/>
              <a:gd name="connsiteY4" fmla="*/ 0 h 6569242"/>
              <a:gd name="connsiteX0" fmla="*/ 0 w 4154905"/>
              <a:gd name="connsiteY0" fmla="*/ 0 h 6569242"/>
              <a:gd name="connsiteX1" fmla="*/ 4154905 w 4154905"/>
              <a:gd name="connsiteY1" fmla="*/ 0 h 6569242"/>
              <a:gd name="connsiteX2" fmla="*/ 4154905 w 4154905"/>
              <a:gd name="connsiteY2" fmla="*/ 6569242 h 6569242"/>
              <a:gd name="connsiteX3" fmla="*/ 0 w 4154905"/>
              <a:gd name="connsiteY3" fmla="*/ 6569242 h 6569242"/>
              <a:gd name="connsiteX4" fmla="*/ 0 w 4154905"/>
              <a:gd name="connsiteY4" fmla="*/ 3272590 h 6569242"/>
              <a:gd name="connsiteX5" fmla="*/ 0 w 4154905"/>
              <a:gd name="connsiteY5" fmla="*/ 0 h 6569242"/>
              <a:gd name="connsiteX0" fmla="*/ 2057400 w 6212305"/>
              <a:gd name="connsiteY0" fmla="*/ 0 h 6569242"/>
              <a:gd name="connsiteX1" fmla="*/ 6212305 w 6212305"/>
              <a:gd name="connsiteY1" fmla="*/ 0 h 6569242"/>
              <a:gd name="connsiteX2" fmla="*/ 6212305 w 6212305"/>
              <a:gd name="connsiteY2" fmla="*/ 6569242 h 6569242"/>
              <a:gd name="connsiteX3" fmla="*/ 2057400 w 6212305"/>
              <a:gd name="connsiteY3" fmla="*/ 6569242 h 6569242"/>
              <a:gd name="connsiteX4" fmla="*/ 0 w 6212305"/>
              <a:gd name="connsiteY4" fmla="*/ 3465096 h 6569242"/>
              <a:gd name="connsiteX5" fmla="*/ 2057400 w 6212305"/>
              <a:gd name="connsiteY5" fmla="*/ 0 h 6569242"/>
              <a:gd name="connsiteX0" fmla="*/ 2057400 w 6212305"/>
              <a:gd name="connsiteY0" fmla="*/ 0 h 6605337"/>
              <a:gd name="connsiteX1" fmla="*/ 6212305 w 6212305"/>
              <a:gd name="connsiteY1" fmla="*/ 0 h 6605337"/>
              <a:gd name="connsiteX2" fmla="*/ 6212305 w 6212305"/>
              <a:gd name="connsiteY2" fmla="*/ 6569242 h 6605337"/>
              <a:gd name="connsiteX3" fmla="*/ 782053 w 6212305"/>
              <a:gd name="connsiteY3" fmla="*/ 6605337 h 6605337"/>
              <a:gd name="connsiteX4" fmla="*/ 0 w 6212305"/>
              <a:gd name="connsiteY4" fmla="*/ 3465096 h 6605337"/>
              <a:gd name="connsiteX5" fmla="*/ 2057400 w 6212305"/>
              <a:gd name="connsiteY5" fmla="*/ 0 h 6605337"/>
              <a:gd name="connsiteX0" fmla="*/ 2057400 w 6212305"/>
              <a:gd name="connsiteY0" fmla="*/ 0 h 6605337"/>
              <a:gd name="connsiteX1" fmla="*/ 6212305 w 6212305"/>
              <a:gd name="connsiteY1" fmla="*/ 0 h 6605337"/>
              <a:gd name="connsiteX2" fmla="*/ 6212305 w 6212305"/>
              <a:gd name="connsiteY2" fmla="*/ 6569242 h 6605337"/>
              <a:gd name="connsiteX3" fmla="*/ 782053 w 6212305"/>
              <a:gd name="connsiteY3" fmla="*/ 6605337 h 6605337"/>
              <a:gd name="connsiteX4" fmla="*/ 0 w 6212305"/>
              <a:gd name="connsiteY4" fmla="*/ 3465096 h 6605337"/>
              <a:gd name="connsiteX5" fmla="*/ 2057400 w 6212305"/>
              <a:gd name="connsiteY5" fmla="*/ 0 h 6605337"/>
              <a:gd name="connsiteX0" fmla="*/ 2092008 w 6246913"/>
              <a:gd name="connsiteY0" fmla="*/ 0 h 6605337"/>
              <a:gd name="connsiteX1" fmla="*/ 6246913 w 6246913"/>
              <a:gd name="connsiteY1" fmla="*/ 0 h 6605337"/>
              <a:gd name="connsiteX2" fmla="*/ 6246913 w 6246913"/>
              <a:gd name="connsiteY2" fmla="*/ 6569242 h 6605337"/>
              <a:gd name="connsiteX3" fmla="*/ 816661 w 6246913"/>
              <a:gd name="connsiteY3" fmla="*/ 6605337 h 6605337"/>
              <a:gd name="connsiteX4" fmla="*/ 0 w 6246913"/>
              <a:gd name="connsiteY4" fmla="*/ 3499704 h 6605337"/>
              <a:gd name="connsiteX5" fmla="*/ 2092008 w 6246913"/>
              <a:gd name="connsiteY5" fmla="*/ 0 h 6605337"/>
              <a:gd name="connsiteX0" fmla="*/ 2092105 w 6247010"/>
              <a:gd name="connsiteY0" fmla="*/ 0 h 6605337"/>
              <a:gd name="connsiteX1" fmla="*/ 6247010 w 6247010"/>
              <a:gd name="connsiteY1" fmla="*/ 0 h 6605337"/>
              <a:gd name="connsiteX2" fmla="*/ 6247010 w 6247010"/>
              <a:gd name="connsiteY2" fmla="*/ 6569242 h 6605337"/>
              <a:gd name="connsiteX3" fmla="*/ 816758 w 6247010"/>
              <a:gd name="connsiteY3" fmla="*/ 6605337 h 6605337"/>
              <a:gd name="connsiteX4" fmla="*/ 97 w 6247010"/>
              <a:gd name="connsiteY4" fmla="*/ 3499704 h 6605337"/>
              <a:gd name="connsiteX5" fmla="*/ 2092105 w 6247010"/>
              <a:gd name="connsiteY5" fmla="*/ 0 h 6605337"/>
              <a:gd name="connsiteX0" fmla="*/ 2092105 w 6247010"/>
              <a:gd name="connsiteY0" fmla="*/ 0 h 6605337"/>
              <a:gd name="connsiteX1" fmla="*/ 6247010 w 6247010"/>
              <a:gd name="connsiteY1" fmla="*/ 0 h 6605337"/>
              <a:gd name="connsiteX2" fmla="*/ 6247010 w 6247010"/>
              <a:gd name="connsiteY2" fmla="*/ 6569242 h 6605337"/>
              <a:gd name="connsiteX3" fmla="*/ 816758 w 6247010"/>
              <a:gd name="connsiteY3" fmla="*/ 6605337 h 6605337"/>
              <a:gd name="connsiteX4" fmla="*/ 97 w 6247010"/>
              <a:gd name="connsiteY4" fmla="*/ 3499704 h 6605337"/>
              <a:gd name="connsiteX5" fmla="*/ 2092105 w 6247010"/>
              <a:gd name="connsiteY5" fmla="*/ 0 h 6605337"/>
              <a:gd name="connsiteX0" fmla="*/ 2103640 w 6258545"/>
              <a:gd name="connsiteY0" fmla="*/ 0 h 6605337"/>
              <a:gd name="connsiteX1" fmla="*/ 6258545 w 6258545"/>
              <a:gd name="connsiteY1" fmla="*/ 0 h 6605337"/>
              <a:gd name="connsiteX2" fmla="*/ 6258545 w 6258545"/>
              <a:gd name="connsiteY2" fmla="*/ 6569242 h 6605337"/>
              <a:gd name="connsiteX3" fmla="*/ 828293 w 6258545"/>
              <a:gd name="connsiteY3" fmla="*/ 6605337 h 6605337"/>
              <a:gd name="connsiteX4" fmla="*/ 95 w 6258545"/>
              <a:gd name="connsiteY4" fmla="*/ 3545848 h 6605337"/>
              <a:gd name="connsiteX5" fmla="*/ 2103640 w 6258545"/>
              <a:gd name="connsiteY5" fmla="*/ 0 h 6605337"/>
              <a:gd name="connsiteX0" fmla="*/ 2103640 w 6258545"/>
              <a:gd name="connsiteY0" fmla="*/ 0 h 6605337"/>
              <a:gd name="connsiteX1" fmla="*/ 6258545 w 6258545"/>
              <a:gd name="connsiteY1" fmla="*/ 0 h 6605337"/>
              <a:gd name="connsiteX2" fmla="*/ 6258545 w 6258545"/>
              <a:gd name="connsiteY2" fmla="*/ 6569242 h 6605337"/>
              <a:gd name="connsiteX3" fmla="*/ 828293 w 6258545"/>
              <a:gd name="connsiteY3" fmla="*/ 6605337 h 6605337"/>
              <a:gd name="connsiteX4" fmla="*/ 95 w 6258545"/>
              <a:gd name="connsiteY4" fmla="*/ 3545848 h 6605337"/>
              <a:gd name="connsiteX5" fmla="*/ 2103640 w 6258545"/>
              <a:gd name="connsiteY5" fmla="*/ 0 h 6605337"/>
              <a:gd name="connsiteX0" fmla="*/ 2103655 w 6258560"/>
              <a:gd name="connsiteY0" fmla="*/ 0 h 6616872"/>
              <a:gd name="connsiteX1" fmla="*/ 6258560 w 6258560"/>
              <a:gd name="connsiteY1" fmla="*/ 0 h 6616872"/>
              <a:gd name="connsiteX2" fmla="*/ 6258560 w 6258560"/>
              <a:gd name="connsiteY2" fmla="*/ 6569242 h 6616872"/>
              <a:gd name="connsiteX3" fmla="*/ 747556 w 6258560"/>
              <a:gd name="connsiteY3" fmla="*/ 6616872 h 6616872"/>
              <a:gd name="connsiteX4" fmla="*/ 110 w 6258560"/>
              <a:gd name="connsiteY4" fmla="*/ 3545848 h 6616872"/>
              <a:gd name="connsiteX5" fmla="*/ 2103655 w 6258560"/>
              <a:gd name="connsiteY5" fmla="*/ 0 h 6616872"/>
              <a:gd name="connsiteX0" fmla="*/ 2103545 w 6258450"/>
              <a:gd name="connsiteY0" fmla="*/ 0 h 6616872"/>
              <a:gd name="connsiteX1" fmla="*/ 6258450 w 6258450"/>
              <a:gd name="connsiteY1" fmla="*/ 0 h 6616872"/>
              <a:gd name="connsiteX2" fmla="*/ 6258450 w 6258450"/>
              <a:gd name="connsiteY2" fmla="*/ 6569242 h 6616872"/>
              <a:gd name="connsiteX3" fmla="*/ 747446 w 6258450"/>
              <a:gd name="connsiteY3" fmla="*/ 6616872 h 6616872"/>
              <a:gd name="connsiteX4" fmla="*/ 0 w 6258450"/>
              <a:gd name="connsiteY4" fmla="*/ 3545848 h 6616872"/>
              <a:gd name="connsiteX5" fmla="*/ 2103545 w 6258450"/>
              <a:gd name="connsiteY5" fmla="*/ 0 h 6616872"/>
              <a:gd name="connsiteX0" fmla="*/ 2103545 w 6258450"/>
              <a:gd name="connsiteY0" fmla="*/ 0 h 6616872"/>
              <a:gd name="connsiteX1" fmla="*/ 6258450 w 6258450"/>
              <a:gd name="connsiteY1" fmla="*/ 0 h 6616872"/>
              <a:gd name="connsiteX2" fmla="*/ 6258450 w 6258450"/>
              <a:gd name="connsiteY2" fmla="*/ 6569242 h 6616872"/>
              <a:gd name="connsiteX3" fmla="*/ 747446 w 6258450"/>
              <a:gd name="connsiteY3" fmla="*/ 6616872 h 6616872"/>
              <a:gd name="connsiteX4" fmla="*/ 0 w 6258450"/>
              <a:gd name="connsiteY4" fmla="*/ 3545848 h 6616872"/>
              <a:gd name="connsiteX5" fmla="*/ 2103545 w 6258450"/>
              <a:gd name="connsiteY5" fmla="*/ 0 h 6616872"/>
              <a:gd name="connsiteX0" fmla="*/ 2106035 w 6260940"/>
              <a:gd name="connsiteY0" fmla="*/ 0 h 6616872"/>
              <a:gd name="connsiteX1" fmla="*/ 6260940 w 6260940"/>
              <a:gd name="connsiteY1" fmla="*/ 0 h 6616872"/>
              <a:gd name="connsiteX2" fmla="*/ 6260940 w 6260940"/>
              <a:gd name="connsiteY2" fmla="*/ 6569242 h 6616872"/>
              <a:gd name="connsiteX3" fmla="*/ 749936 w 6260940"/>
              <a:gd name="connsiteY3" fmla="*/ 6616872 h 6616872"/>
              <a:gd name="connsiteX4" fmla="*/ 2490 w 6260940"/>
              <a:gd name="connsiteY4" fmla="*/ 3545848 h 6616872"/>
              <a:gd name="connsiteX5" fmla="*/ 2106035 w 6260940"/>
              <a:gd name="connsiteY5" fmla="*/ 0 h 6616872"/>
              <a:gd name="connsiteX0" fmla="*/ 2106035 w 6260940"/>
              <a:gd name="connsiteY0" fmla="*/ 0 h 6616872"/>
              <a:gd name="connsiteX1" fmla="*/ 6260940 w 6260940"/>
              <a:gd name="connsiteY1" fmla="*/ 0 h 6616872"/>
              <a:gd name="connsiteX2" fmla="*/ 6260940 w 6260940"/>
              <a:gd name="connsiteY2" fmla="*/ 6569242 h 6616872"/>
              <a:gd name="connsiteX3" fmla="*/ 749936 w 6260940"/>
              <a:gd name="connsiteY3" fmla="*/ 6616872 h 6616872"/>
              <a:gd name="connsiteX4" fmla="*/ 2490 w 6260940"/>
              <a:gd name="connsiteY4" fmla="*/ 3545848 h 6616872"/>
              <a:gd name="connsiteX5" fmla="*/ 2106035 w 6260940"/>
              <a:gd name="connsiteY5" fmla="*/ 0 h 6616872"/>
              <a:gd name="connsiteX0" fmla="*/ 2115069 w 6269974"/>
              <a:gd name="connsiteY0" fmla="*/ 0 h 6616872"/>
              <a:gd name="connsiteX1" fmla="*/ 6269974 w 6269974"/>
              <a:gd name="connsiteY1" fmla="*/ 0 h 6616872"/>
              <a:gd name="connsiteX2" fmla="*/ 6269974 w 6269974"/>
              <a:gd name="connsiteY2" fmla="*/ 6569242 h 6616872"/>
              <a:gd name="connsiteX3" fmla="*/ 758970 w 6269974"/>
              <a:gd name="connsiteY3" fmla="*/ 6616872 h 6616872"/>
              <a:gd name="connsiteX4" fmla="*/ 11524 w 6269974"/>
              <a:gd name="connsiteY4" fmla="*/ 3545848 h 6616872"/>
              <a:gd name="connsiteX5" fmla="*/ 2115069 w 6269974"/>
              <a:gd name="connsiteY5" fmla="*/ 0 h 6616872"/>
              <a:gd name="connsiteX0" fmla="*/ 2115069 w 6269974"/>
              <a:gd name="connsiteY0" fmla="*/ 0 h 6616872"/>
              <a:gd name="connsiteX1" fmla="*/ 6269974 w 6269974"/>
              <a:gd name="connsiteY1" fmla="*/ 0 h 6616872"/>
              <a:gd name="connsiteX2" fmla="*/ 6269974 w 6269974"/>
              <a:gd name="connsiteY2" fmla="*/ 6569242 h 6616872"/>
              <a:gd name="connsiteX3" fmla="*/ 758970 w 6269974"/>
              <a:gd name="connsiteY3" fmla="*/ 6616872 h 6616872"/>
              <a:gd name="connsiteX4" fmla="*/ 11524 w 6269974"/>
              <a:gd name="connsiteY4" fmla="*/ 3545848 h 6616872"/>
              <a:gd name="connsiteX5" fmla="*/ 2115069 w 6269974"/>
              <a:gd name="connsiteY5" fmla="*/ 0 h 6616872"/>
              <a:gd name="connsiteX0" fmla="*/ 2115069 w 6279887"/>
              <a:gd name="connsiteY0" fmla="*/ 0 h 6616872"/>
              <a:gd name="connsiteX1" fmla="*/ 6269974 w 6279887"/>
              <a:gd name="connsiteY1" fmla="*/ 0 h 6616872"/>
              <a:gd name="connsiteX2" fmla="*/ 6279887 w 6279887"/>
              <a:gd name="connsiteY2" fmla="*/ 6608895 h 6616872"/>
              <a:gd name="connsiteX3" fmla="*/ 758970 w 6279887"/>
              <a:gd name="connsiteY3" fmla="*/ 6616872 h 6616872"/>
              <a:gd name="connsiteX4" fmla="*/ 11524 w 6279887"/>
              <a:gd name="connsiteY4" fmla="*/ 3545848 h 6616872"/>
              <a:gd name="connsiteX5" fmla="*/ 2115069 w 6279887"/>
              <a:gd name="connsiteY5" fmla="*/ 0 h 6616872"/>
              <a:gd name="connsiteX0" fmla="*/ 2115069 w 6279887"/>
              <a:gd name="connsiteY0" fmla="*/ 0 h 6628721"/>
              <a:gd name="connsiteX1" fmla="*/ 6269974 w 6279887"/>
              <a:gd name="connsiteY1" fmla="*/ 0 h 6628721"/>
              <a:gd name="connsiteX2" fmla="*/ 6279887 w 6279887"/>
              <a:gd name="connsiteY2" fmla="*/ 6628721 h 6628721"/>
              <a:gd name="connsiteX3" fmla="*/ 758970 w 6279887"/>
              <a:gd name="connsiteY3" fmla="*/ 6616872 h 6628721"/>
              <a:gd name="connsiteX4" fmla="*/ 11524 w 6279887"/>
              <a:gd name="connsiteY4" fmla="*/ 3545848 h 6628721"/>
              <a:gd name="connsiteX5" fmla="*/ 2115069 w 6279887"/>
              <a:gd name="connsiteY5" fmla="*/ 0 h 66287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279887" h="6628721">
                <a:moveTo>
                  <a:pt x="2115069" y="0"/>
                </a:moveTo>
                <a:lnTo>
                  <a:pt x="6269974" y="0"/>
                </a:lnTo>
                <a:cubicBezTo>
                  <a:pt x="6273278" y="2202965"/>
                  <a:pt x="6276583" y="4425756"/>
                  <a:pt x="6279887" y="6628721"/>
                </a:cubicBezTo>
                <a:lnTo>
                  <a:pt x="758970" y="6616872"/>
                </a:lnTo>
                <a:cubicBezTo>
                  <a:pt x="498286" y="5570125"/>
                  <a:pt x="-89372" y="3766107"/>
                  <a:pt x="11524" y="3545848"/>
                </a:cubicBezTo>
                <a:cubicBezTo>
                  <a:pt x="212813" y="2967618"/>
                  <a:pt x="1417733" y="1166568"/>
                  <a:pt x="2115069" y="0"/>
                </a:cubicBezTo>
                <a:close/>
              </a:path>
            </a:pathLst>
          </a:custGeom>
          <a:gradFill>
            <a:gsLst>
              <a:gs pos="100000">
                <a:schemeClr val="accent2"/>
              </a:gs>
              <a:gs pos="0">
                <a:schemeClr val="accent1"/>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12" name="TextBox 11">
            <a:extLst>
              <a:ext uri="{FF2B5EF4-FFF2-40B4-BE49-F238E27FC236}">
                <a16:creationId xmlns:a16="http://schemas.microsoft.com/office/drawing/2014/main" id="{88706433-0C06-4C18-BEF4-2350D133B1B0}"/>
              </a:ext>
            </a:extLst>
          </p:cNvPr>
          <p:cNvSpPr txBox="1"/>
          <p:nvPr/>
        </p:nvSpPr>
        <p:spPr>
          <a:xfrm>
            <a:off x="7522012" y="1148768"/>
            <a:ext cx="3942490" cy="492443"/>
          </a:xfrm>
          <a:prstGeom prst="rect">
            <a:avLst/>
          </a:prstGeom>
          <a:noFill/>
        </p:spPr>
        <p:txBody>
          <a:bodyPr wrap="square" lIns="0" tIns="0" rIns="0" bIns="0" rtlCol="0">
            <a:spAutoFit/>
          </a:bodyPr>
          <a:lstStyle/>
          <a:p>
            <a:r>
              <a:rPr lang="en-US" sz="3200" dirty="0">
                <a:solidFill>
                  <a:schemeClr val="bg1"/>
                </a:solidFill>
                <a:latin typeface="+mj-lt"/>
              </a:rPr>
              <a:t>Value Propositions</a:t>
            </a:r>
          </a:p>
        </p:txBody>
      </p:sp>
      <p:cxnSp>
        <p:nvCxnSpPr>
          <p:cNvPr id="13" name="Straight Connector 12">
            <a:extLst>
              <a:ext uri="{FF2B5EF4-FFF2-40B4-BE49-F238E27FC236}">
                <a16:creationId xmlns:a16="http://schemas.microsoft.com/office/drawing/2014/main" id="{EE48D208-22BB-4CF7-9E18-BB814476C096}"/>
              </a:ext>
            </a:extLst>
          </p:cNvPr>
          <p:cNvCxnSpPr>
            <a:cxnSpLocks/>
          </p:cNvCxnSpPr>
          <p:nvPr/>
        </p:nvCxnSpPr>
        <p:spPr>
          <a:xfrm>
            <a:off x="7522012" y="6142806"/>
            <a:ext cx="622372" cy="0"/>
          </a:xfrm>
          <a:prstGeom prst="line">
            <a:avLst/>
          </a:prstGeom>
          <a:ln w="31750">
            <a:solidFill>
              <a:schemeClr val="bg1"/>
            </a:solidFill>
          </a:ln>
        </p:spPr>
        <p:style>
          <a:lnRef idx="1">
            <a:schemeClr val="accent1"/>
          </a:lnRef>
          <a:fillRef idx="0">
            <a:schemeClr val="accent1"/>
          </a:fillRef>
          <a:effectRef idx="0">
            <a:schemeClr val="accent1"/>
          </a:effectRef>
          <a:fontRef idx="minor">
            <a:schemeClr val="tx1"/>
          </a:fontRef>
        </p:style>
      </p:cxnSp>
      <p:sp>
        <p:nvSpPr>
          <p:cNvPr id="15" name="TextBox 14">
            <a:extLst>
              <a:ext uri="{FF2B5EF4-FFF2-40B4-BE49-F238E27FC236}">
                <a16:creationId xmlns:a16="http://schemas.microsoft.com/office/drawing/2014/main" id="{110C16A4-36A4-4D83-A6F8-094B87DA52B4}"/>
              </a:ext>
            </a:extLst>
          </p:cNvPr>
          <p:cNvSpPr txBox="1"/>
          <p:nvPr/>
        </p:nvSpPr>
        <p:spPr>
          <a:xfrm>
            <a:off x="7522012" y="1791344"/>
            <a:ext cx="3942490" cy="1268681"/>
          </a:xfrm>
          <a:prstGeom prst="rect">
            <a:avLst/>
          </a:prstGeom>
          <a:noFill/>
        </p:spPr>
        <p:txBody>
          <a:bodyPr wrap="square" lIns="0" tIns="0" rIns="0" bIns="0" rtlCol="0">
            <a:spAutoFit/>
          </a:bodyPr>
          <a:lstStyle/>
          <a:p>
            <a:pPr algn="just">
              <a:lnSpc>
                <a:spcPct val="140000"/>
              </a:lnSpc>
            </a:pPr>
            <a:r>
              <a:rPr lang="en-US" sz="1200" dirty="0">
                <a:solidFill>
                  <a:schemeClr val="bg1"/>
                </a:solidFill>
              </a:rPr>
              <a:t>[Explain the aspects of the market offering that make it a compelling way to address the previously described problem or opportunity. Itemize the points that illustrate how </a:t>
            </a:r>
            <a:r>
              <a:rPr lang="en-US" sz="1200" dirty="0" err="1">
                <a:solidFill>
                  <a:schemeClr val="bg1"/>
                </a:solidFill>
              </a:rPr>
              <a:t>NewCo’s</a:t>
            </a:r>
            <a:r>
              <a:rPr lang="en-US" sz="1200" dirty="0">
                <a:solidFill>
                  <a:schemeClr val="bg1"/>
                </a:solidFill>
              </a:rPr>
              <a:t> product is either a perfect solution to the previously mentioned problem or a tremendous opportunity at the present time]</a:t>
            </a:r>
          </a:p>
        </p:txBody>
      </p:sp>
      <p:sp>
        <p:nvSpPr>
          <p:cNvPr id="7" name="Slide Number Placeholder 1">
            <a:extLst>
              <a:ext uri="{FF2B5EF4-FFF2-40B4-BE49-F238E27FC236}">
                <a16:creationId xmlns:a16="http://schemas.microsoft.com/office/drawing/2014/main" id="{F59F1DE1-62C8-457D-A2A7-83E1467EB7E6}"/>
              </a:ext>
            </a:extLst>
          </p:cNvPr>
          <p:cNvSpPr txBox="1">
            <a:spLocks/>
          </p:cNvSpPr>
          <p:nvPr/>
        </p:nvSpPr>
        <p:spPr>
          <a:xfrm>
            <a:off x="10227423" y="6319464"/>
            <a:ext cx="1964577" cy="275299"/>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sz="1200" dirty="0" err="1">
                <a:solidFill>
                  <a:schemeClr val="accent1">
                    <a:lumMod val="75000"/>
                  </a:schemeClr>
                </a:solidFill>
              </a:rPr>
              <a:t>NewCo</a:t>
            </a:r>
            <a:r>
              <a:rPr lang="en-US" sz="1200" dirty="0">
                <a:solidFill>
                  <a:schemeClr val="accent1">
                    <a:lumMod val="75000"/>
                  </a:schemeClr>
                </a:solidFill>
              </a:rPr>
              <a:t>      |     </a:t>
            </a:r>
            <a:fld id="{263D815A-656D-C942-B550-862E8C0741FD}" type="slidenum">
              <a:rPr lang="en-US" sz="1200" smtClean="0">
                <a:solidFill>
                  <a:schemeClr val="accent1">
                    <a:lumMod val="75000"/>
                  </a:schemeClr>
                </a:solidFill>
              </a:rPr>
              <a:pPr algn="r"/>
              <a:t>4</a:t>
            </a:fld>
            <a:endParaRPr lang="en-US" sz="1200" dirty="0">
              <a:solidFill>
                <a:schemeClr val="accent1">
                  <a:lumMod val="75000"/>
                </a:schemeClr>
              </a:solidFill>
            </a:endParaRPr>
          </a:p>
        </p:txBody>
      </p:sp>
    </p:spTree>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par>
                                <p:cTn id="8" presetID="10" presetClass="entr" presetSubtype="0" fill="hold"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fade">
                                      <p:cBhvr>
                                        <p:cTn id="10" dur="500"/>
                                        <p:tgtEl>
                                          <p:spTgt spid="13"/>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fade">
                                      <p:cBhvr>
                                        <p:cTn id="13"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Diamond 5">
            <a:extLst>
              <a:ext uri="{FF2B5EF4-FFF2-40B4-BE49-F238E27FC236}">
                <a16:creationId xmlns:a16="http://schemas.microsoft.com/office/drawing/2014/main" id="{85B3B708-C339-4FFA-A7E4-DEDCAA4DEAB4}"/>
              </a:ext>
            </a:extLst>
          </p:cNvPr>
          <p:cNvSpPr/>
          <p:nvPr/>
        </p:nvSpPr>
        <p:spPr>
          <a:xfrm>
            <a:off x="3509953" y="-1582638"/>
            <a:ext cx="5166120" cy="5166118"/>
          </a:xfrm>
          <a:prstGeom prst="diamond">
            <a:avLst/>
          </a:prstGeom>
          <a:noFill/>
          <a:ln w="762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Diamond 1">
            <a:extLst>
              <a:ext uri="{FF2B5EF4-FFF2-40B4-BE49-F238E27FC236}">
                <a16:creationId xmlns:a16="http://schemas.microsoft.com/office/drawing/2014/main" id="{F4D7C720-D299-4B53-A480-3503F1B558A4}"/>
              </a:ext>
            </a:extLst>
          </p:cNvPr>
          <p:cNvSpPr/>
          <p:nvPr/>
        </p:nvSpPr>
        <p:spPr>
          <a:xfrm>
            <a:off x="4146117" y="-276537"/>
            <a:ext cx="3952105" cy="3952105"/>
          </a:xfrm>
          <a:prstGeom prst="diamond">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Diamond 3">
            <a:extLst>
              <a:ext uri="{FF2B5EF4-FFF2-40B4-BE49-F238E27FC236}">
                <a16:creationId xmlns:a16="http://schemas.microsoft.com/office/drawing/2014/main" id="{C21C6CBE-FB80-4873-BCBA-61CB5A612D8A}"/>
              </a:ext>
            </a:extLst>
          </p:cNvPr>
          <p:cNvSpPr/>
          <p:nvPr/>
        </p:nvSpPr>
        <p:spPr>
          <a:xfrm>
            <a:off x="3810035" y="-651062"/>
            <a:ext cx="4571930" cy="4571928"/>
          </a:xfrm>
          <a:prstGeom prst="diamond">
            <a:avLst/>
          </a:prstGeom>
          <a:noFill/>
          <a:ln w="127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85" name="Group 5059">
            <a:extLst>
              <a:ext uri="{FF2B5EF4-FFF2-40B4-BE49-F238E27FC236}">
                <a16:creationId xmlns:a16="http://schemas.microsoft.com/office/drawing/2014/main" id="{0EB9CCA3-1A9E-48FA-B6DA-10EFE105F8A3}"/>
              </a:ext>
            </a:extLst>
          </p:cNvPr>
          <p:cNvGrpSpPr/>
          <p:nvPr/>
        </p:nvGrpSpPr>
        <p:grpSpPr>
          <a:xfrm>
            <a:off x="5951965" y="5400083"/>
            <a:ext cx="229369" cy="228685"/>
            <a:chOff x="0" y="0"/>
            <a:chExt cx="277647" cy="276819"/>
          </a:xfrm>
        </p:grpSpPr>
        <p:sp>
          <p:nvSpPr>
            <p:cNvPr id="88" name="Shape 5057">
              <a:extLst>
                <a:ext uri="{FF2B5EF4-FFF2-40B4-BE49-F238E27FC236}">
                  <a16:creationId xmlns:a16="http://schemas.microsoft.com/office/drawing/2014/main" id="{74083252-DD71-4DA3-9AF4-59EC601AEAB9}"/>
                </a:ext>
              </a:extLst>
            </p:cNvPr>
            <p:cNvSpPr/>
            <p:nvPr/>
          </p:nvSpPr>
          <p:spPr>
            <a:xfrm>
              <a:off x="71620" y="71068"/>
              <a:ext cx="134409" cy="13468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2"/>
            </a:solidFill>
            <a:ln w="12700" cap="flat">
              <a:noFill/>
              <a:miter lim="400000"/>
            </a:ln>
            <a:effectLst/>
          </p:spPr>
          <p:txBody>
            <a:bodyPr wrap="square" lIns="0" tIns="0" rIns="0" bIns="0" numCol="1" anchor="t">
              <a:noAutofit/>
            </a:bodyPr>
            <a:lstStyle/>
            <a:p>
              <a:pPr lvl="0" algn="ctr"/>
              <a:endParaRPr/>
            </a:p>
          </p:txBody>
        </p:sp>
        <p:sp>
          <p:nvSpPr>
            <p:cNvPr id="89" name="Shape 5058">
              <a:extLst>
                <a:ext uri="{FF2B5EF4-FFF2-40B4-BE49-F238E27FC236}">
                  <a16:creationId xmlns:a16="http://schemas.microsoft.com/office/drawing/2014/main" id="{D642FDF8-587C-4FB8-90B7-264501E79B5F}"/>
                </a:ext>
              </a:extLst>
            </p:cNvPr>
            <p:cNvSpPr/>
            <p:nvPr/>
          </p:nvSpPr>
          <p:spPr>
            <a:xfrm>
              <a:off x="0" y="-1"/>
              <a:ext cx="277648" cy="276821"/>
            </a:xfrm>
            <a:custGeom>
              <a:avLst/>
              <a:gdLst/>
              <a:ahLst/>
              <a:cxnLst>
                <a:cxn ang="0">
                  <a:pos x="wd2" y="hd2"/>
                </a:cxn>
                <a:cxn ang="5400000">
                  <a:pos x="wd2" y="hd2"/>
                </a:cxn>
                <a:cxn ang="10800000">
                  <a:pos x="wd2" y="hd2"/>
                </a:cxn>
                <a:cxn ang="16200000">
                  <a:pos x="wd2" y="hd2"/>
                </a:cxn>
              </a:cxnLst>
              <a:rect l="0" t="0" r="r" b="b"/>
              <a:pathLst>
                <a:path w="21600" h="21600" extrusionOk="0">
                  <a:moveTo>
                    <a:pt x="10826" y="0"/>
                  </a:moveTo>
                  <a:cubicBezTo>
                    <a:pt x="4851" y="0"/>
                    <a:pt x="0" y="4840"/>
                    <a:pt x="0" y="10800"/>
                  </a:cubicBezTo>
                  <a:cubicBezTo>
                    <a:pt x="0" y="16760"/>
                    <a:pt x="4851" y="21600"/>
                    <a:pt x="10826" y="21600"/>
                  </a:cubicBezTo>
                  <a:cubicBezTo>
                    <a:pt x="16800" y="21600"/>
                    <a:pt x="21600" y="16760"/>
                    <a:pt x="21600" y="10800"/>
                  </a:cubicBezTo>
                  <a:cubicBezTo>
                    <a:pt x="21600" y="4840"/>
                    <a:pt x="16800" y="0"/>
                    <a:pt x="10826" y="0"/>
                  </a:cubicBezTo>
                  <a:close/>
                  <a:moveTo>
                    <a:pt x="10826" y="19664"/>
                  </a:moveTo>
                  <a:cubicBezTo>
                    <a:pt x="5923" y="19664"/>
                    <a:pt x="1940" y="15691"/>
                    <a:pt x="1940" y="10800"/>
                  </a:cubicBezTo>
                  <a:cubicBezTo>
                    <a:pt x="1940" y="5909"/>
                    <a:pt x="5923" y="1936"/>
                    <a:pt x="10826" y="1936"/>
                  </a:cubicBezTo>
                  <a:cubicBezTo>
                    <a:pt x="15728" y="1936"/>
                    <a:pt x="19711" y="5909"/>
                    <a:pt x="19711" y="10800"/>
                  </a:cubicBezTo>
                  <a:cubicBezTo>
                    <a:pt x="19711" y="15691"/>
                    <a:pt x="15728" y="19664"/>
                    <a:pt x="10826" y="19664"/>
                  </a:cubicBezTo>
                  <a:close/>
                </a:path>
              </a:pathLst>
            </a:custGeom>
            <a:solidFill>
              <a:schemeClr val="accent2"/>
            </a:solidFill>
            <a:ln w="12700" cap="flat">
              <a:noFill/>
              <a:miter lim="400000"/>
            </a:ln>
            <a:effectLst/>
          </p:spPr>
          <p:txBody>
            <a:bodyPr wrap="square" lIns="0" tIns="0" rIns="0" bIns="0" numCol="1" anchor="t">
              <a:noAutofit/>
            </a:bodyPr>
            <a:lstStyle/>
            <a:p>
              <a:pPr lvl="0" algn="ctr"/>
              <a:endParaRPr/>
            </a:p>
          </p:txBody>
        </p:sp>
      </p:grpSp>
      <p:sp>
        <p:nvSpPr>
          <p:cNvPr id="86" name="TextBox 85">
            <a:extLst>
              <a:ext uri="{FF2B5EF4-FFF2-40B4-BE49-F238E27FC236}">
                <a16:creationId xmlns:a16="http://schemas.microsoft.com/office/drawing/2014/main" id="{DB676F59-7DFF-4335-AC70-165C05295971}"/>
              </a:ext>
            </a:extLst>
          </p:cNvPr>
          <p:cNvSpPr txBox="1"/>
          <p:nvPr/>
        </p:nvSpPr>
        <p:spPr>
          <a:xfrm>
            <a:off x="5144762" y="5684473"/>
            <a:ext cx="1843774" cy="338554"/>
          </a:xfrm>
          <a:prstGeom prst="rect">
            <a:avLst/>
          </a:prstGeom>
          <a:noFill/>
        </p:spPr>
        <p:txBody>
          <a:bodyPr wrap="square" rtlCol="0">
            <a:spAutoFit/>
          </a:bodyPr>
          <a:lstStyle/>
          <a:p>
            <a:pPr algn="ctr"/>
            <a:r>
              <a:rPr lang="en-US" sz="1600" spc="30" dirty="0">
                <a:solidFill>
                  <a:schemeClr val="tx2"/>
                </a:solidFill>
                <a:latin typeface="+mj-lt"/>
              </a:rPr>
              <a:t>Heading</a:t>
            </a:r>
          </a:p>
        </p:txBody>
      </p:sp>
      <p:sp>
        <p:nvSpPr>
          <p:cNvPr id="87" name="TextBox 86">
            <a:extLst>
              <a:ext uri="{FF2B5EF4-FFF2-40B4-BE49-F238E27FC236}">
                <a16:creationId xmlns:a16="http://schemas.microsoft.com/office/drawing/2014/main" id="{E5DEC3E3-BEF7-475C-95F8-D2D039ACCAE8}"/>
              </a:ext>
            </a:extLst>
          </p:cNvPr>
          <p:cNvSpPr txBox="1"/>
          <p:nvPr/>
        </p:nvSpPr>
        <p:spPr>
          <a:xfrm>
            <a:off x="5535609" y="5990143"/>
            <a:ext cx="1062087" cy="326884"/>
          </a:xfrm>
          <a:prstGeom prst="rect">
            <a:avLst/>
          </a:prstGeom>
          <a:noFill/>
        </p:spPr>
        <p:txBody>
          <a:bodyPr wrap="none" rtlCol="0">
            <a:spAutoFit/>
          </a:bodyPr>
          <a:lstStyle/>
          <a:p>
            <a:pPr algn="ctr">
              <a:lnSpc>
                <a:spcPct val="140000"/>
              </a:lnSpc>
            </a:pPr>
            <a:r>
              <a:rPr lang="en-US" sz="1200" dirty="0"/>
              <a:t>Your text here</a:t>
            </a:r>
          </a:p>
        </p:txBody>
      </p:sp>
      <p:sp>
        <p:nvSpPr>
          <p:cNvPr id="7" name="Diamond 6">
            <a:extLst>
              <a:ext uri="{FF2B5EF4-FFF2-40B4-BE49-F238E27FC236}">
                <a16:creationId xmlns:a16="http://schemas.microsoft.com/office/drawing/2014/main" id="{B1F48F4B-6E89-4389-89E9-B1C6F759DBF3}"/>
              </a:ext>
            </a:extLst>
          </p:cNvPr>
          <p:cNvSpPr/>
          <p:nvPr/>
        </p:nvSpPr>
        <p:spPr>
          <a:xfrm>
            <a:off x="6573014" y="2921550"/>
            <a:ext cx="1255005" cy="1255005"/>
          </a:xfrm>
          <a:prstGeom prst="diamond">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Diamond 7">
            <a:extLst>
              <a:ext uri="{FF2B5EF4-FFF2-40B4-BE49-F238E27FC236}">
                <a16:creationId xmlns:a16="http://schemas.microsoft.com/office/drawing/2014/main" id="{C3629B85-8A48-4C6F-9B74-E734F2718008}"/>
              </a:ext>
            </a:extLst>
          </p:cNvPr>
          <p:cNvSpPr/>
          <p:nvPr/>
        </p:nvSpPr>
        <p:spPr>
          <a:xfrm>
            <a:off x="4305282" y="2921549"/>
            <a:ext cx="1255005" cy="1255005"/>
          </a:xfrm>
          <a:prstGeom prst="diamond">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Diamond 9">
            <a:extLst>
              <a:ext uri="{FF2B5EF4-FFF2-40B4-BE49-F238E27FC236}">
                <a16:creationId xmlns:a16="http://schemas.microsoft.com/office/drawing/2014/main" id="{4A805B80-DFA3-430F-A8E2-14A5C56089EE}"/>
              </a:ext>
            </a:extLst>
          </p:cNvPr>
          <p:cNvSpPr/>
          <p:nvPr/>
        </p:nvSpPr>
        <p:spPr>
          <a:xfrm>
            <a:off x="5439148" y="3953751"/>
            <a:ext cx="1255005" cy="1255005"/>
          </a:xfrm>
          <a:prstGeom prst="diamond">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Diamond 13">
            <a:extLst>
              <a:ext uri="{FF2B5EF4-FFF2-40B4-BE49-F238E27FC236}">
                <a16:creationId xmlns:a16="http://schemas.microsoft.com/office/drawing/2014/main" id="{62B34DAE-4889-42DD-ADA9-0A06EEF52FB3}"/>
              </a:ext>
            </a:extLst>
          </p:cNvPr>
          <p:cNvSpPr/>
          <p:nvPr/>
        </p:nvSpPr>
        <p:spPr>
          <a:xfrm>
            <a:off x="3171416" y="1801203"/>
            <a:ext cx="1255005" cy="1255005"/>
          </a:xfrm>
          <a:prstGeom prst="diamond">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Diamond 14">
            <a:extLst>
              <a:ext uri="{FF2B5EF4-FFF2-40B4-BE49-F238E27FC236}">
                <a16:creationId xmlns:a16="http://schemas.microsoft.com/office/drawing/2014/main" id="{9556CC4B-CCE8-447D-84DD-BB12FC53D3D6}"/>
              </a:ext>
            </a:extLst>
          </p:cNvPr>
          <p:cNvSpPr/>
          <p:nvPr/>
        </p:nvSpPr>
        <p:spPr>
          <a:xfrm>
            <a:off x="7706879" y="1801203"/>
            <a:ext cx="1255005" cy="1255005"/>
          </a:xfrm>
          <a:prstGeom prst="diamond">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72" name="Group 71">
            <a:extLst>
              <a:ext uri="{FF2B5EF4-FFF2-40B4-BE49-F238E27FC236}">
                <a16:creationId xmlns:a16="http://schemas.microsoft.com/office/drawing/2014/main" id="{6682420B-6630-4946-8475-904123C1F6F2}"/>
              </a:ext>
            </a:extLst>
          </p:cNvPr>
          <p:cNvGrpSpPr/>
          <p:nvPr/>
        </p:nvGrpSpPr>
        <p:grpSpPr>
          <a:xfrm>
            <a:off x="8879547" y="1865744"/>
            <a:ext cx="3116940" cy="632554"/>
            <a:chOff x="8737852" y="2455873"/>
            <a:chExt cx="3116940" cy="632554"/>
          </a:xfrm>
        </p:grpSpPr>
        <p:grpSp>
          <p:nvGrpSpPr>
            <p:cNvPr id="73" name="Group 5059">
              <a:extLst>
                <a:ext uri="{FF2B5EF4-FFF2-40B4-BE49-F238E27FC236}">
                  <a16:creationId xmlns:a16="http://schemas.microsoft.com/office/drawing/2014/main" id="{915C08AE-F42A-481A-AF87-9040B7C60595}"/>
                </a:ext>
              </a:extLst>
            </p:cNvPr>
            <p:cNvGrpSpPr/>
            <p:nvPr/>
          </p:nvGrpSpPr>
          <p:grpSpPr>
            <a:xfrm>
              <a:off x="8737852" y="2527425"/>
              <a:ext cx="229369" cy="228685"/>
              <a:chOff x="0" y="0"/>
              <a:chExt cx="277647" cy="276819"/>
            </a:xfrm>
          </p:grpSpPr>
          <p:sp>
            <p:nvSpPr>
              <p:cNvPr id="76" name="Shape 5057">
                <a:extLst>
                  <a:ext uri="{FF2B5EF4-FFF2-40B4-BE49-F238E27FC236}">
                    <a16:creationId xmlns:a16="http://schemas.microsoft.com/office/drawing/2014/main" id="{58CEDA3F-317E-4ECB-ACCA-6B9B22791F5A}"/>
                  </a:ext>
                </a:extLst>
              </p:cNvPr>
              <p:cNvSpPr/>
              <p:nvPr/>
            </p:nvSpPr>
            <p:spPr>
              <a:xfrm>
                <a:off x="71620" y="71068"/>
                <a:ext cx="134409" cy="13468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2"/>
              </a:solidFill>
              <a:ln w="12700" cap="flat">
                <a:noFill/>
                <a:miter lim="400000"/>
              </a:ln>
              <a:effectLst/>
            </p:spPr>
            <p:txBody>
              <a:bodyPr wrap="square" lIns="0" tIns="0" rIns="0" bIns="0" numCol="1" anchor="t">
                <a:noAutofit/>
              </a:bodyPr>
              <a:lstStyle/>
              <a:p>
                <a:pPr lvl="0"/>
                <a:endParaRPr/>
              </a:p>
            </p:txBody>
          </p:sp>
          <p:sp>
            <p:nvSpPr>
              <p:cNvPr id="77" name="Shape 5058">
                <a:extLst>
                  <a:ext uri="{FF2B5EF4-FFF2-40B4-BE49-F238E27FC236}">
                    <a16:creationId xmlns:a16="http://schemas.microsoft.com/office/drawing/2014/main" id="{51977BB2-844C-44D1-8C90-0BBF6BFA03D6}"/>
                  </a:ext>
                </a:extLst>
              </p:cNvPr>
              <p:cNvSpPr/>
              <p:nvPr/>
            </p:nvSpPr>
            <p:spPr>
              <a:xfrm>
                <a:off x="0" y="-1"/>
                <a:ext cx="277648" cy="276821"/>
              </a:xfrm>
              <a:custGeom>
                <a:avLst/>
                <a:gdLst/>
                <a:ahLst/>
                <a:cxnLst>
                  <a:cxn ang="0">
                    <a:pos x="wd2" y="hd2"/>
                  </a:cxn>
                  <a:cxn ang="5400000">
                    <a:pos x="wd2" y="hd2"/>
                  </a:cxn>
                  <a:cxn ang="10800000">
                    <a:pos x="wd2" y="hd2"/>
                  </a:cxn>
                  <a:cxn ang="16200000">
                    <a:pos x="wd2" y="hd2"/>
                  </a:cxn>
                </a:cxnLst>
                <a:rect l="0" t="0" r="r" b="b"/>
                <a:pathLst>
                  <a:path w="21600" h="21600" extrusionOk="0">
                    <a:moveTo>
                      <a:pt x="10826" y="0"/>
                    </a:moveTo>
                    <a:cubicBezTo>
                      <a:pt x="4851" y="0"/>
                      <a:pt x="0" y="4840"/>
                      <a:pt x="0" y="10800"/>
                    </a:cubicBezTo>
                    <a:cubicBezTo>
                      <a:pt x="0" y="16760"/>
                      <a:pt x="4851" y="21600"/>
                      <a:pt x="10826" y="21600"/>
                    </a:cubicBezTo>
                    <a:cubicBezTo>
                      <a:pt x="16800" y="21600"/>
                      <a:pt x="21600" y="16760"/>
                      <a:pt x="21600" y="10800"/>
                    </a:cubicBezTo>
                    <a:cubicBezTo>
                      <a:pt x="21600" y="4840"/>
                      <a:pt x="16800" y="0"/>
                      <a:pt x="10826" y="0"/>
                    </a:cubicBezTo>
                    <a:close/>
                    <a:moveTo>
                      <a:pt x="10826" y="19664"/>
                    </a:moveTo>
                    <a:cubicBezTo>
                      <a:pt x="5923" y="19664"/>
                      <a:pt x="1940" y="15691"/>
                      <a:pt x="1940" y="10800"/>
                    </a:cubicBezTo>
                    <a:cubicBezTo>
                      <a:pt x="1940" y="5909"/>
                      <a:pt x="5923" y="1936"/>
                      <a:pt x="10826" y="1936"/>
                    </a:cubicBezTo>
                    <a:cubicBezTo>
                      <a:pt x="15728" y="1936"/>
                      <a:pt x="19711" y="5909"/>
                      <a:pt x="19711" y="10800"/>
                    </a:cubicBezTo>
                    <a:cubicBezTo>
                      <a:pt x="19711" y="15691"/>
                      <a:pt x="15728" y="19664"/>
                      <a:pt x="10826" y="19664"/>
                    </a:cubicBezTo>
                    <a:close/>
                  </a:path>
                </a:pathLst>
              </a:custGeom>
              <a:solidFill>
                <a:schemeClr val="accent2"/>
              </a:solidFill>
              <a:ln w="12700" cap="flat">
                <a:noFill/>
                <a:miter lim="400000"/>
              </a:ln>
              <a:effectLst/>
            </p:spPr>
            <p:txBody>
              <a:bodyPr wrap="square" lIns="0" tIns="0" rIns="0" bIns="0" numCol="1" anchor="t">
                <a:noAutofit/>
              </a:bodyPr>
              <a:lstStyle/>
              <a:p>
                <a:pPr lvl="0"/>
                <a:endParaRPr/>
              </a:p>
            </p:txBody>
          </p:sp>
        </p:grpSp>
        <p:sp>
          <p:nvSpPr>
            <p:cNvPr id="74" name="TextBox 73">
              <a:extLst>
                <a:ext uri="{FF2B5EF4-FFF2-40B4-BE49-F238E27FC236}">
                  <a16:creationId xmlns:a16="http://schemas.microsoft.com/office/drawing/2014/main" id="{ADC70988-6504-45D6-A3CF-BDF2894F3E01}"/>
                </a:ext>
              </a:extLst>
            </p:cNvPr>
            <p:cNvSpPr txBox="1"/>
            <p:nvPr/>
          </p:nvSpPr>
          <p:spPr>
            <a:xfrm>
              <a:off x="9134211" y="2455873"/>
              <a:ext cx="2532775" cy="338554"/>
            </a:xfrm>
            <a:prstGeom prst="rect">
              <a:avLst/>
            </a:prstGeom>
            <a:noFill/>
          </p:spPr>
          <p:txBody>
            <a:bodyPr wrap="square" rtlCol="0">
              <a:spAutoFit/>
            </a:bodyPr>
            <a:lstStyle/>
            <a:p>
              <a:r>
                <a:rPr lang="en-US" sz="1600" spc="30" dirty="0">
                  <a:solidFill>
                    <a:schemeClr val="tx2"/>
                  </a:solidFill>
                  <a:latin typeface="+mj-lt"/>
                </a:rPr>
                <a:t>Heading</a:t>
              </a:r>
            </a:p>
          </p:txBody>
        </p:sp>
        <p:sp>
          <p:nvSpPr>
            <p:cNvPr id="75" name="TextBox 74">
              <a:extLst>
                <a:ext uri="{FF2B5EF4-FFF2-40B4-BE49-F238E27FC236}">
                  <a16:creationId xmlns:a16="http://schemas.microsoft.com/office/drawing/2014/main" id="{74ADCD26-ADF5-4E50-BD31-AC334C355D72}"/>
                </a:ext>
              </a:extLst>
            </p:cNvPr>
            <p:cNvSpPr txBox="1"/>
            <p:nvPr/>
          </p:nvSpPr>
          <p:spPr>
            <a:xfrm>
              <a:off x="9134212" y="2761543"/>
              <a:ext cx="2720580" cy="326884"/>
            </a:xfrm>
            <a:prstGeom prst="rect">
              <a:avLst/>
            </a:prstGeom>
            <a:noFill/>
          </p:spPr>
          <p:txBody>
            <a:bodyPr wrap="square" rtlCol="0">
              <a:spAutoFit/>
            </a:bodyPr>
            <a:lstStyle/>
            <a:p>
              <a:pPr>
                <a:lnSpc>
                  <a:spcPct val="140000"/>
                </a:lnSpc>
              </a:pPr>
              <a:r>
                <a:rPr lang="en-US" sz="1200" dirty="0"/>
                <a:t>Your text here</a:t>
              </a:r>
            </a:p>
          </p:txBody>
        </p:sp>
      </p:grpSp>
      <p:grpSp>
        <p:nvGrpSpPr>
          <p:cNvPr id="96" name="Group 95">
            <a:extLst>
              <a:ext uri="{FF2B5EF4-FFF2-40B4-BE49-F238E27FC236}">
                <a16:creationId xmlns:a16="http://schemas.microsoft.com/office/drawing/2014/main" id="{F24D134C-A2CB-44E1-A4B7-D1B2BF75E315}"/>
              </a:ext>
            </a:extLst>
          </p:cNvPr>
          <p:cNvGrpSpPr/>
          <p:nvPr/>
        </p:nvGrpSpPr>
        <p:grpSpPr>
          <a:xfrm>
            <a:off x="952659" y="3696251"/>
            <a:ext cx="3027163" cy="2212342"/>
            <a:chOff x="946246" y="4347045"/>
            <a:chExt cx="3027163" cy="2212342"/>
          </a:xfrm>
        </p:grpSpPr>
        <p:grpSp>
          <p:nvGrpSpPr>
            <p:cNvPr id="79" name="Group 5059">
              <a:extLst>
                <a:ext uri="{FF2B5EF4-FFF2-40B4-BE49-F238E27FC236}">
                  <a16:creationId xmlns:a16="http://schemas.microsoft.com/office/drawing/2014/main" id="{81686005-D65A-46F4-B041-DB8DF4B5AD24}"/>
                </a:ext>
              </a:extLst>
            </p:cNvPr>
            <p:cNvGrpSpPr/>
            <p:nvPr/>
          </p:nvGrpSpPr>
          <p:grpSpPr>
            <a:xfrm>
              <a:off x="3744040" y="4418991"/>
              <a:ext cx="229369" cy="228685"/>
              <a:chOff x="0" y="0"/>
              <a:chExt cx="277647" cy="276819"/>
            </a:xfrm>
          </p:grpSpPr>
          <p:sp>
            <p:nvSpPr>
              <p:cNvPr id="82" name="Shape 5057">
                <a:extLst>
                  <a:ext uri="{FF2B5EF4-FFF2-40B4-BE49-F238E27FC236}">
                    <a16:creationId xmlns:a16="http://schemas.microsoft.com/office/drawing/2014/main" id="{793CE101-4992-40C0-BFC3-2551CBBBED08}"/>
                  </a:ext>
                </a:extLst>
              </p:cNvPr>
              <p:cNvSpPr/>
              <p:nvPr/>
            </p:nvSpPr>
            <p:spPr>
              <a:xfrm>
                <a:off x="71620" y="71068"/>
                <a:ext cx="134409" cy="13468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2"/>
              </a:solidFill>
              <a:ln w="12700" cap="flat">
                <a:noFill/>
                <a:miter lim="400000"/>
              </a:ln>
              <a:effectLst/>
            </p:spPr>
            <p:txBody>
              <a:bodyPr wrap="square" lIns="0" tIns="0" rIns="0" bIns="0" numCol="1" anchor="t">
                <a:noAutofit/>
              </a:bodyPr>
              <a:lstStyle/>
              <a:p>
                <a:pPr lvl="0" algn="r"/>
                <a:endParaRPr/>
              </a:p>
            </p:txBody>
          </p:sp>
          <p:sp>
            <p:nvSpPr>
              <p:cNvPr id="83" name="Shape 5058">
                <a:extLst>
                  <a:ext uri="{FF2B5EF4-FFF2-40B4-BE49-F238E27FC236}">
                    <a16:creationId xmlns:a16="http://schemas.microsoft.com/office/drawing/2014/main" id="{84A03BD6-D6AC-466C-A816-06EFC886699E}"/>
                  </a:ext>
                </a:extLst>
              </p:cNvPr>
              <p:cNvSpPr/>
              <p:nvPr/>
            </p:nvSpPr>
            <p:spPr>
              <a:xfrm>
                <a:off x="0" y="-1"/>
                <a:ext cx="277648" cy="276821"/>
              </a:xfrm>
              <a:custGeom>
                <a:avLst/>
                <a:gdLst/>
                <a:ahLst/>
                <a:cxnLst>
                  <a:cxn ang="0">
                    <a:pos x="wd2" y="hd2"/>
                  </a:cxn>
                  <a:cxn ang="5400000">
                    <a:pos x="wd2" y="hd2"/>
                  </a:cxn>
                  <a:cxn ang="10800000">
                    <a:pos x="wd2" y="hd2"/>
                  </a:cxn>
                  <a:cxn ang="16200000">
                    <a:pos x="wd2" y="hd2"/>
                  </a:cxn>
                </a:cxnLst>
                <a:rect l="0" t="0" r="r" b="b"/>
                <a:pathLst>
                  <a:path w="21600" h="21600" extrusionOk="0">
                    <a:moveTo>
                      <a:pt x="10826" y="0"/>
                    </a:moveTo>
                    <a:cubicBezTo>
                      <a:pt x="4851" y="0"/>
                      <a:pt x="0" y="4840"/>
                      <a:pt x="0" y="10800"/>
                    </a:cubicBezTo>
                    <a:cubicBezTo>
                      <a:pt x="0" y="16760"/>
                      <a:pt x="4851" y="21600"/>
                      <a:pt x="10826" y="21600"/>
                    </a:cubicBezTo>
                    <a:cubicBezTo>
                      <a:pt x="16800" y="21600"/>
                      <a:pt x="21600" y="16760"/>
                      <a:pt x="21600" y="10800"/>
                    </a:cubicBezTo>
                    <a:cubicBezTo>
                      <a:pt x="21600" y="4840"/>
                      <a:pt x="16800" y="0"/>
                      <a:pt x="10826" y="0"/>
                    </a:cubicBezTo>
                    <a:close/>
                    <a:moveTo>
                      <a:pt x="10826" y="19664"/>
                    </a:moveTo>
                    <a:cubicBezTo>
                      <a:pt x="5923" y="19664"/>
                      <a:pt x="1940" y="15691"/>
                      <a:pt x="1940" y="10800"/>
                    </a:cubicBezTo>
                    <a:cubicBezTo>
                      <a:pt x="1940" y="5909"/>
                      <a:pt x="5923" y="1936"/>
                      <a:pt x="10826" y="1936"/>
                    </a:cubicBezTo>
                    <a:cubicBezTo>
                      <a:pt x="15728" y="1936"/>
                      <a:pt x="19711" y="5909"/>
                      <a:pt x="19711" y="10800"/>
                    </a:cubicBezTo>
                    <a:cubicBezTo>
                      <a:pt x="19711" y="15691"/>
                      <a:pt x="15728" y="19664"/>
                      <a:pt x="10826" y="19664"/>
                    </a:cubicBezTo>
                    <a:close/>
                  </a:path>
                </a:pathLst>
              </a:custGeom>
              <a:solidFill>
                <a:schemeClr val="accent2"/>
              </a:solidFill>
              <a:ln w="12700" cap="flat">
                <a:noFill/>
                <a:miter lim="400000"/>
              </a:ln>
              <a:effectLst/>
            </p:spPr>
            <p:txBody>
              <a:bodyPr wrap="square" lIns="0" tIns="0" rIns="0" bIns="0" numCol="1" anchor="t">
                <a:noAutofit/>
              </a:bodyPr>
              <a:lstStyle/>
              <a:p>
                <a:pPr lvl="0" algn="r"/>
                <a:endParaRPr/>
              </a:p>
            </p:txBody>
          </p:sp>
        </p:grpSp>
        <p:sp>
          <p:nvSpPr>
            <p:cNvPr id="80" name="TextBox 79">
              <a:extLst>
                <a:ext uri="{FF2B5EF4-FFF2-40B4-BE49-F238E27FC236}">
                  <a16:creationId xmlns:a16="http://schemas.microsoft.com/office/drawing/2014/main" id="{0E9D6561-14DE-4C80-A2F6-A7329F602DAF}"/>
                </a:ext>
              </a:extLst>
            </p:cNvPr>
            <p:cNvSpPr txBox="1"/>
            <p:nvPr/>
          </p:nvSpPr>
          <p:spPr>
            <a:xfrm>
              <a:off x="946246" y="4347045"/>
              <a:ext cx="2731066" cy="338554"/>
            </a:xfrm>
            <a:prstGeom prst="rect">
              <a:avLst/>
            </a:prstGeom>
            <a:noFill/>
          </p:spPr>
          <p:txBody>
            <a:bodyPr wrap="square" rtlCol="0">
              <a:spAutoFit/>
            </a:bodyPr>
            <a:lstStyle/>
            <a:p>
              <a:pPr algn="r"/>
              <a:r>
                <a:rPr lang="en-US" sz="1600" spc="30" dirty="0">
                  <a:solidFill>
                    <a:schemeClr val="tx2"/>
                  </a:solidFill>
                  <a:latin typeface="+mj-lt"/>
                </a:rPr>
                <a:t>Heading</a:t>
              </a:r>
            </a:p>
          </p:txBody>
        </p:sp>
        <p:sp>
          <p:nvSpPr>
            <p:cNvPr id="81" name="TextBox 80">
              <a:extLst>
                <a:ext uri="{FF2B5EF4-FFF2-40B4-BE49-F238E27FC236}">
                  <a16:creationId xmlns:a16="http://schemas.microsoft.com/office/drawing/2014/main" id="{A6BC378C-B19C-4B52-91CB-08CE6C6D7953}"/>
                </a:ext>
              </a:extLst>
            </p:cNvPr>
            <p:cNvSpPr txBox="1"/>
            <p:nvPr/>
          </p:nvSpPr>
          <p:spPr>
            <a:xfrm>
              <a:off x="1064999" y="4681309"/>
              <a:ext cx="2616697" cy="1878078"/>
            </a:xfrm>
            <a:prstGeom prst="rect">
              <a:avLst/>
            </a:prstGeom>
            <a:noFill/>
          </p:spPr>
          <p:txBody>
            <a:bodyPr wrap="square" rtlCol="0">
              <a:spAutoFit/>
            </a:bodyPr>
            <a:lstStyle/>
            <a:p>
              <a:pPr algn="r">
                <a:lnSpc>
                  <a:spcPct val="140000"/>
                </a:lnSpc>
              </a:pPr>
              <a:r>
                <a:rPr lang="en-US" sz="1200" dirty="0"/>
                <a:t>[Itemize all points that describe how the product that </a:t>
              </a:r>
              <a:r>
                <a:rPr lang="en-US" sz="1200" dirty="0" err="1"/>
                <a:t>NewCo</a:t>
              </a:r>
              <a:r>
                <a:rPr lang="en-US" sz="1200" dirty="0"/>
                <a:t> is offering differentiates itself from the rest of the players (competition). This is the “Secret Sauce” or “Underlying Magic” that </a:t>
              </a:r>
              <a:r>
                <a:rPr lang="en-US" sz="1200" dirty="0" err="1"/>
                <a:t>NewCo</a:t>
              </a:r>
              <a:r>
                <a:rPr lang="en-US" sz="1200" dirty="0"/>
                <a:t> offers that other similar products don’t]</a:t>
              </a:r>
            </a:p>
          </p:txBody>
        </p:sp>
      </p:grpSp>
      <p:grpSp>
        <p:nvGrpSpPr>
          <p:cNvPr id="9" name="Group 8">
            <a:extLst>
              <a:ext uri="{FF2B5EF4-FFF2-40B4-BE49-F238E27FC236}">
                <a16:creationId xmlns:a16="http://schemas.microsoft.com/office/drawing/2014/main" id="{CA0E02DD-7FAF-475C-818C-27D475B46B3D}"/>
              </a:ext>
            </a:extLst>
          </p:cNvPr>
          <p:cNvGrpSpPr/>
          <p:nvPr/>
        </p:nvGrpSpPr>
        <p:grpSpPr>
          <a:xfrm>
            <a:off x="7828019" y="3750612"/>
            <a:ext cx="3595207" cy="606787"/>
            <a:chOff x="7833073" y="3612830"/>
            <a:chExt cx="3595207" cy="606787"/>
          </a:xfrm>
        </p:grpSpPr>
        <p:grpSp>
          <p:nvGrpSpPr>
            <p:cNvPr id="91" name="Group 5059">
              <a:extLst>
                <a:ext uri="{FF2B5EF4-FFF2-40B4-BE49-F238E27FC236}">
                  <a16:creationId xmlns:a16="http://schemas.microsoft.com/office/drawing/2014/main" id="{D835A0D2-B729-40B3-B1A7-EB7517EDAE82}"/>
                </a:ext>
              </a:extLst>
            </p:cNvPr>
            <p:cNvGrpSpPr/>
            <p:nvPr/>
          </p:nvGrpSpPr>
          <p:grpSpPr>
            <a:xfrm>
              <a:off x="7833073" y="3678000"/>
              <a:ext cx="229369" cy="228685"/>
              <a:chOff x="0" y="0"/>
              <a:chExt cx="277647" cy="276819"/>
            </a:xfrm>
          </p:grpSpPr>
          <p:sp>
            <p:nvSpPr>
              <p:cNvPr id="94" name="Shape 5057">
                <a:extLst>
                  <a:ext uri="{FF2B5EF4-FFF2-40B4-BE49-F238E27FC236}">
                    <a16:creationId xmlns:a16="http://schemas.microsoft.com/office/drawing/2014/main" id="{C8AADE93-A348-486B-9718-434CB647CD3A}"/>
                  </a:ext>
                </a:extLst>
              </p:cNvPr>
              <p:cNvSpPr/>
              <p:nvPr/>
            </p:nvSpPr>
            <p:spPr>
              <a:xfrm>
                <a:off x="71620" y="71068"/>
                <a:ext cx="134409" cy="13468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2"/>
              </a:solidFill>
              <a:ln w="12700" cap="flat">
                <a:noFill/>
                <a:miter lim="400000"/>
              </a:ln>
              <a:effectLst/>
            </p:spPr>
            <p:txBody>
              <a:bodyPr wrap="square" lIns="0" tIns="0" rIns="0" bIns="0" numCol="1" anchor="t">
                <a:noAutofit/>
              </a:bodyPr>
              <a:lstStyle/>
              <a:p>
                <a:pPr lvl="0"/>
                <a:endParaRPr/>
              </a:p>
            </p:txBody>
          </p:sp>
          <p:sp>
            <p:nvSpPr>
              <p:cNvPr id="95" name="Shape 5058">
                <a:extLst>
                  <a:ext uri="{FF2B5EF4-FFF2-40B4-BE49-F238E27FC236}">
                    <a16:creationId xmlns:a16="http://schemas.microsoft.com/office/drawing/2014/main" id="{C14EB0F0-FD7C-4605-9B21-EC787FE08639}"/>
                  </a:ext>
                </a:extLst>
              </p:cNvPr>
              <p:cNvSpPr/>
              <p:nvPr/>
            </p:nvSpPr>
            <p:spPr>
              <a:xfrm>
                <a:off x="0" y="-1"/>
                <a:ext cx="277648" cy="276821"/>
              </a:xfrm>
              <a:custGeom>
                <a:avLst/>
                <a:gdLst/>
                <a:ahLst/>
                <a:cxnLst>
                  <a:cxn ang="0">
                    <a:pos x="wd2" y="hd2"/>
                  </a:cxn>
                  <a:cxn ang="5400000">
                    <a:pos x="wd2" y="hd2"/>
                  </a:cxn>
                  <a:cxn ang="10800000">
                    <a:pos x="wd2" y="hd2"/>
                  </a:cxn>
                  <a:cxn ang="16200000">
                    <a:pos x="wd2" y="hd2"/>
                  </a:cxn>
                </a:cxnLst>
                <a:rect l="0" t="0" r="r" b="b"/>
                <a:pathLst>
                  <a:path w="21600" h="21600" extrusionOk="0">
                    <a:moveTo>
                      <a:pt x="10826" y="0"/>
                    </a:moveTo>
                    <a:cubicBezTo>
                      <a:pt x="4851" y="0"/>
                      <a:pt x="0" y="4840"/>
                      <a:pt x="0" y="10800"/>
                    </a:cubicBezTo>
                    <a:cubicBezTo>
                      <a:pt x="0" y="16760"/>
                      <a:pt x="4851" y="21600"/>
                      <a:pt x="10826" y="21600"/>
                    </a:cubicBezTo>
                    <a:cubicBezTo>
                      <a:pt x="16800" y="21600"/>
                      <a:pt x="21600" y="16760"/>
                      <a:pt x="21600" y="10800"/>
                    </a:cubicBezTo>
                    <a:cubicBezTo>
                      <a:pt x="21600" y="4840"/>
                      <a:pt x="16800" y="0"/>
                      <a:pt x="10826" y="0"/>
                    </a:cubicBezTo>
                    <a:close/>
                    <a:moveTo>
                      <a:pt x="10826" y="19664"/>
                    </a:moveTo>
                    <a:cubicBezTo>
                      <a:pt x="5923" y="19664"/>
                      <a:pt x="1940" y="15691"/>
                      <a:pt x="1940" y="10800"/>
                    </a:cubicBezTo>
                    <a:cubicBezTo>
                      <a:pt x="1940" y="5909"/>
                      <a:pt x="5923" y="1936"/>
                      <a:pt x="10826" y="1936"/>
                    </a:cubicBezTo>
                    <a:cubicBezTo>
                      <a:pt x="15728" y="1936"/>
                      <a:pt x="19711" y="5909"/>
                      <a:pt x="19711" y="10800"/>
                    </a:cubicBezTo>
                    <a:cubicBezTo>
                      <a:pt x="19711" y="15691"/>
                      <a:pt x="15728" y="19664"/>
                      <a:pt x="10826" y="19664"/>
                    </a:cubicBezTo>
                    <a:close/>
                  </a:path>
                </a:pathLst>
              </a:custGeom>
              <a:solidFill>
                <a:schemeClr val="accent2"/>
              </a:solidFill>
              <a:ln w="12700" cap="flat">
                <a:noFill/>
                <a:miter lim="400000"/>
              </a:ln>
              <a:effectLst/>
            </p:spPr>
            <p:txBody>
              <a:bodyPr wrap="square" lIns="0" tIns="0" rIns="0" bIns="0" numCol="1" anchor="t">
                <a:noAutofit/>
              </a:bodyPr>
              <a:lstStyle/>
              <a:p>
                <a:pPr lvl="0"/>
                <a:endParaRPr/>
              </a:p>
            </p:txBody>
          </p:sp>
        </p:grpSp>
        <p:sp>
          <p:nvSpPr>
            <p:cNvPr id="92" name="TextBox 91">
              <a:extLst>
                <a:ext uri="{FF2B5EF4-FFF2-40B4-BE49-F238E27FC236}">
                  <a16:creationId xmlns:a16="http://schemas.microsoft.com/office/drawing/2014/main" id="{A397BCBF-9B90-4F9F-80C8-833ECCE75A7C}"/>
                </a:ext>
              </a:extLst>
            </p:cNvPr>
            <p:cNvSpPr txBox="1"/>
            <p:nvPr/>
          </p:nvSpPr>
          <p:spPr>
            <a:xfrm>
              <a:off x="8214993" y="3612830"/>
              <a:ext cx="1843774" cy="338554"/>
            </a:xfrm>
            <a:prstGeom prst="rect">
              <a:avLst/>
            </a:prstGeom>
            <a:noFill/>
          </p:spPr>
          <p:txBody>
            <a:bodyPr wrap="square" rtlCol="0">
              <a:spAutoFit/>
            </a:bodyPr>
            <a:lstStyle/>
            <a:p>
              <a:r>
                <a:rPr lang="en-US" sz="1600" spc="30" dirty="0">
                  <a:solidFill>
                    <a:schemeClr val="tx2"/>
                  </a:solidFill>
                  <a:latin typeface="+mj-lt"/>
                </a:rPr>
                <a:t>Heading</a:t>
              </a:r>
            </a:p>
          </p:txBody>
        </p:sp>
        <p:sp>
          <p:nvSpPr>
            <p:cNvPr id="93" name="TextBox 92">
              <a:extLst>
                <a:ext uri="{FF2B5EF4-FFF2-40B4-BE49-F238E27FC236}">
                  <a16:creationId xmlns:a16="http://schemas.microsoft.com/office/drawing/2014/main" id="{B1331CDE-E57D-4DCF-9EF5-C420ABCA1C65}"/>
                </a:ext>
              </a:extLst>
            </p:cNvPr>
            <p:cNvSpPr txBox="1"/>
            <p:nvPr/>
          </p:nvSpPr>
          <p:spPr>
            <a:xfrm>
              <a:off x="8219570" y="3892733"/>
              <a:ext cx="3208710" cy="326884"/>
            </a:xfrm>
            <a:prstGeom prst="rect">
              <a:avLst/>
            </a:prstGeom>
            <a:noFill/>
          </p:spPr>
          <p:txBody>
            <a:bodyPr wrap="square" rtlCol="0">
              <a:spAutoFit/>
            </a:bodyPr>
            <a:lstStyle/>
            <a:p>
              <a:pPr>
                <a:lnSpc>
                  <a:spcPct val="140000"/>
                </a:lnSpc>
              </a:pPr>
              <a:r>
                <a:rPr lang="en-US" sz="1200" dirty="0"/>
                <a:t>Your text here</a:t>
              </a:r>
            </a:p>
          </p:txBody>
        </p:sp>
      </p:grpSp>
      <p:grpSp>
        <p:nvGrpSpPr>
          <p:cNvPr id="97" name="Group 96">
            <a:extLst>
              <a:ext uri="{FF2B5EF4-FFF2-40B4-BE49-F238E27FC236}">
                <a16:creationId xmlns:a16="http://schemas.microsoft.com/office/drawing/2014/main" id="{304575E8-93F6-49DE-BFFD-D0E1D9DB6573}"/>
              </a:ext>
            </a:extLst>
          </p:cNvPr>
          <p:cNvGrpSpPr/>
          <p:nvPr/>
        </p:nvGrpSpPr>
        <p:grpSpPr>
          <a:xfrm>
            <a:off x="198601" y="1890591"/>
            <a:ext cx="2958932" cy="731134"/>
            <a:chOff x="1014477" y="4326804"/>
            <a:chExt cx="2958932" cy="731134"/>
          </a:xfrm>
        </p:grpSpPr>
        <p:grpSp>
          <p:nvGrpSpPr>
            <p:cNvPr id="98" name="Group 5059">
              <a:extLst>
                <a:ext uri="{FF2B5EF4-FFF2-40B4-BE49-F238E27FC236}">
                  <a16:creationId xmlns:a16="http://schemas.microsoft.com/office/drawing/2014/main" id="{F0948420-A836-4C03-BC91-D67CA352C4B9}"/>
                </a:ext>
              </a:extLst>
            </p:cNvPr>
            <p:cNvGrpSpPr/>
            <p:nvPr/>
          </p:nvGrpSpPr>
          <p:grpSpPr>
            <a:xfrm>
              <a:off x="3744040" y="4418991"/>
              <a:ext cx="229369" cy="228685"/>
              <a:chOff x="0" y="0"/>
              <a:chExt cx="277647" cy="276819"/>
            </a:xfrm>
          </p:grpSpPr>
          <p:sp>
            <p:nvSpPr>
              <p:cNvPr id="101" name="Shape 5057">
                <a:extLst>
                  <a:ext uri="{FF2B5EF4-FFF2-40B4-BE49-F238E27FC236}">
                    <a16:creationId xmlns:a16="http://schemas.microsoft.com/office/drawing/2014/main" id="{8D3D4D2E-51C8-472C-A290-0968C925A539}"/>
                  </a:ext>
                </a:extLst>
              </p:cNvPr>
              <p:cNvSpPr/>
              <p:nvPr/>
            </p:nvSpPr>
            <p:spPr>
              <a:xfrm>
                <a:off x="71620" y="71068"/>
                <a:ext cx="134409" cy="13468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2"/>
              </a:solidFill>
              <a:ln w="12700" cap="flat">
                <a:noFill/>
                <a:miter lim="400000"/>
              </a:ln>
              <a:effectLst/>
            </p:spPr>
            <p:txBody>
              <a:bodyPr wrap="square" lIns="0" tIns="0" rIns="0" bIns="0" numCol="1" anchor="t">
                <a:noAutofit/>
              </a:bodyPr>
              <a:lstStyle/>
              <a:p>
                <a:pPr lvl="0" algn="r"/>
                <a:endParaRPr/>
              </a:p>
            </p:txBody>
          </p:sp>
          <p:sp>
            <p:nvSpPr>
              <p:cNvPr id="102" name="Shape 5058">
                <a:extLst>
                  <a:ext uri="{FF2B5EF4-FFF2-40B4-BE49-F238E27FC236}">
                    <a16:creationId xmlns:a16="http://schemas.microsoft.com/office/drawing/2014/main" id="{69716CE2-2714-487D-8E3B-B8C4B2BDC9CF}"/>
                  </a:ext>
                </a:extLst>
              </p:cNvPr>
              <p:cNvSpPr/>
              <p:nvPr/>
            </p:nvSpPr>
            <p:spPr>
              <a:xfrm>
                <a:off x="0" y="-1"/>
                <a:ext cx="277648" cy="276821"/>
              </a:xfrm>
              <a:custGeom>
                <a:avLst/>
                <a:gdLst/>
                <a:ahLst/>
                <a:cxnLst>
                  <a:cxn ang="0">
                    <a:pos x="wd2" y="hd2"/>
                  </a:cxn>
                  <a:cxn ang="5400000">
                    <a:pos x="wd2" y="hd2"/>
                  </a:cxn>
                  <a:cxn ang="10800000">
                    <a:pos x="wd2" y="hd2"/>
                  </a:cxn>
                  <a:cxn ang="16200000">
                    <a:pos x="wd2" y="hd2"/>
                  </a:cxn>
                </a:cxnLst>
                <a:rect l="0" t="0" r="r" b="b"/>
                <a:pathLst>
                  <a:path w="21600" h="21600" extrusionOk="0">
                    <a:moveTo>
                      <a:pt x="10826" y="0"/>
                    </a:moveTo>
                    <a:cubicBezTo>
                      <a:pt x="4851" y="0"/>
                      <a:pt x="0" y="4840"/>
                      <a:pt x="0" y="10800"/>
                    </a:cubicBezTo>
                    <a:cubicBezTo>
                      <a:pt x="0" y="16760"/>
                      <a:pt x="4851" y="21600"/>
                      <a:pt x="10826" y="21600"/>
                    </a:cubicBezTo>
                    <a:cubicBezTo>
                      <a:pt x="16800" y="21600"/>
                      <a:pt x="21600" y="16760"/>
                      <a:pt x="21600" y="10800"/>
                    </a:cubicBezTo>
                    <a:cubicBezTo>
                      <a:pt x="21600" y="4840"/>
                      <a:pt x="16800" y="0"/>
                      <a:pt x="10826" y="0"/>
                    </a:cubicBezTo>
                    <a:close/>
                    <a:moveTo>
                      <a:pt x="10826" y="19664"/>
                    </a:moveTo>
                    <a:cubicBezTo>
                      <a:pt x="5923" y="19664"/>
                      <a:pt x="1940" y="15691"/>
                      <a:pt x="1940" y="10800"/>
                    </a:cubicBezTo>
                    <a:cubicBezTo>
                      <a:pt x="1940" y="5909"/>
                      <a:pt x="5923" y="1936"/>
                      <a:pt x="10826" y="1936"/>
                    </a:cubicBezTo>
                    <a:cubicBezTo>
                      <a:pt x="15728" y="1936"/>
                      <a:pt x="19711" y="5909"/>
                      <a:pt x="19711" y="10800"/>
                    </a:cubicBezTo>
                    <a:cubicBezTo>
                      <a:pt x="19711" y="15691"/>
                      <a:pt x="15728" y="19664"/>
                      <a:pt x="10826" y="19664"/>
                    </a:cubicBezTo>
                    <a:close/>
                  </a:path>
                </a:pathLst>
              </a:custGeom>
              <a:solidFill>
                <a:schemeClr val="accent2"/>
              </a:solidFill>
              <a:ln w="12700" cap="flat">
                <a:noFill/>
                <a:miter lim="400000"/>
              </a:ln>
              <a:effectLst/>
            </p:spPr>
            <p:txBody>
              <a:bodyPr wrap="square" lIns="0" tIns="0" rIns="0" bIns="0" numCol="1" anchor="t">
                <a:noAutofit/>
              </a:bodyPr>
              <a:lstStyle/>
              <a:p>
                <a:pPr lvl="0" algn="r"/>
                <a:endParaRPr/>
              </a:p>
            </p:txBody>
          </p:sp>
        </p:grpSp>
        <p:sp>
          <p:nvSpPr>
            <p:cNvPr id="99" name="TextBox 98">
              <a:extLst>
                <a:ext uri="{FF2B5EF4-FFF2-40B4-BE49-F238E27FC236}">
                  <a16:creationId xmlns:a16="http://schemas.microsoft.com/office/drawing/2014/main" id="{AD455171-A40F-4DAB-AE01-A0342D4A685F}"/>
                </a:ext>
              </a:extLst>
            </p:cNvPr>
            <p:cNvSpPr txBox="1"/>
            <p:nvPr/>
          </p:nvSpPr>
          <p:spPr>
            <a:xfrm>
              <a:off x="1014477" y="4326804"/>
              <a:ext cx="2724194" cy="338554"/>
            </a:xfrm>
            <a:prstGeom prst="rect">
              <a:avLst/>
            </a:prstGeom>
            <a:noFill/>
          </p:spPr>
          <p:txBody>
            <a:bodyPr wrap="square" rtlCol="0">
              <a:spAutoFit/>
            </a:bodyPr>
            <a:lstStyle/>
            <a:p>
              <a:pPr algn="r"/>
              <a:r>
                <a:rPr lang="en-US" sz="1600" spc="30" dirty="0">
                  <a:solidFill>
                    <a:schemeClr val="tx2"/>
                  </a:solidFill>
                  <a:latin typeface="+mj-lt"/>
                </a:rPr>
                <a:t>Heading</a:t>
              </a:r>
            </a:p>
          </p:txBody>
        </p:sp>
        <p:sp>
          <p:nvSpPr>
            <p:cNvPr id="100" name="TextBox 99">
              <a:extLst>
                <a:ext uri="{FF2B5EF4-FFF2-40B4-BE49-F238E27FC236}">
                  <a16:creationId xmlns:a16="http://schemas.microsoft.com/office/drawing/2014/main" id="{E6C03C4A-EC06-492C-B722-ED4EA77D6667}"/>
                </a:ext>
              </a:extLst>
            </p:cNvPr>
            <p:cNvSpPr txBox="1"/>
            <p:nvPr/>
          </p:nvSpPr>
          <p:spPr>
            <a:xfrm>
              <a:off x="1091930" y="4731054"/>
              <a:ext cx="2597362" cy="326884"/>
            </a:xfrm>
            <a:prstGeom prst="rect">
              <a:avLst/>
            </a:prstGeom>
            <a:noFill/>
          </p:spPr>
          <p:txBody>
            <a:bodyPr wrap="square" rtlCol="0">
              <a:spAutoFit/>
            </a:bodyPr>
            <a:lstStyle/>
            <a:p>
              <a:pPr algn="r">
                <a:lnSpc>
                  <a:spcPct val="140000"/>
                </a:lnSpc>
              </a:pPr>
              <a:r>
                <a:rPr lang="en-US" sz="1200" dirty="0"/>
                <a:t>Your text here</a:t>
              </a:r>
            </a:p>
          </p:txBody>
        </p:sp>
      </p:grpSp>
      <p:sp>
        <p:nvSpPr>
          <p:cNvPr id="11" name="Slide Number Placeholder 1">
            <a:extLst>
              <a:ext uri="{FF2B5EF4-FFF2-40B4-BE49-F238E27FC236}">
                <a16:creationId xmlns:a16="http://schemas.microsoft.com/office/drawing/2014/main" id="{FB2D4200-42B9-4853-B2F0-63C085C5DD86}"/>
              </a:ext>
            </a:extLst>
          </p:cNvPr>
          <p:cNvSpPr txBox="1">
            <a:spLocks/>
          </p:cNvSpPr>
          <p:nvPr/>
        </p:nvSpPr>
        <p:spPr>
          <a:xfrm>
            <a:off x="10227423" y="6319464"/>
            <a:ext cx="1964577" cy="275299"/>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sz="1200" dirty="0" err="1">
                <a:solidFill>
                  <a:schemeClr val="accent1">
                    <a:lumMod val="75000"/>
                  </a:schemeClr>
                </a:solidFill>
              </a:rPr>
              <a:t>NewCo</a:t>
            </a:r>
            <a:r>
              <a:rPr lang="en-US" sz="1200" dirty="0">
                <a:solidFill>
                  <a:schemeClr val="accent1">
                    <a:lumMod val="75000"/>
                  </a:schemeClr>
                </a:solidFill>
              </a:rPr>
              <a:t>      |     </a:t>
            </a:r>
            <a:fld id="{263D815A-656D-C942-B550-862E8C0741FD}" type="slidenum">
              <a:rPr lang="en-US" sz="1200" smtClean="0">
                <a:solidFill>
                  <a:schemeClr val="accent1">
                    <a:lumMod val="75000"/>
                  </a:schemeClr>
                </a:solidFill>
              </a:rPr>
              <a:pPr algn="r"/>
              <a:t>5</a:t>
            </a:fld>
            <a:endParaRPr lang="en-US" sz="1200" dirty="0">
              <a:solidFill>
                <a:schemeClr val="accent1">
                  <a:lumMod val="75000"/>
                </a:schemeClr>
              </a:solidFill>
            </a:endParaRPr>
          </a:p>
        </p:txBody>
      </p:sp>
      <p:pic>
        <p:nvPicPr>
          <p:cNvPr id="19" name="Picture Placeholder 18">
            <a:extLst>
              <a:ext uri="{FF2B5EF4-FFF2-40B4-BE49-F238E27FC236}">
                <a16:creationId xmlns:a16="http://schemas.microsoft.com/office/drawing/2014/main" id="{2B6C766F-AA35-48DA-B119-0BD31644F920}"/>
              </a:ext>
            </a:extLst>
          </p:cNvPr>
          <p:cNvPicPr>
            <a:picLocks noGrp="1" noChangeAspect="1"/>
          </p:cNvPicPr>
          <p:nvPr>
            <p:ph type="pic" sz="quarter" idx="13"/>
          </p:nvPr>
        </p:nvPicPr>
        <p:blipFill rotWithShape="1">
          <a:blip r:embed="rId2">
            <a:extLst>
              <a:ext uri="{28A0092B-C50C-407E-A947-70E740481C1C}">
                <a14:useLocalDpi xmlns:a14="http://schemas.microsoft.com/office/drawing/2010/main" val="0"/>
              </a:ext>
            </a:extLst>
          </a:blip>
          <a:srcRect l="34230" t="22" r="11612" b="-22"/>
          <a:stretch/>
        </p:blipFill>
        <p:spPr>
          <a:xfrm>
            <a:off x="4305282" y="-137160"/>
            <a:ext cx="3637350" cy="3697252"/>
          </a:xfrm>
        </p:spPr>
      </p:pic>
      <p:sp>
        <p:nvSpPr>
          <p:cNvPr id="57" name="TextBox 56">
            <a:extLst>
              <a:ext uri="{FF2B5EF4-FFF2-40B4-BE49-F238E27FC236}">
                <a16:creationId xmlns:a16="http://schemas.microsoft.com/office/drawing/2014/main" id="{01590F8C-3EFF-406E-AC70-0347ACB06B5D}"/>
              </a:ext>
            </a:extLst>
          </p:cNvPr>
          <p:cNvSpPr txBox="1"/>
          <p:nvPr/>
        </p:nvSpPr>
        <p:spPr>
          <a:xfrm>
            <a:off x="3050000" y="700752"/>
            <a:ext cx="6096000" cy="523220"/>
          </a:xfrm>
          <a:prstGeom prst="rect">
            <a:avLst/>
          </a:prstGeom>
          <a:noFill/>
        </p:spPr>
        <p:txBody>
          <a:bodyPr wrap="square">
            <a:spAutoFit/>
          </a:bodyPr>
          <a:lstStyle/>
          <a:p>
            <a:pPr algn="ctr"/>
            <a:r>
              <a:rPr lang="en-US" sz="2800" dirty="0">
                <a:solidFill>
                  <a:schemeClr val="accent1"/>
                </a:solidFill>
                <a:latin typeface="+mj-lt"/>
              </a:rPr>
              <a:t>Competitive Advantages</a:t>
            </a:r>
          </a:p>
        </p:txBody>
      </p:sp>
      <p:pic>
        <p:nvPicPr>
          <p:cNvPr id="21" name="Picture 20" descr="A picture containing shape&#10;&#10;Description automatically generated">
            <a:extLst>
              <a:ext uri="{FF2B5EF4-FFF2-40B4-BE49-F238E27FC236}">
                <a16:creationId xmlns:a16="http://schemas.microsoft.com/office/drawing/2014/main" id="{FC1EE703-10CA-4F47-AC8A-7565866023D7}"/>
              </a:ext>
            </a:extLst>
          </p:cNvPr>
          <p:cNvPicPr>
            <a:picLocks noChangeAspect="1"/>
          </p:cNvPicPr>
          <p:nvPr/>
        </p:nvPicPr>
        <p:blipFill>
          <a:blip r:embed="rId3" cstate="print">
            <a:extLst>
              <a:ext uri="{BEBA8EAE-BF5A-486C-A8C5-ECC9F3942E4B}">
                <a14:imgProps xmlns:a14="http://schemas.microsoft.com/office/drawing/2010/main">
                  <a14:imgLayer r:embed="rId4">
                    <a14:imgEffect>
                      <a14:brightnessContrast bright="100000" contrast="100000"/>
                    </a14:imgEffect>
                  </a14:imgLayer>
                </a14:imgProps>
              </a:ext>
              <a:ext uri="{28A0092B-C50C-407E-A947-70E740481C1C}">
                <a14:useLocalDpi xmlns:a14="http://schemas.microsoft.com/office/drawing/2010/main" val="0"/>
              </a:ext>
            </a:extLst>
          </a:blip>
          <a:stretch>
            <a:fillRect/>
          </a:stretch>
        </p:blipFill>
        <p:spPr>
          <a:xfrm>
            <a:off x="3521237" y="2152755"/>
            <a:ext cx="538323" cy="538323"/>
          </a:xfrm>
          <a:prstGeom prst="rect">
            <a:avLst/>
          </a:prstGeom>
        </p:spPr>
      </p:pic>
      <p:pic>
        <p:nvPicPr>
          <p:cNvPr id="23" name="Graphic 22" descr="Earth globe: Americas">
            <a:extLst>
              <a:ext uri="{FF2B5EF4-FFF2-40B4-BE49-F238E27FC236}">
                <a16:creationId xmlns:a16="http://schemas.microsoft.com/office/drawing/2014/main" id="{B48A1C4D-91C3-4B55-BE49-1D1241D0D44D}"/>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4532303" y="3180279"/>
            <a:ext cx="770661" cy="770661"/>
          </a:xfrm>
          <a:prstGeom prst="rect">
            <a:avLst/>
          </a:prstGeom>
        </p:spPr>
      </p:pic>
      <p:pic>
        <p:nvPicPr>
          <p:cNvPr id="25" name="Picture 24" descr="A picture containing shape&#10;&#10;Description automatically generated">
            <a:extLst>
              <a:ext uri="{FF2B5EF4-FFF2-40B4-BE49-F238E27FC236}">
                <a16:creationId xmlns:a16="http://schemas.microsoft.com/office/drawing/2014/main" id="{AC5672CA-7EAA-4DFF-A9B2-DF1C4CC966E1}"/>
              </a:ext>
            </a:extLst>
          </p:cNvPr>
          <p:cNvPicPr>
            <a:picLocks noChangeAspect="1"/>
          </p:cNvPicPr>
          <p:nvPr/>
        </p:nvPicPr>
        <p:blipFill>
          <a:blip r:embed="rId7" cstate="print">
            <a:extLst>
              <a:ext uri="{BEBA8EAE-BF5A-486C-A8C5-ECC9F3942E4B}">
                <a14:imgProps xmlns:a14="http://schemas.microsoft.com/office/drawing/2010/main">
                  <a14:imgLayer r:embed="rId8">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5777625" y="4308906"/>
            <a:ext cx="575041" cy="575041"/>
          </a:xfrm>
          <a:prstGeom prst="rect">
            <a:avLst/>
          </a:prstGeom>
        </p:spPr>
      </p:pic>
      <p:pic>
        <p:nvPicPr>
          <p:cNvPr id="27" name="Picture 26" descr="A picture containing shape&#10;&#10;Description automatically generated">
            <a:extLst>
              <a:ext uri="{FF2B5EF4-FFF2-40B4-BE49-F238E27FC236}">
                <a16:creationId xmlns:a16="http://schemas.microsoft.com/office/drawing/2014/main" id="{3801D807-5E30-4878-8F63-1166348304A8}"/>
              </a:ext>
            </a:extLst>
          </p:cNvPr>
          <p:cNvPicPr>
            <a:picLocks noChangeAspect="1"/>
          </p:cNvPicPr>
          <p:nvPr/>
        </p:nvPicPr>
        <p:blipFill>
          <a:blip r:embed="rId9" cstate="print">
            <a:extLst>
              <a:ext uri="{BEBA8EAE-BF5A-486C-A8C5-ECC9F3942E4B}">
                <a14:imgProps xmlns:a14="http://schemas.microsoft.com/office/drawing/2010/main">
                  <a14:imgLayer r:embed="rId10">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7003626" y="3347367"/>
            <a:ext cx="411686" cy="411686"/>
          </a:xfrm>
          <a:prstGeom prst="rect">
            <a:avLst/>
          </a:prstGeom>
        </p:spPr>
      </p:pic>
      <p:pic>
        <p:nvPicPr>
          <p:cNvPr id="29" name="Picture 28" descr="A picture containing shape&#10;&#10;Description automatically generated">
            <a:extLst>
              <a:ext uri="{FF2B5EF4-FFF2-40B4-BE49-F238E27FC236}">
                <a16:creationId xmlns:a16="http://schemas.microsoft.com/office/drawing/2014/main" id="{E3FEA0D7-EAE7-4CF0-AF80-54C5FAA6C571}"/>
              </a:ext>
            </a:extLst>
          </p:cNvPr>
          <p:cNvPicPr>
            <a:picLocks noChangeAspect="1"/>
          </p:cNvPicPr>
          <p:nvPr/>
        </p:nvPicPr>
        <p:blipFill>
          <a:blip r:embed="rId11" cstate="print">
            <a:extLst>
              <a:ext uri="{BEBA8EAE-BF5A-486C-A8C5-ECC9F3942E4B}">
                <a14:imgProps xmlns:a14="http://schemas.microsoft.com/office/drawing/2010/main">
                  <a14:imgLayer r:embed="rId12">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6868497" y="3175342"/>
            <a:ext cx="664040" cy="664040"/>
          </a:xfrm>
          <a:prstGeom prst="rect">
            <a:avLst/>
          </a:prstGeom>
        </p:spPr>
      </p:pic>
      <p:pic>
        <p:nvPicPr>
          <p:cNvPr id="31" name="Picture 30" descr="A picture containing shape&#10;&#10;Description automatically generated">
            <a:extLst>
              <a:ext uri="{FF2B5EF4-FFF2-40B4-BE49-F238E27FC236}">
                <a16:creationId xmlns:a16="http://schemas.microsoft.com/office/drawing/2014/main" id="{C5E671EC-2251-476D-BA7C-5A46A1E6A6C1}"/>
              </a:ext>
            </a:extLst>
          </p:cNvPr>
          <p:cNvPicPr>
            <a:picLocks noChangeAspect="1"/>
          </p:cNvPicPr>
          <p:nvPr/>
        </p:nvPicPr>
        <p:blipFill>
          <a:blip r:embed="rId13" cstate="print">
            <a:extLst>
              <a:ext uri="{BEBA8EAE-BF5A-486C-A8C5-ECC9F3942E4B}">
                <a14:imgProps xmlns:a14="http://schemas.microsoft.com/office/drawing/2010/main">
                  <a14:imgLayer r:embed="rId14">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8089665" y="2121790"/>
            <a:ext cx="582890" cy="582890"/>
          </a:xfrm>
          <a:prstGeom prst="rect">
            <a:avLst/>
          </a:prstGeom>
        </p:spPr>
      </p:pic>
    </p:spTree>
    <p:extLst>
      <p:ext uri="{BB962C8B-B14F-4D97-AF65-F5344CB8AC3E}">
        <p14:creationId xmlns:p14="http://schemas.microsoft.com/office/powerpoint/2010/main" val="1647631158"/>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par>
                                <p:cTn id="8" presetID="10" presetClass="entr" presetSubtype="0" fill="hold" nodeType="withEffect">
                                  <p:stCondLst>
                                    <p:cond delay="0"/>
                                  </p:stCondLst>
                                  <p:childTnLst>
                                    <p:set>
                                      <p:cBhvr>
                                        <p:cTn id="9" dur="1" fill="hold">
                                          <p:stCondLst>
                                            <p:cond delay="0"/>
                                          </p:stCondLst>
                                        </p:cTn>
                                        <p:tgtEl>
                                          <p:spTgt spid="97"/>
                                        </p:tgtEl>
                                        <p:attrNameLst>
                                          <p:attrName>style.visibility</p:attrName>
                                        </p:attrNameLst>
                                      </p:cBhvr>
                                      <p:to>
                                        <p:strVal val="visible"/>
                                      </p:to>
                                    </p:set>
                                    <p:animEffect transition="in" filter="fade">
                                      <p:cBhvr>
                                        <p:cTn id="10" dur="500"/>
                                        <p:tgtEl>
                                          <p:spTgt spid="97"/>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96"/>
                                        </p:tgtEl>
                                        <p:attrNameLst>
                                          <p:attrName>style.visibility</p:attrName>
                                        </p:attrNameLst>
                                      </p:cBhvr>
                                      <p:to>
                                        <p:strVal val="visible"/>
                                      </p:to>
                                    </p:set>
                                    <p:animEffect transition="in" filter="fade">
                                      <p:cBhvr>
                                        <p:cTn id="15" dur="500"/>
                                        <p:tgtEl>
                                          <p:spTgt spid="96"/>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fade">
                                      <p:cBhvr>
                                        <p:cTn id="18" dur="500"/>
                                        <p:tgtEl>
                                          <p:spTgt spid="8"/>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fade">
                                      <p:cBhvr>
                                        <p:cTn id="23" dur="500"/>
                                        <p:tgtEl>
                                          <p:spTgt spid="10"/>
                                        </p:tgtEl>
                                      </p:cBhvr>
                                    </p:animEffect>
                                  </p:childTnLst>
                                </p:cTn>
                              </p:par>
                              <p:par>
                                <p:cTn id="24" presetID="10" presetClass="entr" presetSubtype="0" fill="hold" nodeType="withEffect">
                                  <p:stCondLst>
                                    <p:cond delay="0"/>
                                  </p:stCondLst>
                                  <p:childTnLst>
                                    <p:set>
                                      <p:cBhvr>
                                        <p:cTn id="25" dur="1" fill="hold">
                                          <p:stCondLst>
                                            <p:cond delay="0"/>
                                          </p:stCondLst>
                                        </p:cTn>
                                        <p:tgtEl>
                                          <p:spTgt spid="85"/>
                                        </p:tgtEl>
                                        <p:attrNameLst>
                                          <p:attrName>style.visibility</p:attrName>
                                        </p:attrNameLst>
                                      </p:cBhvr>
                                      <p:to>
                                        <p:strVal val="visible"/>
                                      </p:to>
                                    </p:set>
                                    <p:animEffect transition="in" filter="fade">
                                      <p:cBhvr>
                                        <p:cTn id="26" dur="500"/>
                                        <p:tgtEl>
                                          <p:spTgt spid="85"/>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86"/>
                                        </p:tgtEl>
                                        <p:attrNameLst>
                                          <p:attrName>style.visibility</p:attrName>
                                        </p:attrNameLst>
                                      </p:cBhvr>
                                      <p:to>
                                        <p:strVal val="visible"/>
                                      </p:to>
                                    </p:set>
                                    <p:animEffect transition="in" filter="fade">
                                      <p:cBhvr>
                                        <p:cTn id="29" dur="500"/>
                                        <p:tgtEl>
                                          <p:spTgt spid="86"/>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87"/>
                                        </p:tgtEl>
                                        <p:attrNameLst>
                                          <p:attrName>style.visibility</p:attrName>
                                        </p:attrNameLst>
                                      </p:cBhvr>
                                      <p:to>
                                        <p:strVal val="visible"/>
                                      </p:to>
                                    </p:set>
                                    <p:animEffect transition="in" filter="fade">
                                      <p:cBhvr>
                                        <p:cTn id="32" dur="500"/>
                                        <p:tgtEl>
                                          <p:spTgt spid="87"/>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7"/>
                                        </p:tgtEl>
                                        <p:attrNameLst>
                                          <p:attrName>style.visibility</p:attrName>
                                        </p:attrNameLst>
                                      </p:cBhvr>
                                      <p:to>
                                        <p:strVal val="visible"/>
                                      </p:to>
                                    </p:set>
                                    <p:animEffect transition="in" filter="fade">
                                      <p:cBhvr>
                                        <p:cTn id="37" dur="500"/>
                                        <p:tgtEl>
                                          <p:spTgt spid="7"/>
                                        </p:tgtEl>
                                      </p:cBhvr>
                                    </p:animEffect>
                                  </p:childTnLst>
                                </p:cTn>
                              </p:par>
                            </p:childTnLst>
                          </p:cTn>
                        </p:par>
                        <p:par>
                          <p:cTn id="38" fill="hold">
                            <p:stCondLst>
                              <p:cond delay="500"/>
                            </p:stCondLst>
                            <p:childTnLst>
                              <p:par>
                                <p:cTn id="39" presetID="10" presetClass="entr" presetSubtype="0" fill="hold" nodeType="afterEffect">
                                  <p:stCondLst>
                                    <p:cond delay="0"/>
                                  </p:stCondLst>
                                  <p:childTnLst>
                                    <p:set>
                                      <p:cBhvr>
                                        <p:cTn id="40" dur="1" fill="hold">
                                          <p:stCondLst>
                                            <p:cond delay="0"/>
                                          </p:stCondLst>
                                        </p:cTn>
                                        <p:tgtEl>
                                          <p:spTgt spid="9"/>
                                        </p:tgtEl>
                                        <p:attrNameLst>
                                          <p:attrName>style.visibility</p:attrName>
                                        </p:attrNameLst>
                                      </p:cBhvr>
                                      <p:to>
                                        <p:strVal val="visible"/>
                                      </p:to>
                                    </p:set>
                                    <p:animEffect transition="in" filter="fade">
                                      <p:cBhvr>
                                        <p:cTn id="41" dur="500"/>
                                        <p:tgtEl>
                                          <p:spTgt spid="9"/>
                                        </p:tgtEl>
                                      </p:cBhvr>
                                    </p:animEffect>
                                  </p:childTnLst>
                                </p:cTn>
                              </p:par>
                            </p:childTnLst>
                          </p:cTn>
                        </p:par>
                      </p:childTnLst>
                    </p:cTn>
                  </p:par>
                  <p:par>
                    <p:cTn id="42" fill="hold">
                      <p:stCondLst>
                        <p:cond delay="indefinite"/>
                      </p:stCondLst>
                      <p:childTnLst>
                        <p:par>
                          <p:cTn id="43" fill="hold">
                            <p:stCondLst>
                              <p:cond delay="0"/>
                            </p:stCondLst>
                            <p:childTnLst>
                              <p:par>
                                <p:cTn id="44" presetID="10" presetClass="entr" presetSubtype="0" fill="hold" grpId="0" nodeType="clickEffect">
                                  <p:stCondLst>
                                    <p:cond delay="0"/>
                                  </p:stCondLst>
                                  <p:childTnLst>
                                    <p:set>
                                      <p:cBhvr>
                                        <p:cTn id="45" dur="1" fill="hold">
                                          <p:stCondLst>
                                            <p:cond delay="0"/>
                                          </p:stCondLst>
                                        </p:cTn>
                                        <p:tgtEl>
                                          <p:spTgt spid="15"/>
                                        </p:tgtEl>
                                        <p:attrNameLst>
                                          <p:attrName>style.visibility</p:attrName>
                                        </p:attrNameLst>
                                      </p:cBhvr>
                                      <p:to>
                                        <p:strVal val="visible"/>
                                      </p:to>
                                    </p:set>
                                    <p:animEffect transition="in" filter="fade">
                                      <p:cBhvr>
                                        <p:cTn id="46" dur="500"/>
                                        <p:tgtEl>
                                          <p:spTgt spid="15"/>
                                        </p:tgtEl>
                                      </p:cBhvr>
                                    </p:animEffect>
                                  </p:childTnLst>
                                </p:cTn>
                              </p:par>
                              <p:par>
                                <p:cTn id="47" presetID="10" presetClass="entr" presetSubtype="0" fill="hold" nodeType="withEffect">
                                  <p:stCondLst>
                                    <p:cond delay="0"/>
                                  </p:stCondLst>
                                  <p:childTnLst>
                                    <p:set>
                                      <p:cBhvr>
                                        <p:cTn id="48" dur="1" fill="hold">
                                          <p:stCondLst>
                                            <p:cond delay="0"/>
                                          </p:stCondLst>
                                        </p:cTn>
                                        <p:tgtEl>
                                          <p:spTgt spid="72"/>
                                        </p:tgtEl>
                                        <p:attrNameLst>
                                          <p:attrName>style.visibility</p:attrName>
                                        </p:attrNameLst>
                                      </p:cBhvr>
                                      <p:to>
                                        <p:strVal val="visible"/>
                                      </p:to>
                                    </p:set>
                                    <p:animEffect transition="in" filter="fade">
                                      <p:cBhvr>
                                        <p:cTn id="49" dur="500"/>
                                        <p:tgtEl>
                                          <p:spTgt spid="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6" grpId="0"/>
      <p:bldP spid="87" grpId="0"/>
      <p:bldP spid="7" grpId="0" animBg="1"/>
      <p:bldP spid="8" grpId="0" animBg="1"/>
      <p:bldP spid="10" grpId="0" animBg="1"/>
      <p:bldP spid="14" grpId="0" animBg="1"/>
      <p:bldP spid="15"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 name="TextBox 113">
            <a:extLst>
              <a:ext uri="{FF2B5EF4-FFF2-40B4-BE49-F238E27FC236}">
                <a16:creationId xmlns:a16="http://schemas.microsoft.com/office/drawing/2014/main" id="{86F1A33B-8A86-4782-8B11-763D253EF7DB}"/>
              </a:ext>
            </a:extLst>
          </p:cNvPr>
          <p:cNvSpPr txBox="1"/>
          <p:nvPr/>
        </p:nvSpPr>
        <p:spPr bwMode="auto">
          <a:xfrm>
            <a:off x="646508" y="1692495"/>
            <a:ext cx="3435350" cy="1077218"/>
          </a:xfrm>
          <a:prstGeom prst="rect">
            <a:avLst/>
          </a:prstGeom>
          <a:noFill/>
        </p:spPr>
        <p:txBody>
          <a:bodyPr>
            <a:spAutoFit/>
          </a:bodyPr>
          <a:lstStyle/>
          <a:p>
            <a:pPr>
              <a:defRPr/>
            </a:pPr>
            <a:r>
              <a:rPr lang="en-US" sz="3200" dirty="0">
                <a:solidFill>
                  <a:schemeClr val="tx2"/>
                </a:solidFill>
                <a:latin typeface="+mj-lt"/>
              </a:rPr>
              <a:t>Business</a:t>
            </a:r>
          </a:p>
          <a:p>
            <a:pPr>
              <a:defRPr/>
            </a:pPr>
            <a:r>
              <a:rPr lang="en-US" sz="3200" dirty="0">
                <a:solidFill>
                  <a:schemeClr val="tx2"/>
                </a:solidFill>
                <a:latin typeface="+mj-lt"/>
              </a:rPr>
              <a:t>Model</a:t>
            </a:r>
          </a:p>
        </p:txBody>
      </p:sp>
      <p:grpSp>
        <p:nvGrpSpPr>
          <p:cNvPr id="2" name="Group 1">
            <a:extLst>
              <a:ext uri="{FF2B5EF4-FFF2-40B4-BE49-F238E27FC236}">
                <a16:creationId xmlns:a16="http://schemas.microsoft.com/office/drawing/2014/main" id="{02351C36-8A18-465F-A2F2-48A5971D1FFA}"/>
              </a:ext>
            </a:extLst>
          </p:cNvPr>
          <p:cNvGrpSpPr/>
          <p:nvPr/>
        </p:nvGrpSpPr>
        <p:grpSpPr>
          <a:xfrm>
            <a:off x="696553" y="3678849"/>
            <a:ext cx="2285927" cy="1844544"/>
            <a:chOff x="723899" y="3948472"/>
            <a:chExt cx="2285927" cy="1844544"/>
          </a:xfrm>
        </p:grpSpPr>
        <p:sp>
          <p:nvSpPr>
            <p:cNvPr id="36" name="TextBox 35">
              <a:extLst>
                <a:ext uri="{FF2B5EF4-FFF2-40B4-BE49-F238E27FC236}">
                  <a16:creationId xmlns:a16="http://schemas.microsoft.com/office/drawing/2014/main" id="{64ED37A2-F926-4669-A569-8089A2857090}"/>
                </a:ext>
              </a:extLst>
            </p:cNvPr>
            <p:cNvSpPr txBox="1"/>
            <p:nvPr/>
          </p:nvSpPr>
          <p:spPr>
            <a:xfrm>
              <a:off x="723899" y="5025810"/>
              <a:ext cx="2278486" cy="307777"/>
            </a:xfrm>
            <a:prstGeom prst="rect">
              <a:avLst/>
            </a:prstGeom>
            <a:noFill/>
          </p:spPr>
          <p:txBody>
            <a:bodyPr wrap="square">
              <a:spAutoFit/>
            </a:bodyPr>
            <a:lstStyle/>
            <a:p>
              <a:pPr algn="ctr" eaLnBrk="1" fontAlgn="auto" hangingPunct="1">
                <a:spcBef>
                  <a:spcPts val="0"/>
                </a:spcBef>
                <a:spcAft>
                  <a:spcPts val="0"/>
                </a:spcAft>
                <a:defRPr/>
              </a:pPr>
              <a:r>
                <a:rPr lang="en-US" sz="1400" spc="30" dirty="0">
                  <a:solidFill>
                    <a:schemeClr val="tx2"/>
                  </a:solidFill>
                  <a:latin typeface="+mj-lt"/>
                </a:rPr>
                <a:t>Heading</a:t>
              </a:r>
            </a:p>
          </p:txBody>
        </p:sp>
        <p:sp>
          <p:nvSpPr>
            <p:cNvPr id="37" name="TextBox 80">
              <a:extLst>
                <a:ext uri="{FF2B5EF4-FFF2-40B4-BE49-F238E27FC236}">
                  <a16:creationId xmlns:a16="http://schemas.microsoft.com/office/drawing/2014/main" id="{C3F91C44-CFA5-4E76-B593-94BC09CC6314}"/>
                </a:ext>
              </a:extLst>
            </p:cNvPr>
            <p:cNvSpPr txBox="1">
              <a:spLocks noChangeArrowheads="1"/>
            </p:cNvSpPr>
            <p:nvPr/>
          </p:nvSpPr>
          <p:spPr bwMode="auto">
            <a:xfrm>
              <a:off x="723899" y="5480879"/>
              <a:ext cx="2285927" cy="312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Open Sans" panose="020B0606030504020204" pitchFamily="34" charset="0"/>
                </a:defRPr>
              </a:lvl1pPr>
              <a:lvl2pPr marL="742950" indent="-285750">
                <a:defRPr>
                  <a:solidFill>
                    <a:schemeClr val="tx1"/>
                  </a:solidFill>
                  <a:latin typeface="Open Sans" panose="020B0606030504020204" pitchFamily="34" charset="0"/>
                </a:defRPr>
              </a:lvl2pPr>
              <a:lvl3pPr marL="1143000" indent="-228600">
                <a:defRPr>
                  <a:solidFill>
                    <a:schemeClr val="tx1"/>
                  </a:solidFill>
                  <a:latin typeface="Open Sans" panose="020B0606030504020204" pitchFamily="34" charset="0"/>
                </a:defRPr>
              </a:lvl3pPr>
              <a:lvl4pPr marL="1600200" indent="-228600">
                <a:defRPr>
                  <a:solidFill>
                    <a:schemeClr val="tx1"/>
                  </a:solidFill>
                  <a:latin typeface="Open Sans" panose="020B0606030504020204" pitchFamily="34" charset="0"/>
                </a:defRPr>
              </a:lvl4pPr>
              <a:lvl5pPr marL="2057400" indent="-228600">
                <a:defRPr>
                  <a:solidFill>
                    <a:schemeClr val="tx1"/>
                  </a:solidFill>
                  <a:latin typeface="Open Sans" panose="020B0606030504020204" pitchFamily="34" charset="0"/>
                </a:defRPr>
              </a:lvl5pPr>
              <a:lvl6pPr marL="2514600" indent="-228600" fontAlgn="base">
                <a:spcBef>
                  <a:spcPct val="0"/>
                </a:spcBef>
                <a:spcAft>
                  <a:spcPct val="0"/>
                </a:spcAft>
                <a:defRPr>
                  <a:solidFill>
                    <a:schemeClr val="tx1"/>
                  </a:solidFill>
                  <a:latin typeface="Open Sans" panose="020B0606030504020204" pitchFamily="34" charset="0"/>
                </a:defRPr>
              </a:lvl6pPr>
              <a:lvl7pPr marL="2971800" indent="-228600" fontAlgn="base">
                <a:spcBef>
                  <a:spcPct val="0"/>
                </a:spcBef>
                <a:spcAft>
                  <a:spcPct val="0"/>
                </a:spcAft>
                <a:defRPr>
                  <a:solidFill>
                    <a:schemeClr val="tx1"/>
                  </a:solidFill>
                  <a:latin typeface="Open Sans" panose="020B0606030504020204" pitchFamily="34" charset="0"/>
                </a:defRPr>
              </a:lvl7pPr>
              <a:lvl8pPr marL="3429000" indent="-228600" fontAlgn="base">
                <a:spcBef>
                  <a:spcPct val="0"/>
                </a:spcBef>
                <a:spcAft>
                  <a:spcPct val="0"/>
                </a:spcAft>
                <a:defRPr>
                  <a:solidFill>
                    <a:schemeClr val="tx1"/>
                  </a:solidFill>
                  <a:latin typeface="Open Sans" panose="020B0606030504020204" pitchFamily="34" charset="0"/>
                </a:defRPr>
              </a:lvl8pPr>
              <a:lvl9pPr marL="3886200" indent="-228600" fontAlgn="base">
                <a:spcBef>
                  <a:spcPct val="0"/>
                </a:spcBef>
                <a:spcAft>
                  <a:spcPct val="0"/>
                </a:spcAft>
                <a:defRPr>
                  <a:solidFill>
                    <a:schemeClr val="tx1"/>
                  </a:solidFill>
                  <a:latin typeface="Open Sans" panose="020B0606030504020204" pitchFamily="34" charset="0"/>
                </a:defRPr>
              </a:lvl9pPr>
            </a:lstStyle>
            <a:p>
              <a:pPr algn="ctr" eaLnBrk="1" hangingPunct="1">
                <a:lnSpc>
                  <a:spcPct val="130000"/>
                </a:lnSpc>
              </a:pPr>
              <a:r>
                <a:rPr lang="en-US" altLang="en-US" sz="1200" dirty="0"/>
                <a:t>Your text here</a:t>
              </a:r>
            </a:p>
          </p:txBody>
        </p:sp>
        <p:sp>
          <p:nvSpPr>
            <p:cNvPr id="38" name="Oval 37">
              <a:extLst>
                <a:ext uri="{FF2B5EF4-FFF2-40B4-BE49-F238E27FC236}">
                  <a16:creationId xmlns:a16="http://schemas.microsoft.com/office/drawing/2014/main" id="{F469EA0B-54F5-4B26-A7D8-CC1A26FDEF76}"/>
                </a:ext>
              </a:extLst>
            </p:cNvPr>
            <p:cNvSpPr/>
            <p:nvPr/>
          </p:nvSpPr>
          <p:spPr>
            <a:xfrm>
              <a:off x="1385712" y="3948472"/>
              <a:ext cx="954859" cy="95485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grpSp>
      <p:grpSp>
        <p:nvGrpSpPr>
          <p:cNvPr id="6" name="Group 5">
            <a:extLst>
              <a:ext uri="{FF2B5EF4-FFF2-40B4-BE49-F238E27FC236}">
                <a16:creationId xmlns:a16="http://schemas.microsoft.com/office/drawing/2014/main" id="{05E9596F-187A-4F53-89F5-C7C9B3C34CAF}"/>
              </a:ext>
            </a:extLst>
          </p:cNvPr>
          <p:cNvGrpSpPr/>
          <p:nvPr/>
        </p:nvGrpSpPr>
        <p:grpSpPr>
          <a:xfrm>
            <a:off x="9003072" y="3678849"/>
            <a:ext cx="2589554" cy="1827146"/>
            <a:chOff x="9423400" y="3972528"/>
            <a:chExt cx="2589554" cy="1827146"/>
          </a:xfrm>
        </p:grpSpPr>
        <p:sp>
          <p:nvSpPr>
            <p:cNvPr id="94" name="TextBox 93">
              <a:extLst>
                <a:ext uri="{FF2B5EF4-FFF2-40B4-BE49-F238E27FC236}">
                  <a16:creationId xmlns:a16="http://schemas.microsoft.com/office/drawing/2014/main" id="{178BBAEC-22B4-4328-A413-D86305234B7A}"/>
                </a:ext>
              </a:extLst>
            </p:cNvPr>
            <p:cNvSpPr txBox="1"/>
            <p:nvPr/>
          </p:nvSpPr>
          <p:spPr>
            <a:xfrm>
              <a:off x="9731545" y="5057174"/>
              <a:ext cx="1973263" cy="307777"/>
            </a:xfrm>
            <a:prstGeom prst="rect">
              <a:avLst/>
            </a:prstGeom>
            <a:noFill/>
          </p:spPr>
          <p:txBody>
            <a:bodyPr>
              <a:spAutoFit/>
            </a:bodyPr>
            <a:lstStyle/>
            <a:p>
              <a:pPr algn="ctr" eaLnBrk="1" fontAlgn="auto" hangingPunct="1">
                <a:spcBef>
                  <a:spcPts val="0"/>
                </a:spcBef>
                <a:spcAft>
                  <a:spcPts val="0"/>
                </a:spcAft>
                <a:defRPr/>
              </a:pPr>
              <a:r>
                <a:rPr lang="en-US" sz="1400" spc="30" dirty="0">
                  <a:solidFill>
                    <a:schemeClr val="tx2"/>
                  </a:solidFill>
                  <a:latin typeface="+mj-lt"/>
                </a:rPr>
                <a:t>Heading</a:t>
              </a:r>
            </a:p>
          </p:txBody>
        </p:sp>
        <p:sp>
          <p:nvSpPr>
            <p:cNvPr id="95" name="TextBox 100">
              <a:extLst>
                <a:ext uri="{FF2B5EF4-FFF2-40B4-BE49-F238E27FC236}">
                  <a16:creationId xmlns:a16="http://schemas.microsoft.com/office/drawing/2014/main" id="{1B21BE58-BBD0-4F37-A461-CDD9559CF06F}"/>
                </a:ext>
              </a:extLst>
            </p:cNvPr>
            <p:cNvSpPr txBox="1">
              <a:spLocks noChangeArrowheads="1"/>
            </p:cNvSpPr>
            <p:nvPr/>
          </p:nvSpPr>
          <p:spPr bwMode="auto">
            <a:xfrm>
              <a:off x="9423400" y="5487537"/>
              <a:ext cx="2589554" cy="312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Open Sans" panose="020B0606030504020204" pitchFamily="34" charset="0"/>
                </a:defRPr>
              </a:lvl1pPr>
              <a:lvl2pPr marL="742950" indent="-285750">
                <a:defRPr>
                  <a:solidFill>
                    <a:schemeClr val="tx1"/>
                  </a:solidFill>
                  <a:latin typeface="Open Sans" panose="020B0606030504020204" pitchFamily="34" charset="0"/>
                </a:defRPr>
              </a:lvl2pPr>
              <a:lvl3pPr marL="1143000" indent="-228600">
                <a:defRPr>
                  <a:solidFill>
                    <a:schemeClr val="tx1"/>
                  </a:solidFill>
                  <a:latin typeface="Open Sans" panose="020B0606030504020204" pitchFamily="34" charset="0"/>
                </a:defRPr>
              </a:lvl3pPr>
              <a:lvl4pPr marL="1600200" indent="-228600">
                <a:defRPr>
                  <a:solidFill>
                    <a:schemeClr val="tx1"/>
                  </a:solidFill>
                  <a:latin typeface="Open Sans" panose="020B0606030504020204" pitchFamily="34" charset="0"/>
                </a:defRPr>
              </a:lvl4pPr>
              <a:lvl5pPr marL="2057400" indent="-228600">
                <a:defRPr>
                  <a:solidFill>
                    <a:schemeClr val="tx1"/>
                  </a:solidFill>
                  <a:latin typeface="Open Sans" panose="020B0606030504020204" pitchFamily="34" charset="0"/>
                </a:defRPr>
              </a:lvl5pPr>
              <a:lvl6pPr marL="2514600" indent="-228600" fontAlgn="base">
                <a:spcBef>
                  <a:spcPct val="0"/>
                </a:spcBef>
                <a:spcAft>
                  <a:spcPct val="0"/>
                </a:spcAft>
                <a:defRPr>
                  <a:solidFill>
                    <a:schemeClr val="tx1"/>
                  </a:solidFill>
                  <a:latin typeface="Open Sans" panose="020B0606030504020204" pitchFamily="34" charset="0"/>
                </a:defRPr>
              </a:lvl6pPr>
              <a:lvl7pPr marL="2971800" indent="-228600" fontAlgn="base">
                <a:spcBef>
                  <a:spcPct val="0"/>
                </a:spcBef>
                <a:spcAft>
                  <a:spcPct val="0"/>
                </a:spcAft>
                <a:defRPr>
                  <a:solidFill>
                    <a:schemeClr val="tx1"/>
                  </a:solidFill>
                  <a:latin typeface="Open Sans" panose="020B0606030504020204" pitchFamily="34" charset="0"/>
                </a:defRPr>
              </a:lvl7pPr>
              <a:lvl8pPr marL="3429000" indent="-228600" fontAlgn="base">
                <a:spcBef>
                  <a:spcPct val="0"/>
                </a:spcBef>
                <a:spcAft>
                  <a:spcPct val="0"/>
                </a:spcAft>
                <a:defRPr>
                  <a:solidFill>
                    <a:schemeClr val="tx1"/>
                  </a:solidFill>
                  <a:latin typeface="Open Sans" panose="020B0606030504020204" pitchFamily="34" charset="0"/>
                </a:defRPr>
              </a:lvl8pPr>
              <a:lvl9pPr marL="3886200" indent="-228600" fontAlgn="base">
                <a:spcBef>
                  <a:spcPct val="0"/>
                </a:spcBef>
                <a:spcAft>
                  <a:spcPct val="0"/>
                </a:spcAft>
                <a:defRPr>
                  <a:solidFill>
                    <a:schemeClr val="tx1"/>
                  </a:solidFill>
                  <a:latin typeface="Open Sans" panose="020B0606030504020204" pitchFamily="34" charset="0"/>
                </a:defRPr>
              </a:lvl9pPr>
            </a:lstStyle>
            <a:p>
              <a:pPr algn="ctr" eaLnBrk="1" hangingPunct="1">
                <a:lnSpc>
                  <a:spcPct val="130000"/>
                </a:lnSpc>
              </a:pPr>
              <a:r>
                <a:rPr lang="en-US" altLang="en-US" sz="1200" dirty="0"/>
                <a:t>Your text here</a:t>
              </a:r>
            </a:p>
          </p:txBody>
        </p:sp>
        <p:sp>
          <p:nvSpPr>
            <p:cNvPr id="93" name="Oval 92">
              <a:extLst>
                <a:ext uri="{FF2B5EF4-FFF2-40B4-BE49-F238E27FC236}">
                  <a16:creationId xmlns:a16="http://schemas.microsoft.com/office/drawing/2014/main" id="{5B636222-55AE-4B18-9AC2-736BB80B0921}"/>
                </a:ext>
              </a:extLst>
            </p:cNvPr>
            <p:cNvSpPr/>
            <p:nvPr/>
          </p:nvSpPr>
          <p:spPr>
            <a:xfrm>
              <a:off x="10215343" y="3972528"/>
              <a:ext cx="954859" cy="954859"/>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46" name="Freeform 29">
              <a:extLst>
                <a:ext uri="{FF2B5EF4-FFF2-40B4-BE49-F238E27FC236}">
                  <a16:creationId xmlns:a16="http://schemas.microsoft.com/office/drawing/2014/main" id="{95C057B4-AB92-4C45-8242-C1E98D9FC067}"/>
                </a:ext>
              </a:extLst>
            </p:cNvPr>
            <p:cNvSpPr>
              <a:spLocks/>
            </p:cNvSpPr>
            <p:nvPr/>
          </p:nvSpPr>
          <p:spPr bwMode="auto">
            <a:xfrm>
              <a:off x="10177865" y="4582614"/>
              <a:ext cx="10134" cy="41455"/>
            </a:xfrm>
            <a:custGeom>
              <a:avLst/>
              <a:gdLst>
                <a:gd name="T0" fmla="*/ 13 w 13"/>
                <a:gd name="T1" fmla="*/ 28 h 55"/>
                <a:gd name="T2" fmla="*/ 0 w 13"/>
                <a:gd name="T3" fmla="*/ 0 h 55"/>
                <a:gd name="T4" fmla="*/ 0 w 13"/>
                <a:gd name="T5" fmla="*/ 55 h 55"/>
                <a:gd name="T6" fmla="*/ 13 w 13"/>
                <a:gd name="T7" fmla="*/ 28 h 55"/>
              </a:gdLst>
              <a:ahLst/>
              <a:cxnLst>
                <a:cxn ang="0">
                  <a:pos x="T0" y="T1"/>
                </a:cxn>
                <a:cxn ang="0">
                  <a:pos x="T2" y="T3"/>
                </a:cxn>
                <a:cxn ang="0">
                  <a:pos x="T4" y="T5"/>
                </a:cxn>
                <a:cxn ang="0">
                  <a:pos x="T6" y="T7"/>
                </a:cxn>
              </a:cxnLst>
              <a:rect l="0" t="0" r="r" b="b"/>
              <a:pathLst>
                <a:path w="13" h="55">
                  <a:moveTo>
                    <a:pt x="13" y="28"/>
                  </a:moveTo>
                  <a:cubicBezTo>
                    <a:pt x="13" y="15"/>
                    <a:pt x="8" y="5"/>
                    <a:pt x="0" y="0"/>
                  </a:cubicBezTo>
                  <a:cubicBezTo>
                    <a:pt x="0" y="55"/>
                    <a:pt x="0" y="55"/>
                    <a:pt x="0" y="55"/>
                  </a:cubicBezTo>
                  <a:cubicBezTo>
                    <a:pt x="8" y="50"/>
                    <a:pt x="13" y="40"/>
                    <a:pt x="13" y="2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4" name="Group 3">
            <a:extLst>
              <a:ext uri="{FF2B5EF4-FFF2-40B4-BE49-F238E27FC236}">
                <a16:creationId xmlns:a16="http://schemas.microsoft.com/office/drawing/2014/main" id="{8CA163E1-CE62-4395-94E3-403A47CED636}"/>
              </a:ext>
            </a:extLst>
          </p:cNvPr>
          <p:cNvGrpSpPr/>
          <p:nvPr/>
        </p:nvGrpSpPr>
        <p:grpSpPr>
          <a:xfrm>
            <a:off x="6246474" y="3686847"/>
            <a:ext cx="2432957" cy="1844544"/>
            <a:chOff x="6523036" y="4125853"/>
            <a:chExt cx="2432957" cy="1844544"/>
          </a:xfrm>
        </p:grpSpPr>
        <p:sp>
          <p:nvSpPr>
            <p:cNvPr id="43" name="TextBox 42">
              <a:extLst>
                <a:ext uri="{FF2B5EF4-FFF2-40B4-BE49-F238E27FC236}">
                  <a16:creationId xmlns:a16="http://schemas.microsoft.com/office/drawing/2014/main" id="{CD4B6AE6-BFF9-4BB7-8EB7-DF2A8439B005}"/>
                </a:ext>
              </a:extLst>
            </p:cNvPr>
            <p:cNvSpPr txBox="1"/>
            <p:nvPr/>
          </p:nvSpPr>
          <p:spPr>
            <a:xfrm>
              <a:off x="6752091" y="5203190"/>
              <a:ext cx="1974850" cy="307777"/>
            </a:xfrm>
            <a:prstGeom prst="rect">
              <a:avLst/>
            </a:prstGeom>
            <a:noFill/>
          </p:spPr>
          <p:txBody>
            <a:bodyPr>
              <a:spAutoFit/>
            </a:bodyPr>
            <a:lstStyle/>
            <a:p>
              <a:pPr algn="ctr" eaLnBrk="1" fontAlgn="auto" hangingPunct="1">
                <a:spcBef>
                  <a:spcPts val="0"/>
                </a:spcBef>
                <a:spcAft>
                  <a:spcPts val="0"/>
                </a:spcAft>
                <a:defRPr/>
              </a:pPr>
              <a:r>
                <a:rPr lang="en-US" sz="1400" spc="30" dirty="0">
                  <a:solidFill>
                    <a:schemeClr val="tx2"/>
                  </a:solidFill>
                  <a:latin typeface="+mj-lt"/>
                </a:rPr>
                <a:t>Heading</a:t>
              </a:r>
            </a:p>
          </p:txBody>
        </p:sp>
        <p:sp>
          <p:nvSpPr>
            <p:cNvPr id="44" name="TextBox 94">
              <a:extLst>
                <a:ext uri="{FF2B5EF4-FFF2-40B4-BE49-F238E27FC236}">
                  <a16:creationId xmlns:a16="http://schemas.microsoft.com/office/drawing/2014/main" id="{678E7755-175B-4844-9B5F-F75129126A6F}"/>
                </a:ext>
              </a:extLst>
            </p:cNvPr>
            <p:cNvSpPr txBox="1">
              <a:spLocks noChangeArrowheads="1"/>
            </p:cNvSpPr>
            <p:nvPr/>
          </p:nvSpPr>
          <p:spPr bwMode="auto">
            <a:xfrm>
              <a:off x="6523036" y="5658260"/>
              <a:ext cx="2432957" cy="312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Open Sans" panose="020B0606030504020204" pitchFamily="34" charset="0"/>
                </a:defRPr>
              </a:lvl1pPr>
              <a:lvl2pPr marL="742950" indent="-285750">
                <a:defRPr>
                  <a:solidFill>
                    <a:schemeClr val="tx1"/>
                  </a:solidFill>
                  <a:latin typeface="Open Sans" panose="020B0606030504020204" pitchFamily="34" charset="0"/>
                </a:defRPr>
              </a:lvl2pPr>
              <a:lvl3pPr marL="1143000" indent="-228600">
                <a:defRPr>
                  <a:solidFill>
                    <a:schemeClr val="tx1"/>
                  </a:solidFill>
                  <a:latin typeface="Open Sans" panose="020B0606030504020204" pitchFamily="34" charset="0"/>
                </a:defRPr>
              </a:lvl3pPr>
              <a:lvl4pPr marL="1600200" indent="-228600">
                <a:defRPr>
                  <a:solidFill>
                    <a:schemeClr val="tx1"/>
                  </a:solidFill>
                  <a:latin typeface="Open Sans" panose="020B0606030504020204" pitchFamily="34" charset="0"/>
                </a:defRPr>
              </a:lvl4pPr>
              <a:lvl5pPr marL="2057400" indent="-228600">
                <a:defRPr>
                  <a:solidFill>
                    <a:schemeClr val="tx1"/>
                  </a:solidFill>
                  <a:latin typeface="Open Sans" panose="020B0606030504020204" pitchFamily="34" charset="0"/>
                </a:defRPr>
              </a:lvl5pPr>
              <a:lvl6pPr marL="2514600" indent="-228600" fontAlgn="base">
                <a:spcBef>
                  <a:spcPct val="0"/>
                </a:spcBef>
                <a:spcAft>
                  <a:spcPct val="0"/>
                </a:spcAft>
                <a:defRPr>
                  <a:solidFill>
                    <a:schemeClr val="tx1"/>
                  </a:solidFill>
                  <a:latin typeface="Open Sans" panose="020B0606030504020204" pitchFamily="34" charset="0"/>
                </a:defRPr>
              </a:lvl6pPr>
              <a:lvl7pPr marL="2971800" indent="-228600" fontAlgn="base">
                <a:spcBef>
                  <a:spcPct val="0"/>
                </a:spcBef>
                <a:spcAft>
                  <a:spcPct val="0"/>
                </a:spcAft>
                <a:defRPr>
                  <a:solidFill>
                    <a:schemeClr val="tx1"/>
                  </a:solidFill>
                  <a:latin typeface="Open Sans" panose="020B0606030504020204" pitchFamily="34" charset="0"/>
                </a:defRPr>
              </a:lvl7pPr>
              <a:lvl8pPr marL="3429000" indent="-228600" fontAlgn="base">
                <a:spcBef>
                  <a:spcPct val="0"/>
                </a:spcBef>
                <a:spcAft>
                  <a:spcPct val="0"/>
                </a:spcAft>
                <a:defRPr>
                  <a:solidFill>
                    <a:schemeClr val="tx1"/>
                  </a:solidFill>
                  <a:latin typeface="Open Sans" panose="020B0606030504020204" pitchFamily="34" charset="0"/>
                </a:defRPr>
              </a:lvl8pPr>
              <a:lvl9pPr marL="3886200" indent="-228600" fontAlgn="base">
                <a:spcBef>
                  <a:spcPct val="0"/>
                </a:spcBef>
                <a:spcAft>
                  <a:spcPct val="0"/>
                </a:spcAft>
                <a:defRPr>
                  <a:solidFill>
                    <a:schemeClr val="tx1"/>
                  </a:solidFill>
                  <a:latin typeface="Open Sans" panose="020B0606030504020204" pitchFamily="34" charset="0"/>
                </a:defRPr>
              </a:lvl9pPr>
            </a:lstStyle>
            <a:p>
              <a:pPr algn="ctr" eaLnBrk="1" hangingPunct="1">
                <a:lnSpc>
                  <a:spcPct val="130000"/>
                </a:lnSpc>
              </a:pPr>
              <a:r>
                <a:rPr lang="en-US" altLang="en-US" sz="1200" dirty="0"/>
                <a:t>Your text here</a:t>
              </a:r>
            </a:p>
          </p:txBody>
        </p:sp>
        <p:sp>
          <p:nvSpPr>
            <p:cNvPr id="41" name="Oval 40">
              <a:extLst>
                <a:ext uri="{FF2B5EF4-FFF2-40B4-BE49-F238E27FC236}">
                  <a16:creationId xmlns:a16="http://schemas.microsoft.com/office/drawing/2014/main" id="{2B489621-65CD-4C9E-BAD0-4B56112B85C4}"/>
                </a:ext>
              </a:extLst>
            </p:cNvPr>
            <p:cNvSpPr/>
            <p:nvPr/>
          </p:nvSpPr>
          <p:spPr>
            <a:xfrm>
              <a:off x="7263004" y="4125853"/>
              <a:ext cx="953023" cy="954859"/>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grpSp>
      <p:grpSp>
        <p:nvGrpSpPr>
          <p:cNvPr id="3" name="Group 2">
            <a:extLst>
              <a:ext uri="{FF2B5EF4-FFF2-40B4-BE49-F238E27FC236}">
                <a16:creationId xmlns:a16="http://schemas.microsoft.com/office/drawing/2014/main" id="{FE9FAF8C-B413-4773-9F5D-3A453949E9B1}"/>
              </a:ext>
            </a:extLst>
          </p:cNvPr>
          <p:cNvGrpSpPr/>
          <p:nvPr/>
        </p:nvGrpSpPr>
        <p:grpSpPr>
          <a:xfrm>
            <a:off x="3449576" y="3692986"/>
            <a:ext cx="2286542" cy="1838405"/>
            <a:chOff x="3450480" y="3925054"/>
            <a:chExt cx="2286542" cy="1838405"/>
          </a:xfrm>
        </p:grpSpPr>
        <p:sp>
          <p:nvSpPr>
            <p:cNvPr id="105" name="Oval 104">
              <a:extLst>
                <a:ext uri="{FF2B5EF4-FFF2-40B4-BE49-F238E27FC236}">
                  <a16:creationId xmlns:a16="http://schemas.microsoft.com/office/drawing/2014/main" id="{C7DF1DD0-1F4E-4E3E-AF91-F27C7BE2A707}"/>
                </a:ext>
              </a:extLst>
            </p:cNvPr>
            <p:cNvSpPr/>
            <p:nvPr/>
          </p:nvSpPr>
          <p:spPr>
            <a:xfrm>
              <a:off x="4125967" y="3925054"/>
              <a:ext cx="954859" cy="954859"/>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106" name="TextBox 105">
              <a:extLst>
                <a:ext uri="{FF2B5EF4-FFF2-40B4-BE49-F238E27FC236}">
                  <a16:creationId xmlns:a16="http://schemas.microsoft.com/office/drawing/2014/main" id="{DEF0C14E-68A1-4D26-8C0B-39065DBF36BC}"/>
                </a:ext>
              </a:extLst>
            </p:cNvPr>
            <p:cNvSpPr txBox="1"/>
            <p:nvPr/>
          </p:nvSpPr>
          <p:spPr>
            <a:xfrm>
              <a:off x="3579944" y="5013697"/>
              <a:ext cx="2157078" cy="307777"/>
            </a:xfrm>
            <a:prstGeom prst="rect">
              <a:avLst/>
            </a:prstGeom>
            <a:noFill/>
          </p:spPr>
          <p:txBody>
            <a:bodyPr wrap="square">
              <a:spAutoFit/>
            </a:bodyPr>
            <a:lstStyle/>
            <a:p>
              <a:pPr algn="ctr" eaLnBrk="1" fontAlgn="auto" hangingPunct="1">
                <a:spcBef>
                  <a:spcPts val="0"/>
                </a:spcBef>
                <a:spcAft>
                  <a:spcPts val="0"/>
                </a:spcAft>
                <a:defRPr/>
              </a:pPr>
              <a:r>
                <a:rPr lang="en-US" sz="1400" spc="30" dirty="0">
                  <a:solidFill>
                    <a:schemeClr val="tx2"/>
                  </a:solidFill>
                  <a:latin typeface="+mj-lt"/>
                </a:rPr>
                <a:t>Heading</a:t>
              </a:r>
            </a:p>
          </p:txBody>
        </p:sp>
        <p:sp>
          <p:nvSpPr>
            <p:cNvPr id="107" name="TextBox 88">
              <a:extLst>
                <a:ext uri="{FF2B5EF4-FFF2-40B4-BE49-F238E27FC236}">
                  <a16:creationId xmlns:a16="http://schemas.microsoft.com/office/drawing/2014/main" id="{2E0D45C1-2EC3-4642-985D-3AA5269781CF}"/>
                </a:ext>
              </a:extLst>
            </p:cNvPr>
            <p:cNvSpPr txBox="1">
              <a:spLocks noChangeArrowheads="1"/>
            </p:cNvSpPr>
            <p:nvPr/>
          </p:nvSpPr>
          <p:spPr bwMode="auto">
            <a:xfrm>
              <a:off x="3450480" y="5451322"/>
              <a:ext cx="2285927" cy="312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Open Sans" panose="020B0606030504020204" pitchFamily="34" charset="0"/>
                </a:defRPr>
              </a:lvl1pPr>
              <a:lvl2pPr marL="742950" indent="-285750">
                <a:defRPr>
                  <a:solidFill>
                    <a:schemeClr val="tx1"/>
                  </a:solidFill>
                  <a:latin typeface="Open Sans" panose="020B0606030504020204" pitchFamily="34" charset="0"/>
                </a:defRPr>
              </a:lvl2pPr>
              <a:lvl3pPr marL="1143000" indent="-228600">
                <a:defRPr>
                  <a:solidFill>
                    <a:schemeClr val="tx1"/>
                  </a:solidFill>
                  <a:latin typeface="Open Sans" panose="020B0606030504020204" pitchFamily="34" charset="0"/>
                </a:defRPr>
              </a:lvl3pPr>
              <a:lvl4pPr marL="1600200" indent="-228600">
                <a:defRPr>
                  <a:solidFill>
                    <a:schemeClr val="tx1"/>
                  </a:solidFill>
                  <a:latin typeface="Open Sans" panose="020B0606030504020204" pitchFamily="34" charset="0"/>
                </a:defRPr>
              </a:lvl4pPr>
              <a:lvl5pPr marL="2057400" indent="-228600">
                <a:defRPr>
                  <a:solidFill>
                    <a:schemeClr val="tx1"/>
                  </a:solidFill>
                  <a:latin typeface="Open Sans" panose="020B0606030504020204" pitchFamily="34" charset="0"/>
                </a:defRPr>
              </a:lvl5pPr>
              <a:lvl6pPr marL="2514600" indent="-228600" fontAlgn="base">
                <a:spcBef>
                  <a:spcPct val="0"/>
                </a:spcBef>
                <a:spcAft>
                  <a:spcPct val="0"/>
                </a:spcAft>
                <a:defRPr>
                  <a:solidFill>
                    <a:schemeClr val="tx1"/>
                  </a:solidFill>
                  <a:latin typeface="Open Sans" panose="020B0606030504020204" pitchFamily="34" charset="0"/>
                </a:defRPr>
              </a:lvl6pPr>
              <a:lvl7pPr marL="2971800" indent="-228600" fontAlgn="base">
                <a:spcBef>
                  <a:spcPct val="0"/>
                </a:spcBef>
                <a:spcAft>
                  <a:spcPct val="0"/>
                </a:spcAft>
                <a:defRPr>
                  <a:solidFill>
                    <a:schemeClr val="tx1"/>
                  </a:solidFill>
                  <a:latin typeface="Open Sans" panose="020B0606030504020204" pitchFamily="34" charset="0"/>
                </a:defRPr>
              </a:lvl7pPr>
              <a:lvl8pPr marL="3429000" indent="-228600" fontAlgn="base">
                <a:spcBef>
                  <a:spcPct val="0"/>
                </a:spcBef>
                <a:spcAft>
                  <a:spcPct val="0"/>
                </a:spcAft>
                <a:defRPr>
                  <a:solidFill>
                    <a:schemeClr val="tx1"/>
                  </a:solidFill>
                  <a:latin typeface="Open Sans" panose="020B0606030504020204" pitchFamily="34" charset="0"/>
                </a:defRPr>
              </a:lvl8pPr>
              <a:lvl9pPr marL="3886200" indent="-228600" fontAlgn="base">
                <a:spcBef>
                  <a:spcPct val="0"/>
                </a:spcBef>
                <a:spcAft>
                  <a:spcPct val="0"/>
                </a:spcAft>
                <a:defRPr>
                  <a:solidFill>
                    <a:schemeClr val="tx1"/>
                  </a:solidFill>
                  <a:latin typeface="Open Sans" panose="020B0606030504020204" pitchFamily="34" charset="0"/>
                </a:defRPr>
              </a:lvl9pPr>
            </a:lstStyle>
            <a:p>
              <a:pPr algn="ctr" eaLnBrk="1" hangingPunct="1">
                <a:lnSpc>
                  <a:spcPct val="130000"/>
                </a:lnSpc>
              </a:pPr>
              <a:r>
                <a:rPr lang="en-US" altLang="en-US" sz="1200" dirty="0"/>
                <a:t>Your text here</a:t>
              </a:r>
            </a:p>
          </p:txBody>
        </p:sp>
      </p:grpSp>
      <p:sp>
        <p:nvSpPr>
          <p:cNvPr id="5" name="Slide Number Placeholder 1">
            <a:extLst>
              <a:ext uri="{FF2B5EF4-FFF2-40B4-BE49-F238E27FC236}">
                <a16:creationId xmlns:a16="http://schemas.microsoft.com/office/drawing/2014/main" id="{AEEE5F42-F80F-460C-A19B-B466FF380F1E}"/>
              </a:ext>
            </a:extLst>
          </p:cNvPr>
          <p:cNvSpPr txBox="1">
            <a:spLocks/>
          </p:cNvSpPr>
          <p:nvPr/>
        </p:nvSpPr>
        <p:spPr>
          <a:xfrm>
            <a:off x="10227423" y="6319464"/>
            <a:ext cx="1964577" cy="275299"/>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sz="1200" dirty="0" err="1">
                <a:solidFill>
                  <a:schemeClr val="accent1">
                    <a:lumMod val="75000"/>
                  </a:schemeClr>
                </a:solidFill>
              </a:rPr>
              <a:t>NewCo</a:t>
            </a:r>
            <a:r>
              <a:rPr lang="en-US" sz="1200" dirty="0">
                <a:solidFill>
                  <a:schemeClr val="accent1">
                    <a:lumMod val="75000"/>
                  </a:schemeClr>
                </a:solidFill>
              </a:rPr>
              <a:t>      |     </a:t>
            </a:r>
            <a:fld id="{263D815A-656D-C942-B550-862E8C0741FD}" type="slidenum">
              <a:rPr lang="en-US" sz="1200" smtClean="0">
                <a:solidFill>
                  <a:schemeClr val="accent1">
                    <a:lumMod val="75000"/>
                  </a:schemeClr>
                </a:solidFill>
              </a:rPr>
              <a:pPr algn="r"/>
              <a:t>6</a:t>
            </a:fld>
            <a:endParaRPr lang="en-US" sz="1200" dirty="0">
              <a:solidFill>
                <a:schemeClr val="accent1">
                  <a:lumMod val="75000"/>
                </a:schemeClr>
              </a:solidFill>
            </a:endParaRPr>
          </a:p>
        </p:txBody>
      </p:sp>
      <p:pic>
        <p:nvPicPr>
          <p:cNvPr id="17" name="Picture Placeholder 16">
            <a:extLst>
              <a:ext uri="{FF2B5EF4-FFF2-40B4-BE49-F238E27FC236}">
                <a16:creationId xmlns:a16="http://schemas.microsoft.com/office/drawing/2014/main" id="{BC5F7AFF-3EA2-48C4-ABF9-6814016335AC}"/>
              </a:ext>
            </a:extLst>
          </p:cNvPr>
          <p:cNvPicPr>
            <a:picLocks noGrp="1" noChangeAspect="1"/>
          </p:cNvPicPr>
          <p:nvPr>
            <p:ph type="pic" sz="quarter" idx="20"/>
          </p:nvPr>
        </p:nvPicPr>
        <p:blipFill rotWithShape="1">
          <a:blip r:embed="rId2">
            <a:extLst>
              <a:ext uri="{28A0092B-C50C-407E-A947-70E740481C1C}">
                <a14:useLocalDpi xmlns:a14="http://schemas.microsoft.com/office/drawing/2010/main" val="0"/>
              </a:ext>
            </a:extLst>
          </a:blip>
          <a:srcRect t="13530" b="13530"/>
          <a:stretch/>
        </p:blipFill>
        <p:spPr>
          <a:xfrm>
            <a:off x="3289616" y="0"/>
            <a:ext cx="8867209" cy="3637889"/>
          </a:xfrm>
        </p:spPr>
      </p:pic>
      <p:pic>
        <p:nvPicPr>
          <p:cNvPr id="19" name="Graphic 18" descr="Internet">
            <a:extLst>
              <a:ext uri="{FF2B5EF4-FFF2-40B4-BE49-F238E27FC236}">
                <a16:creationId xmlns:a16="http://schemas.microsoft.com/office/drawing/2014/main" id="{17DFC0EF-0A7F-44CB-9AF6-021D053F0EEF}"/>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9946616" y="3830450"/>
            <a:ext cx="651656" cy="651656"/>
          </a:xfrm>
          <a:prstGeom prst="rect">
            <a:avLst/>
          </a:prstGeom>
        </p:spPr>
      </p:pic>
      <p:pic>
        <p:nvPicPr>
          <p:cNvPr id="21" name="Graphic 20" descr="Rocket">
            <a:extLst>
              <a:ext uri="{FF2B5EF4-FFF2-40B4-BE49-F238E27FC236}">
                <a16:creationId xmlns:a16="http://schemas.microsoft.com/office/drawing/2014/main" id="{0E2AF4FB-E778-4E29-816E-8D37FB505B9A}"/>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7137124" y="3887268"/>
            <a:ext cx="651656" cy="651656"/>
          </a:xfrm>
          <a:prstGeom prst="rect">
            <a:avLst/>
          </a:prstGeom>
        </p:spPr>
      </p:pic>
      <p:pic>
        <p:nvPicPr>
          <p:cNvPr id="23" name="Graphic 22" descr="Marketing">
            <a:extLst>
              <a:ext uri="{FF2B5EF4-FFF2-40B4-BE49-F238E27FC236}">
                <a16:creationId xmlns:a16="http://schemas.microsoft.com/office/drawing/2014/main" id="{7CE69D35-DC85-406E-8FE4-0237C2ED9F1F}"/>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4324005" y="3845760"/>
            <a:ext cx="651656" cy="651656"/>
          </a:xfrm>
          <a:prstGeom prst="rect">
            <a:avLst/>
          </a:prstGeom>
        </p:spPr>
      </p:pic>
      <p:pic>
        <p:nvPicPr>
          <p:cNvPr id="25" name="Graphic 24" descr="Online Network">
            <a:extLst>
              <a:ext uri="{FF2B5EF4-FFF2-40B4-BE49-F238E27FC236}">
                <a16:creationId xmlns:a16="http://schemas.microsoft.com/office/drawing/2014/main" id="{2523CF97-5C4E-4518-B250-F752B6AFA77D}"/>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1485002" y="3845760"/>
            <a:ext cx="651656" cy="651656"/>
          </a:xfrm>
          <a:prstGeom prst="rect">
            <a:avLst/>
          </a:prstGeom>
        </p:spPr>
      </p:pic>
      <p:sp>
        <p:nvSpPr>
          <p:cNvPr id="45" name="TextBox 44">
            <a:extLst>
              <a:ext uri="{FF2B5EF4-FFF2-40B4-BE49-F238E27FC236}">
                <a16:creationId xmlns:a16="http://schemas.microsoft.com/office/drawing/2014/main" id="{3B3B29EC-8061-4316-AB39-08DB74A4F266}"/>
              </a:ext>
            </a:extLst>
          </p:cNvPr>
          <p:cNvSpPr txBox="1"/>
          <p:nvPr/>
        </p:nvSpPr>
        <p:spPr>
          <a:xfrm>
            <a:off x="1358366" y="5657249"/>
            <a:ext cx="10015600" cy="646331"/>
          </a:xfrm>
          <a:prstGeom prst="rect">
            <a:avLst/>
          </a:prstGeom>
          <a:noFill/>
        </p:spPr>
        <p:txBody>
          <a:bodyPr wrap="square" rtlCol="0">
            <a:spAutoFit/>
          </a:bodyPr>
          <a:lstStyle>
            <a:defPPr>
              <a:defRPr lang="en-US"/>
            </a:defPPr>
            <a:lvl1pPr>
              <a:defRPr sz="1600">
                <a:solidFill>
                  <a:schemeClr val="tx1">
                    <a:lumMod val="50000"/>
                    <a:lumOff val="50000"/>
                  </a:schemeClr>
                </a:solidFill>
                <a:latin typeface="Avenir Next LT Pro" panose="020B0504020202020204" pitchFamily="34" charset="0"/>
              </a:defRPr>
            </a:lvl1pPr>
          </a:lstStyle>
          <a:p>
            <a:r>
              <a:rPr lang="en-US" sz="1200" dirty="0">
                <a:solidFill>
                  <a:schemeClr val="tx1"/>
                </a:solidFill>
                <a:latin typeface="Open Sans" panose="020B0606030504020204" pitchFamily="34" charset="0"/>
                <a:ea typeface="Open Sans" panose="020B0606030504020204" pitchFamily="34" charset="0"/>
                <a:cs typeface="Open Sans" panose="020B0606030504020204" pitchFamily="34" charset="0"/>
              </a:rPr>
              <a:t>[Describe the key steps showing how the customer who NewCo is targeting will ultimately come to execute a sales transaction.  Show that you have identified your primary customer segments and explain how you are going to reach these customers – that is, show which channels you are using.]</a:t>
            </a:r>
          </a:p>
        </p:txBody>
      </p:sp>
    </p:spTree>
    <p:extLst>
      <p:ext uri="{BB962C8B-B14F-4D97-AF65-F5344CB8AC3E}">
        <p14:creationId xmlns:p14="http://schemas.microsoft.com/office/powerpoint/2010/main" val="3837754984"/>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14"/>
                                        </p:tgtEl>
                                        <p:attrNameLst>
                                          <p:attrName>style.visibility</p:attrName>
                                        </p:attrNameLst>
                                      </p:cBhvr>
                                      <p:to>
                                        <p:strVal val="visible"/>
                                      </p:to>
                                    </p:set>
                                    <p:animEffect transition="in" filter="fade">
                                      <p:cBhvr>
                                        <p:cTn id="7" dur="500"/>
                                        <p:tgtEl>
                                          <p:spTgt spid="114"/>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additive="base">
                                        <p:cTn id="12" dur="500" fill="hold"/>
                                        <p:tgtEl>
                                          <p:spTgt spid="2"/>
                                        </p:tgtEl>
                                        <p:attrNameLst>
                                          <p:attrName>ppt_x</p:attrName>
                                        </p:attrNameLst>
                                      </p:cBhvr>
                                      <p:tavLst>
                                        <p:tav tm="0">
                                          <p:val>
                                            <p:strVal val="#ppt_x"/>
                                          </p:val>
                                        </p:tav>
                                        <p:tav tm="100000">
                                          <p:val>
                                            <p:strVal val="#ppt_x"/>
                                          </p:val>
                                        </p:tav>
                                      </p:tavLst>
                                    </p:anim>
                                    <p:anim calcmode="lin" valueType="num">
                                      <p:cBhvr additive="base">
                                        <p:cTn id="13" dur="500" fill="hold"/>
                                        <p:tgtEl>
                                          <p:spTgt spid="2"/>
                                        </p:tgtEl>
                                        <p:attrNameLst>
                                          <p:attrName>ppt_y</p:attrName>
                                        </p:attrNameLst>
                                      </p:cBhvr>
                                      <p:tavLst>
                                        <p:tav tm="0">
                                          <p:val>
                                            <p:strVal val="1+#ppt_h/2"/>
                                          </p:val>
                                        </p:tav>
                                        <p:tav tm="100000">
                                          <p:val>
                                            <p:strVal val="#ppt_y"/>
                                          </p:val>
                                        </p:tav>
                                      </p:tavLst>
                                    </p:anim>
                                  </p:childTnLst>
                                </p:cTn>
                              </p:par>
                              <p:par>
                                <p:cTn id="14" presetID="2" presetClass="entr" presetSubtype="4" fill="hold" nodeType="withEffect">
                                  <p:stCondLst>
                                    <p:cond delay="0"/>
                                  </p:stCondLst>
                                  <p:childTnLst>
                                    <p:set>
                                      <p:cBhvr>
                                        <p:cTn id="15" dur="1" fill="hold">
                                          <p:stCondLst>
                                            <p:cond delay="0"/>
                                          </p:stCondLst>
                                        </p:cTn>
                                        <p:tgtEl>
                                          <p:spTgt spid="6"/>
                                        </p:tgtEl>
                                        <p:attrNameLst>
                                          <p:attrName>style.visibility</p:attrName>
                                        </p:attrNameLst>
                                      </p:cBhvr>
                                      <p:to>
                                        <p:strVal val="visible"/>
                                      </p:to>
                                    </p:set>
                                    <p:anim calcmode="lin" valueType="num">
                                      <p:cBhvr additive="base">
                                        <p:cTn id="16" dur="500" fill="hold"/>
                                        <p:tgtEl>
                                          <p:spTgt spid="6"/>
                                        </p:tgtEl>
                                        <p:attrNameLst>
                                          <p:attrName>ppt_x</p:attrName>
                                        </p:attrNameLst>
                                      </p:cBhvr>
                                      <p:tavLst>
                                        <p:tav tm="0">
                                          <p:val>
                                            <p:strVal val="#ppt_x"/>
                                          </p:val>
                                        </p:tav>
                                        <p:tav tm="100000">
                                          <p:val>
                                            <p:strVal val="#ppt_x"/>
                                          </p:val>
                                        </p:tav>
                                      </p:tavLst>
                                    </p:anim>
                                    <p:anim calcmode="lin" valueType="num">
                                      <p:cBhvr additive="base">
                                        <p:cTn id="17" dur="500" fill="hold"/>
                                        <p:tgtEl>
                                          <p:spTgt spid="6"/>
                                        </p:tgtEl>
                                        <p:attrNameLst>
                                          <p:attrName>ppt_y</p:attrName>
                                        </p:attrNameLst>
                                      </p:cBhvr>
                                      <p:tavLst>
                                        <p:tav tm="0">
                                          <p:val>
                                            <p:strVal val="1+#ppt_h/2"/>
                                          </p:val>
                                        </p:tav>
                                        <p:tav tm="100000">
                                          <p:val>
                                            <p:strVal val="#ppt_y"/>
                                          </p:val>
                                        </p:tav>
                                      </p:tavLst>
                                    </p:anim>
                                  </p:childTnLst>
                                </p:cTn>
                              </p:par>
                              <p:par>
                                <p:cTn id="18" presetID="2" presetClass="entr" presetSubtype="4" fill="hold" nodeType="with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additive="base">
                                        <p:cTn id="20" dur="500" fill="hold"/>
                                        <p:tgtEl>
                                          <p:spTgt spid="4"/>
                                        </p:tgtEl>
                                        <p:attrNameLst>
                                          <p:attrName>ppt_x</p:attrName>
                                        </p:attrNameLst>
                                      </p:cBhvr>
                                      <p:tavLst>
                                        <p:tav tm="0">
                                          <p:val>
                                            <p:strVal val="#ppt_x"/>
                                          </p:val>
                                        </p:tav>
                                        <p:tav tm="100000">
                                          <p:val>
                                            <p:strVal val="#ppt_x"/>
                                          </p:val>
                                        </p:tav>
                                      </p:tavLst>
                                    </p:anim>
                                    <p:anim calcmode="lin" valueType="num">
                                      <p:cBhvr additive="base">
                                        <p:cTn id="21" dur="500" fill="hold"/>
                                        <p:tgtEl>
                                          <p:spTgt spid="4"/>
                                        </p:tgtEl>
                                        <p:attrNameLst>
                                          <p:attrName>ppt_y</p:attrName>
                                        </p:attrNameLst>
                                      </p:cBhvr>
                                      <p:tavLst>
                                        <p:tav tm="0">
                                          <p:val>
                                            <p:strVal val="1+#ppt_h/2"/>
                                          </p:val>
                                        </p:tav>
                                        <p:tav tm="100000">
                                          <p:val>
                                            <p:strVal val="#ppt_y"/>
                                          </p:val>
                                        </p:tav>
                                      </p:tavLst>
                                    </p:anim>
                                  </p:childTnLst>
                                </p:cTn>
                              </p:par>
                              <p:par>
                                <p:cTn id="22" presetID="2" presetClass="entr" presetSubtype="4" fill="hold" nodeType="withEffect">
                                  <p:stCondLst>
                                    <p:cond delay="0"/>
                                  </p:stCondLst>
                                  <p:childTnLst>
                                    <p:set>
                                      <p:cBhvr>
                                        <p:cTn id="23" dur="1" fill="hold">
                                          <p:stCondLst>
                                            <p:cond delay="0"/>
                                          </p:stCondLst>
                                        </p:cTn>
                                        <p:tgtEl>
                                          <p:spTgt spid="3"/>
                                        </p:tgtEl>
                                        <p:attrNameLst>
                                          <p:attrName>style.visibility</p:attrName>
                                        </p:attrNameLst>
                                      </p:cBhvr>
                                      <p:to>
                                        <p:strVal val="visible"/>
                                      </p:to>
                                    </p:set>
                                    <p:anim calcmode="lin" valueType="num">
                                      <p:cBhvr additive="base">
                                        <p:cTn id="24" dur="500" fill="hold"/>
                                        <p:tgtEl>
                                          <p:spTgt spid="3"/>
                                        </p:tgtEl>
                                        <p:attrNameLst>
                                          <p:attrName>ppt_x</p:attrName>
                                        </p:attrNameLst>
                                      </p:cBhvr>
                                      <p:tavLst>
                                        <p:tav tm="0">
                                          <p:val>
                                            <p:strVal val="#ppt_x"/>
                                          </p:val>
                                        </p:tav>
                                        <p:tav tm="100000">
                                          <p:val>
                                            <p:strVal val="#ppt_x"/>
                                          </p:val>
                                        </p:tav>
                                      </p:tavLst>
                                    </p:anim>
                                    <p:anim calcmode="lin" valueType="num">
                                      <p:cBhvr additive="base">
                                        <p:cTn id="25"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4"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8" name="Straight Connector 17"/>
          <p:cNvCxnSpPr>
            <a:cxnSpLocks/>
            <a:stCxn id="7" idx="3"/>
          </p:cNvCxnSpPr>
          <p:nvPr/>
        </p:nvCxnSpPr>
        <p:spPr>
          <a:xfrm>
            <a:off x="2228182" y="4239153"/>
            <a:ext cx="8615085" cy="70007"/>
          </a:xfrm>
          <a:prstGeom prst="line">
            <a:avLst/>
          </a:prstGeom>
          <a:ln>
            <a:solidFill>
              <a:schemeClr val="tx1">
                <a:lumMod val="20000"/>
                <a:lumOff val="80000"/>
              </a:schemeClr>
            </a:solidFill>
          </a:ln>
        </p:spPr>
        <p:style>
          <a:lnRef idx="1">
            <a:schemeClr val="accent1"/>
          </a:lnRef>
          <a:fillRef idx="0">
            <a:schemeClr val="accent1"/>
          </a:fillRef>
          <a:effectRef idx="0">
            <a:schemeClr val="accent1"/>
          </a:effectRef>
          <a:fontRef idx="minor">
            <a:schemeClr val="tx1"/>
          </a:fontRef>
        </p:style>
      </p:cxnSp>
      <p:grpSp>
        <p:nvGrpSpPr>
          <p:cNvPr id="5" name="Group 4"/>
          <p:cNvGrpSpPr/>
          <p:nvPr/>
        </p:nvGrpSpPr>
        <p:grpSpPr>
          <a:xfrm>
            <a:off x="1440246" y="3787529"/>
            <a:ext cx="961345" cy="961345"/>
            <a:chOff x="2942465" y="3653589"/>
            <a:chExt cx="961345" cy="961345"/>
          </a:xfrm>
        </p:grpSpPr>
        <p:grpSp>
          <p:nvGrpSpPr>
            <p:cNvPr id="6" name="Group 5"/>
            <p:cNvGrpSpPr/>
            <p:nvPr/>
          </p:nvGrpSpPr>
          <p:grpSpPr>
            <a:xfrm>
              <a:off x="2942465" y="3653589"/>
              <a:ext cx="961345" cy="961345"/>
              <a:chOff x="5615327" y="4459691"/>
              <a:chExt cx="961345" cy="961345"/>
            </a:xfrm>
          </p:grpSpPr>
          <p:sp>
            <p:nvSpPr>
              <p:cNvPr id="8" name="Oval 7"/>
              <p:cNvSpPr/>
              <p:nvPr/>
            </p:nvSpPr>
            <p:spPr>
              <a:xfrm>
                <a:off x="5728360" y="4576927"/>
                <a:ext cx="725880" cy="725880"/>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Donut 8"/>
              <p:cNvSpPr/>
              <p:nvPr/>
            </p:nvSpPr>
            <p:spPr>
              <a:xfrm>
                <a:off x="5615327" y="4459691"/>
                <a:ext cx="961345" cy="961345"/>
              </a:xfrm>
              <a:prstGeom prst="donut">
                <a:avLst>
                  <a:gd name="adj" fmla="val 12405"/>
                </a:avLst>
              </a:pr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0" name="Oval 9"/>
              <p:cNvSpPr/>
              <p:nvPr/>
            </p:nvSpPr>
            <p:spPr>
              <a:xfrm>
                <a:off x="5840419" y="4681321"/>
                <a:ext cx="511162" cy="51116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7" name="TextBox 6"/>
            <p:cNvSpPr txBox="1"/>
            <p:nvPr/>
          </p:nvSpPr>
          <p:spPr>
            <a:xfrm>
              <a:off x="3106473" y="3966713"/>
              <a:ext cx="623928" cy="276999"/>
            </a:xfrm>
            <a:prstGeom prst="rect">
              <a:avLst/>
            </a:prstGeom>
            <a:noFill/>
          </p:spPr>
          <p:txBody>
            <a:bodyPr wrap="square" rtlCol="0">
              <a:spAutoFit/>
            </a:bodyPr>
            <a:lstStyle/>
            <a:p>
              <a:pPr algn="ctr"/>
              <a:r>
                <a:rPr lang="en-US" sz="1200" dirty="0">
                  <a:solidFill>
                    <a:schemeClr val="bg1"/>
                  </a:solidFill>
                  <a:latin typeface="+mj-lt"/>
                </a:rPr>
                <a:t>Days</a:t>
              </a:r>
            </a:p>
          </p:txBody>
        </p:sp>
      </p:grpSp>
      <p:cxnSp>
        <p:nvCxnSpPr>
          <p:cNvPr id="17" name="Straight Connector 16"/>
          <p:cNvCxnSpPr>
            <a:cxnSpLocks/>
            <a:stCxn id="9" idx="0"/>
          </p:cNvCxnSpPr>
          <p:nvPr/>
        </p:nvCxnSpPr>
        <p:spPr>
          <a:xfrm flipV="1">
            <a:off x="1920919" y="3094759"/>
            <a:ext cx="0" cy="692770"/>
          </a:xfrm>
          <a:prstGeom prst="line">
            <a:avLst/>
          </a:prstGeom>
          <a:ln>
            <a:solidFill>
              <a:schemeClr val="tx1">
                <a:lumMod val="20000"/>
                <a:lumOff val="80000"/>
              </a:schemeClr>
            </a:solidFill>
            <a:tailEnd type="oval"/>
          </a:ln>
        </p:spPr>
        <p:style>
          <a:lnRef idx="1">
            <a:schemeClr val="accent1"/>
          </a:lnRef>
          <a:fillRef idx="0">
            <a:schemeClr val="accent1"/>
          </a:fillRef>
          <a:effectRef idx="0">
            <a:schemeClr val="accent1"/>
          </a:effectRef>
          <a:fontRef idx="minor">
            <a:schemeClr val="tx1"/>
          </a:fontRef>
        </p:style>
      </p:cxnSp>
      <p:sp>
        <p:nvSpPr>
          <p:cNvPr id="24" name="Rectangle 23"/>
          <p:cNvSpPr/>
          <p:nvPr/>
        </p:nvSpPr>
        <p:spPr>
          <a:xfrm>
            <a:off x="1319100" y="4985596"/>
            <a:ext cx="1194234" cy="223138"/>
          </a:xfrm>
          <a:prstGeom prst="rect">
            <a:avLst/>
          </a:prstGeom>
        </p:spPr>
        <p:txBody>
          <a:bodyPr wrap="square" lIns="0" tIns="0" rIns="0" bIns="0">
            <a:spAutoFit/>
          </a:bodyPr>
          <a:lstStyle/>
          <a:p>
            <a:pPr algn="ctr">
              <a:lnSpc>
                <a:spcPct val="130000"/>
              </a:lnSpc>
            </a:pPr>
            <a:r>
              <a:rPr lang="en-US" sz="1200" dirty="0"/>
              <a:t>Plan 1</a:t>
            </a:r>
          </a:p>
        </p:txBody>
      </p:sp>
      <p:sp>
        <p:nvSpPr>
          <p:cNvPr id="25" name="TextBox 24"/>
          <p:cNvSpPr txBox="1"/>
          <p:nvPr/>
        </p:nvSpPr>
        <p:spPr>
          <a:xfrm>
            <a:off x="650315" y="2695487"/>
            <a:ext cx="2533650" cy="246221"/>
          </a:xfrm>
          <a:prstGeom prst="rect">
            <a:avLst/>
          </a:prstGeom>
          <a:noFill/>
        </p:spPr>
        <p:txBody>
          <a:bodyPr wrap="square" lIns="0" tIns="0" rIns="0" bIns="0" rtlCol="0">
            <a:spAutoFit/>
          </a:bodyPr>
          <a:lstStyle/>
          <a:p>
            <a:pPr algn="ctr"/>
            <a:r>
              <a:rPr lang="en-US" sz="1600" spc="100" dirty="0">
                <a:solidFill>
                  <a:schemeClr val="tx2"/>
                </a:solidFill>
                <a:latin typeface="+mj-lt"/>
              </a:rPr>
              <a:t>Date</a:t>
            </a:r>
          </a:p>
        </p:txBody>
      </p:sp>
      <p:grpSp>
        <p:nvGrpSpPr>
          <p:cNvPr id="26" name="Group 25">
            <a:extLst>
              <a:ext uri="{FF2B5EF4-FFF2-40B4-BE49-F238E27FC236}">
                <a16:creationId xmlns:a16="http://schemas.microsoft.com/office/drawing/2014/main" id="{4B3B0F52-EA21-4FA2-B5DC-E1B7CBD0892A}"/>
              </a:ext>
            </a:extLst>
          </p:cNvPr>
          <p:cNvGrpSpPr>
            <a:grpSpLocks/>
          </p:cNvGrpSpPr>
          <p:nvPr/>
        </p:nvGrpSpPr>
        <p:grpSpPr bwMode="auto">
          <a:xfrm>
            <a:off x="3433763" y="774985"/>
            <a:ext cx="5324475" cy="690645"/>
            <a:chOff x="3433483" y="564369"/>
            <a:chExt cx="5325035" cy="690167"/>
          </a:xfrm>
        </p:grpSpPr>
        <p:sp>
          <p:nvSpPr>
            <p:cNvPr id="27" name="TextBox 26">
              <a:extLst>
                <a:ext uri="{FF2B5EF4-FFF2-40B4-BE49-F238E27FC236}">
                  <a16:creationId xmlns:a16="http://schemas.microsoft.com/office/drawing/2014/main" id="{4C0A2723-51B1-42B2-8B0C-D0ACE222EF73}"/>
                </a:ext>
              </a:extLst>
            </p:cNvPr>
            <p:cNvSpPr txBox="1"/>
            <p:nvPr/>
          </p:nvSpPr>
          <p:spPr>
            <a:xfrm>
              <a:off x="3433483" y="564369"/>
              <a:ext cx="5325035" cy="584370"/>
            </a:xfrm>
            <a:prstGeom prst="rect">
              <a:avLst/>
            </a:prstGeom>
            <a:noFill/>
          </p:spPr>
          <p:txBody>
            <a:bodyPr>
              <a:spAutoFit/>
            </a:bodyPr>
            <a:lstStyle/>
            <a:p>
              <a:pPr algn="ctr">
                <a:defRPr/>
              </a:pPr>
              <a:r>
                <a:rPr lang="en-US" sz="3200" dirty="0">
                  <a:solidFill>
                    <a:schemeClr val="tx2"/>
                  </a:solidFill>
                  <a:latin typeface="+mj-lt"/>
                </a:rPr>
                <a:t>Go-To-Market Plan</a:t>
              </a:r>
            </a:p>
          </p:txBody>
        </p:sp>
        <p:cxnSp>
          <p:nvCxnSpPr>
            <p:cNvPr id="29" name="Straight Connector 28">
              <a:extLst>
                <a:ext uri="{FF2B5EF4-FFF2-40B4-BE49-F238E27FC236}">
                  <a16:creationId xmlns:a16="http://schemas.microsoft.com/office/drawing/2014/main" id="{295659DA-3A20-41A7-B1FC-9EBCDC0235E1}"/>
                </a:ext>
              </a:extLst>
            </p:cNvPr>
            <p:cNvCxnSpPr>
              <a:cxnSpLocks/>
            </p:cNvCxnSpPr>
            <p:nvPr/>
          </p:nvCxnSpPr>
          <p:spPr>
            <a:xfrm flipH="1">
              <a:off x="5762590" y="1254536"/>
              <a:ext cx="666820" cy="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grpSp>
      <p:grpSp>
        <p:nvGrpSpPr>
          <p:cNvPr id="19" name="Group 18">
            <a:extLst>
              <a:ext uri="{FF2B5EF4-FFF2-40B4-BE49-F238E27FC236}">
                <a16:creationId xmlns:a16="http://schemas.microsoft.com/office/drawing/2014/main" id="{418ECA41-66BB-43A8-A53B-343B91AB769F}"/>
              </a:ext>
            </a:extLst>
          </p:cNvPr>
          <p:cNvGrpSpPr/>
          <p:nvPr/>
        </p:nvGrpSpPr>
        <p:grpSpPr>
          <a:xfrm>
            <a:off x="2958873" y="3823115"/>
            <a:ext cx="961345" cy="961345"/>
            <a:chOff x="2942465" y="3653589"/>
            <a:chExt cx="961345" cy="961345"/>
          </a:xfrm>
        </p:grpSpPr>
        <p:grpSp>
          <p:nvGrpSpPr>
            <p:cNvPr id="20" name="Group 19">
              <a:extLst>
                <a:ext uri="{FF2B5EF4-FFF2-40B4-BE49-F238E27FC236}">
                  <a16:creationId xmlns:a16="http://schemas.microsoft.com/office/drawing/2014/main" id="{4F99DF53-E26B-4433-A2EA-B90FC994F247}"/>
                </a:ext>
              </a:extLst>
            </p:cNvPr>
            <p:cNvGrpSpPr/>
            <p:nvPr/>
          </p:nvGrpSpPr>
          <p:grpSpPr>
            <a:xfrm>
              <a:off x="2942465" y="3653589"/>
              <a:ext cx="961345" cy="961345"/>
              <a:chOff x="5615327" y="4459691"/>
              <a:chExt cx="961345" cy="961345"/>
            </a:xfrm>
          </p:grpSpPr>
          <p:sp>
            <p:nvSpPr>
              <p:cNvPr id="22" name="Oval 21">
                <a:extLst>
                  <a:ext uri="{FF2B5EF4-FFF2-40B4-BE49-F238E27FC236}">
                    <a16:creationId xmlns:a16="http://schemas.microsoft.com/office/drawing/2014/main" id="{98CAD837-8776-4A2D-963B-A5786C6A4034}"/>
                  </a:ext>
                </a:extLst>
              </p:cNvPr>
              <p:cNvSpPr/>
              <p:nvPr/>
            </p:nvSpPr>
            <p:spPr>
              <a:xfrm>
                <a:off x="5728360" y="4576927"/>
                <a:ext cx="725880" cy="725880"/>
              </a:xfrm>
              <a:prstGeom prst="ellips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Donut 7">
                <a:extLst>
                  <a:ext uri="{FF2B5EF4-FFF2-40B4-BE49-F238E27FC236}">
                    <a16:creationId xmlns:a16="http://schemas.microsoft.com/office/drawing/2014/main" id="{4E35FA58-811B-4718-9C04-9AF2BB40D2C2}"/>
                  </a:ext>
                </a:extLst>
              </p:cNvPr>
              <p:cNvSpPr/>
              <p:nvPr/>
            </p:nvSpPr>
            <p:spPr>
              <a:xfrm>
                <a:off x="5615327" y="4459691"/>
                <a:ext cx="961345" cy="961345"/>
              </a:xfrm>
              <a:prstGeom prst="donut">
                <a:avLst>
                  <a:gd name="adj" fmla="val 12405"/>
                </a:avLst>
              </a:prstGeom>
              <a:solidFill>
                <a:schemeClr val="accent2">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30" name="Oval 29">
                <a:extLst>
                  <a:ext uri="{FF2B5EF4-FFF2-40B4-BE49-F238E27FC236}">
                    <a16:creationId xmlns:a16="http://schemas.microsoft.com/office/drawing/2014/main" id="{157167E9-E0A7-46AF-9316-EC0AEF093931}"/>
                  </a:ext>
                </a:extLst>
              </p:cNvPr>
              <p:cNvSpPr/>
              <p:nvPr/>
            </p:nvSpPr>
            <p:spPr>
              <a:xfrm>
                <a:off x="5840419" y="4681321"/>
                <a:ext cx="511162" cy="51116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1" name="TextBox 20">
              <a:extLst>
                <a:ext uri="{FF2B5EF4-FFF2-40B4-BE49-F238E27FC236}">
                  <a16:creationId xmlns:a16="http://schemas.microsoft.com/office/drawing/2014/main" id="{5E1216F4-84FC-4DCD-AB9A-4443D7C29369}"/>
                </a:ext>
              </a:extLst>
            </p:cNvPr>
            <p:cNvSpPr txBox="1"/>
            <p:nvPr/>
          </p:nvSpPr>
          <p:spPr>
            <a:xfrm>
              <a:off x="3118172" y="4001134"/>
              <a:ext cx="623928" cy="276999"/>
            </a:xfrm>
            <a:prstGeom prst="rect">
              <a:avLst/>
            </a:prstGeom>
            <a:noFill/>
          </p:spPr>
          <p:txBody>
            <a:bodyPr wrap="square" rtlCol="0">
              <a:spAutoFit/>
            </a:bodyPr>
            <a:lstStyle/>
            <a:p>
              <a:pPr algn="ctr"/>
              <a:r>
                <a:rPr lang="en-US" sz="1200" dirty="0">
                  <a:solidFill>
                    <a:schemeClr val="bg1"/>
                  </a:solidFill>
                  <a:latin typeface="+mj-lt"/>
                </a:rPr>
                <a:t>Days</a:t>
              </a:r>
            </a:p>
          </p:txBody>
        </p:sp>
      </p:grpSp>
      <p:grpSp>
        <p:nvGrpSpPr>
          <p:cNvPr id="31" name="Group 30">
            <a:extLst>
              <a:ext uri="{FF2B5EF4-FFF2-40B4-BE49-F238E27FC236}">
                <a16:creationId xmlns:a16="http://schemas.microsoft.com/office/drawing/2014/main" id="{C222644E-1A65-41E1-9F64-CCECCC9E9430}"/>
              </a:ext>
            </a:extLst>
          </p:cNvPr>
          <p:cNvGrpSpPr/>
          <p:nvPr/>
        </p:nvGrpSpPr>
        <p:grpSpPr>
          <a:xfrm>
            <a:off x="4477500" y="3813045"/>
            <a:ext cx="961345" cy="961345"/>
            <a:chOff x="2942465" y="3653589"/>
            <a:chExt cx="961345" cy="961345"/>
          </a:xfrm>
        </p:grpSpPr>
        <p:grpSp>
          <p:nvGrpSpPr>
            <p:cNvPr id="32" name="Group 31">
              <a:extLst>
                <a:ext uri="{FF2B5EF4-FFF2-40B4-BE49-F238E27FC236}">
                  <a16:creationId xmlns:a16="http://schemas.microsoft.com/office/drawing/2014/main" id="{8F26BF02-5840-454A-BB4D-128B69B4B321}"/>
                </a:ext>
              </a:extLst>
            </p:cNvPr>
            <p:cNvGrpSpPr/>
            <p:nvPr/>
          </p:nvGrpSpPr>
          <p:grpSpPr>
            <a:xfrm>
              <a:off x="2942465" y="3653589"/>
              <a:ext cx="961345" cy="961345"/>
              <a:chOff x="5615327" y="4459691"/>
              <a:chExt cx="961345" cy="961345"/>
            </a:xfrm>
          </p:grpSpPr>
          <p:sp>
            <p:nvSpPr>
              <p:cNvPr id="34" name="Oval 33">
                <a:extLst>
                  <a:ext uri="{FF2B5EF4-FFF2-40B4-BE49-F238E27FC236}">
                    <a16:creationId xmlns:a16="http://schemas.microsoft.com/office/drawing/2014/main" id="{290E7B36-9E84-49A1-B401-62637A7B025C}"/>
                  </a:ext>
                </a:extLst>
              </p:cNvPr>
              <p:cNvSpPr/>
              <p:nvPr/>
            </p:nvSpPr>
            <p:spPr>
              <a:xfrm>
                <a:off x="5728360" y="4576927"/>
                <a:ext cx="725880" cy="725880"/>
              </a:xfrm>
              <a:prstGeom prst="ellipse">
                <a:avLst/>
              </a:prstGeom>
              <a:no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Donut 13">
                <a:extLst>
                  <a:ext uri="{FF2B5EF4-FFF2-40B4-BE49-F238E27FC236}">
                    <a16:creationId xmlns:a16="http://schemas.microsoft.com/office/drawing/2014/main" id="{6BD04933-74CE-4B74-BCD7-BF80A71BA4C8}"/>
                  </a:ext>
                </a:extLst>
              </p:cNvPr>
              <p:cNvSpPr/>
              <p:nvPr/>
            </p:nvSpPr>
            <p:spPr>
              <a:xfrm>
                <a:off x="5615327" y="4459691"/>
                <a:ext cx="961345" cy="961345"/>
              </a:xfrm>
              <a:prstGeom prst="donut">
                <a:avLst>
                  <a:gd name="adj" fmla="val 12405"/>
                </a:avLst>
              </a:prstGeom>
              <a:solidFill>
                <a:schemeClr val="accent4">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36" name="Oval 35">
                <a:extLst>
                  <a:ext uri="{FF2B5EF4-FFF2-40B4-BE49-F238E27FC236}">
                    <a16:creationId xmlns:a16="http://schemas.microsoft.com/office/drawing/2014/main" id="{6498FEFC-8B39-4A9E-B7CE-3C9DE770EE81}"/>
                  </a:ext>
                </a:extLst>
              </p:cNvPr>
              <p:cNvSpPr/>
              <p:nvPr/>
            </p:nvSpPr>
            <p:spPr>
              <a:xfrm>
                <a:off x="5840419" y="4681321"/>
                <a:ext cx="511162" cy="511162"/>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33" name="TextBox 32">
              <a:extLst>
                <a:ext uri="{FF2B5EF4-FFF2-40B4-BE49-F238E27FC236}">
                  <a16:creationId xmlns:a16="http://schemas.microsoft.com/office/drawing/2014/main" id="{36EEB633-06C9-4FA2-A493-E17F63BF7B82}"/>
                </a:ext>
              </a:extLst>
            </p:cNvPr>
            <p:cNvSpPr txBox="1"/>
            <p:nvPr/>
          </p:nvSpPr>
          <p:spPr>
            <a:xfrm>
              <a:off x="3118172" y="3976200"/>
              <a:ext cx="623928" cy="276999"/>
            </a:xfrm>
            <a:prstGeom prst="rect">
              <a:avLst/>
            </a:prstGeom>
            <a:noFill/>
          </p:spPr>
          <p:txBody>
            <a:bodyPr wrap="square" rtlCol="0">
              <a:spAutoFit/>
            </a:bodyPr>
            <a:lstStyle/>
            <a:p>
              <a:pPr algn="ctr"/>
              <a:r>
                <a:rPr lang="en-US" sz="1200" dirty="0">
                  <a:solidFill>
                    <a:schemeClr val="bg1"/>
                  </a:solidFill>
                  <a:latin typeface="+mj-lt"/>
                </a:rPr>
                <a:t>Days</a:t>
              </a:r>
            </a:p>
          </p:txBody>
        </p:sp>
      </p:grpSp>
      <p:grpSp>
        <p:nvGrpSpPr>
          <p:cNvPr id="37" name="Group 36">
            <a:extLst>
              <a:ext uri="{FF2B5EF4-FFF2-40B4-BE49-F238E27FC236}">
                <a16:creationId xmlns:a16="http://schemas.microsoft.com/office/drawing/2014/main" id="{CB478360-5632-49CB-AAED-E6892759861D}"/>
              </a:ext>
            </a:extLst>
          </p:cNvPr>
          <p:cNvGrpSpPr/>
          <p:nvPr/>
        </p:nvGrpSpPr>
        <p:grpSpPr>
          <a:xfrm>
            <a:off x="5873151" y="3825547"/>
            <a:ext cx="961345" cy="961345"/>
            <a:chOff x="2942465" y="3653589"/>
            <a:chExt cx="961345" cy="961345"/>
          </a:xfrm>
        </p:grpSpPr>
        <p:grpSp>
          <p:nvGrpSpPr>
            <p:cNvPr id="38" name="Group 37">
              <a:extLst>
                <a:ext uri="{FF2B5EF4-FFF2-40B4-BE49-F238E27FC236}">
                  <a16:creationId xmlns:a16="http://schemas.microsoft.com/office/drawing/2014/main" id="{330A837A-D6A3-4823-A2E2-F6BA3062F8B2}"/>
                </a:ext>
              </a:extLst>
            </p:cNvPr>
            <p:cNvGrpSpPr/>
            <p:nvPr/>
          </p:nvGrpSpPr>
          <p:grpSpPr>
            <a:xfrm>
              <a:off x="2942465" y="3653589"/>
              <a:ext cx="961345" cy="961345"/>
              <a:chOff x="5615327" y="4459691"/>
              <a:chExt cx="961345" cy="961345"/>
            </a:xfrm>
          </p:grpSpPr>
          <p:sp>
            <p:nvSpPr>
              <p:cNvPr id="40" name="Oval 39">
                <a:extLst>
                  <a:ext uri="{FF2B5EF4-FFF2-40B4-BE49-F238E27FC236}">
                    <a16:creationId xmlns:a16="http://schemas.microsoft.com/office/drawing/2014/main" id="{2AC0EEFF-87FD-4F43-88A6-27F9F5FCCB3F}"/>
                  </a:ext>
                </a:extLst>
              </p:cNvPr>
              <p:cNvSpPr/>
              <p:nvPr/>
            </p:nvSpPr>
            <p:spPr>
              <a:xfrm>
                <a:off x="5728360" y="4576927"/>
                <a:ext cx="725880" cy="725880"/>
              </a:xfrm>
              <a:prstGeom prst="ellipse">
                <a:avLst/>
              </a:prstGeom>
              <a:no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Donut 6">
                <a:extLst>
                  <a:ext uri="{FF2B5EF4-FFF2-40B4-BE49-F238E27FC236}">
                    <a16:creationId xmlns:a16="http://schemas.microsoft.com/office/drawing/2014/main" id="{2474CAB8-5444-4876-846A-CA695EA50E73}"/>
                  </a:ext>
                </a:extLst>
              </p:cNvPr>
              <p:cNvSpPr/>
              <p:nvPr/>
            </p:nvSpPr>
            <p:spPr>
              <a:xfrm>
                <a:off x="5615327" y="4459691"/>
                <a:ext cx="961345" cy="961345"/>
              </a:xfrm>
              <a:prstGeom prst="donut">
                <a:avLst>
                  <a:gd name="adj" fmla="val 12405"/>
                </a:avLst>
              </a:prstGeom>
              <a:solidFill>
                <a:schemeClr val="accent3">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42" name="Oval 41">
                <a:extLst>
                  <a:ext uri="{FF2B5EF4-FFF2-40B4-BE49-F238E27FC236}">
                    <a16:creationId xmlns:a16="http://schemas.microsoft.com/office/drawing/2014/main" id="{CAEE4450-C49C-495A-BB69-547BDCF0F7ED}"/>
                  </a:ext>
                </a:extLst>
              </p:cNvPr>
              <p:cNvSpPr/>
              <p:nvPr/>
            </p:nvSpPr>
            <p:spPr>
              <a:xfrm>
                <a:off x="5840419" y="4681321"/>
                <a:ext cx="511162" cy="511162"/>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39" name="TextBox 38">
              <a:extLst>
                <a:ext uri="{FF2B5EF4-FFF2-40B4-BE49-F238E27FC236}">
                  <a16:creationId xmlns:a16="http://schemas.microsoft.com/office/drawing/2014/main" id="{5B8FB967-D8C1-4D7C-96CB-CCB929AB6763}"/>
                </a:ext>
              </a:extLst>
            </p:cNvPr>
            <p:cNvSpPr txBox="1"/>
            <p:nvPr/>
          </p:nvSpPr>
          <p:spPr>
            <a:xfrm>
              <a:off x="3127440" y="3943539"/>
              <a:ext cx="623928" cy="276999"/>
            </a:xfrm>
            <a:prstGeom prst="rect">
              <a:avLst/>
            </a:prstGeom>
            <a:noFill/>
          </p:spPr>
          <p:txBody>
            <a:bodyPr wrap="square" rtlCol="0">
              <a:spAutoFit/>
            </a:bodyPr>
            <a:lstStyle/>
            <a:p>
              <a:pPr algn="ctr"/>
              <a:r>
                <a:rPr lang="en-US" sz="1200" dirty="0">
                  <a:solidFill>
                    <a:schemeClr val="bg1"/>
                  </a:solidFill>
                  <a:latin typeface="+mj-lt"/>
                </a:rPr>
                <a:t>Days</a:t>
              </a:r>
            </a:p>
          </p:txBody>
        </p:sp>
      </p:grpSp>
      <p:grpSp>
        <p:nvGrpSpPr>
          <p:cNvPr id="43" name="Group 42">
            <a:extLst>
              <a:ext uri="{FF2B5EF4-FFF2-40B4-BE49-F238E27FC236}">
                <a16:creationId xmlns:a16="http://schemas.microsoft.com/office/drawing/2014/main" id="{01371B12-8114-4510-8215-D2A7DC482BE4}"/>
              </a:ext>
            </a:extLst>
          </p:cNvPr>
          <p:cNvGrpSpPr/>
          <p:nvPr/>
        </p:nvGrpSpPr>
        <p:grpSpPr>
          <a:xfrm>
            <a:off x="7266635" y="3797599"/>
            <a:ext cx="961345" cy="961345"/>
            <a:chOff x="2942465" y="3653589"/>
            <a:chExt cx="961345" cy="961345"/>
          </a:xfrm>
        </p:grpSpPr>
        <p:grpSp>
          <p:nvGrpSpPr>
            <p:cNvPr id="44" name="Group 43">
              <a:extLst>
                <a:ext uri="{FF2B5EF4-FFF2-40B4-BE49-F238E27FC236}">
                  <a16:creationId xmlns:a16="http://schemas.microsoft.com/office/drawing/2014/main" id="{88A4FEA4-324E-4F69-AC52-00098EA59709}"/>
                </a:ext>
              </a:extLst>
            </p:cNvPr>
            <p:cNvGrpSpPr/>
            <p:nvPr/>
          </p:nvGrpSpPr>
          <p:grpSpPr>
            <a:xfrm>
              <a:off x="2942465" y="3653589"/>
              <a:ext cx="961345" cy="961345"/>
              <a:chOff x="5615327" y="4459691"/>
              <a:chExt cx="961345" cy="961345"/>
            </a:xfrm>
          </p:grpSpPr>
          <p:sp>
            <p:nvSpPr>
              <p:cNvPr id="46" name="Oval 45">
                <a:extLst>
                  <a:ext uri="{FF2B5EF4-FFF2-40B4-BE49-F238E27FC236}">
                    <a16:creationId xmlns:a16="http://schemas.microsoft.com/office/drawing/2014/main" id="{32690E00-1133-4826-BCE7-719418302E28}"/>
                  </a:ext>
                </a:extLst>
              </p:cNvPr>
              <p:cNvSpPr/>
              <p:nvPr/>
            </p:nvSpPr>
            <p:spPr>
              <a:xfrm>
                <a:off x="5728360" y="4576927"/>
                <a:ext cx="725880" cy="725880"/>
              </a:xfrm>
              <a:prstGeom prst="ellips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Donut 7">
                <a:extLst>
                  <a:ext uri="{FF2B5EF4-FFF2-40B4-BE49-F238E27FC236}">
                    <a16:creationId xmlns:a16="http://schemas.microsoft.com/office/drawing/2014/main" id="{74EF057D-598D-4700-808E-8BEB1B3E3955}"/>
                  </a:ext>
                </a:extLst>
              </p:cNvPr>
              <p:cNvSpPr/>
              <p:nvPr/>
            </p:nvSpPr>
            <p:spPr>
              <a:xfrm>
                <a:off x="5615327" y="4459691"/>
                <a:ext cx="961345" cy="961345"/>
              </a:xfrm>
              <a:prstGeom prst="donut">
                <a:avLst>
                  <a:gd name="adj" fmla="val 12405"/>
                </a:avLst>
              </a:prstGeom>
              <a:solidFill>
                <a:schemeClr val="accent2">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48" name="Oval 47">
                <a:extLst>
                  <a:ext uri="{FF2B5EF4-FFF2-40B4-BE49-F238E27FC236}">
                    <a16:creationId xmlns:a16="http://schemas.microsoft.com/office/drawing/2014/main" id="{69C0F0AE-B509-4648-A7BB-BD0EBC8FB1A3}"/>
                  </a:ext>
                </a:extLst>
              </p:cNvPr>
              <p:cNvSpPr/>
              <p:nvPr/>
            </p:nvSpPr>
            <p:spPr>
              <a:xfrm>
                <a:off x="5840419" y="4681321"/>
                <a:ext cx="511162" cy="51116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5" name="TextBox 44">
              <a:extLst>
                <a:ext uri="{FF2B5EF4-FFF2-40B4-BE49-F238E27FC236}">
                  <a16:creationId xmlns:a16="http://schemas.microsoft.com/office/drawing/2014/main" id="{EA187E13-A79B-450B-9DE2-9011BABD7AA6}"/>
                </a:ext>
              </a:extLst>
            </p:cNvPr>
            <p:cNvSpPr txBox="1"/>
            <p:nvPr/>
          </p:nvSpPr>
          <p:spPr>
            <a:xfrm>
              <a:off x="3118172" y="3971487"/>
              <a:ext cx="623928" cy="276999"/>
            </a:xfrm>
            <a:prstGeom prst="rect">
              <a:avLst/>
            </a:prstGeom>
            <a:noFill/>
          </p:spPr>
          <p:txBody>
            <a:bodyPr wrap="square" rtlCol="0">
              <a:spAutoFit/>
            </a:bodyPr>
            <a:lstStyle/>
            <a:p>
              <a:pPr algn="ctr"/>
              <a:r>
                <a:rPr lang="en-US" sz="1200" dirty="0">
                  <a:solidFill>
                    <a:schemeClr val="bg1"/>
                  </a:solidFill>
                  <a:latin typeface="+mj-lt"/>
                </a:rPr>
                <a:t>Days</a:t>
              </a:r>
            </a:p>
          </p:txBody>
        </p:sp>
      </p:grpSp>
      <p:grpSp>
        <p:nvGrpSpPr>
          <p:cNvPr id="49" name="Group 48">
            <a:extLst>
              <a:ext uri="{FF2B5EF4-FFF2-40B4-BE49-F238E27FC236}">
                <a16:creationId xmlns:a16="http://schemas.microsoft.com/office/drawing/2014/main" id="{B82ACFA8-7D1F-4AF3-81D9-084D349D388D}"/>
              </a:ext>
            </a:extLst>
          </p:cNvPr>
          <p:cNvGrpSpPr/>
          <p:nvPr/>
        </p:nvGrpSpPr>
        <p:grpSpPr>
          <a:xfrm>
            <a:off x="8773351" y="3787529"/>
            <a:ext cx="961345" cy="961345"/>
            <a:chOff x="2942465" y="3653589"/>
            <a:chExt cx="961345" cy="961345"/>
          </a:xfrm>
        </p:grpSpPr>
        <p:grpSp>
          <p:nvGrpSpPr>
            <p:cNvPr id="50" name="Group 49">
              <a:extLst>
                <a:ext uri="{FF2B5EF4-FFF2-40B4-BE49-F238E27FC236}">
                  <a16:creationId xmlns:a16="http://schemas.microsoft.com/office/drawing/2014/main" id="{9ECBE402-0814-42D2-8358-C4BA369D8577}"/>
                </a:ext>
              </a:extLst>
            </p:cNvPr>
            <p:cNvGrpSpPr/>
            <p:nvPr/>
          </p:nvGrpSpPr>
          <p:grpSpPr>
            <a:xfrm>
              <a:off x="2942465" y="3653589"/>
              <a:ext cx="961345" cy="961345"/>
              <a:chOff x="5615327" y="4459691"/>
              <a:chExt cx="961345" cy="961345"/>
            </a:xfrm>
          </p:grpSpPr>
          <p:sp>
            <p:nvSpPr>
              <p:cNvPr id="52" name="Oval 51">
                <a:extLst>
                  <a:ext uri="{FF2B5EF4-FFF2-40B4-BE49-F238E27FC236}">
                    <a16:creationId xmlns:a16="http://schemas.microsoft.com/office/drawing/2014/main" id="{993BFD6B-CD99-42F9-B63E-DC4EC02FA083}"/>
                  </a:ext>
                </a:extLst>
              </p:cNvPr>
              <p:cNvSpPr/>
              <p:nvPr/>
            </p:nvSpPr>
            <p:spPr>
              <a:xfrm>
                <a:off x="5728360" y="4576927"/>
                <a:ext cx="725880" cy="725880"/>
              </a:xfrm>
              <a:prstGeom prst="ellipse">
                <a:avLst/>
              </a:prstGeom>
              <a:no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Donut 13">
                <a:extLst>
                  <a:ext uri="{FF2B5EF4-FFF2-40B4-BE49-F238E27FC236}">
                    <a16:creationId xmlns:a16="http://schemas.microsoft.com/office/drawing/2014/main" id="{B6AE0A9F-161E-4927-B736-4CF4FDE7CB41}"/>
                  </a:ext>
                </a:extLst>
              </p:cNvPr>
              <p:cNvSpPr/>
              <p:nvPr/>
            </p:nvSpPr>
            <p:spPr>
              <a:xfrm>
                <a:off x="5615327" y="4459691"/>
                <a:ext cx="961345" cy="961345"/>
              </a:xfrm>
              <a:prstGeom prst="donut">
                <a:avLst>
                  <a:gd name="adj" fmla="val 12405"/>
                </a:avLst>
              </a:prstGeom>
              <a:solidFill>
                <a:schemeClr val="accent4">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54" name="Oval 53">
                <a:extLst>
                  <a:ext uri="{FF2B5EF4-FFF2-40B4-BE49-F238E27FC236}">
                    <a16:creationId xmlns:a16="http://schemas.microsoft.com/office/drawing/2014/main" id="{B1EA4581-9147-4384-BD1E-C82120752331}"/>
                  </a:ext>
                </a:extLst>
              </p:cNvPr>
              <p:cNvSpPr/>
              <p:nvPr/>
            </p:nvSpPr>
            <p:spPr>
              <a:xfrm>
                <a:off x="5840419" y="4681321"/>
                <a:ext cx="511162" cy="511162"/>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51" name="TextBox 50">
              <a:extLst>
                <a:ext uri="{FF2B5EF4-FFF2-40B4-BE49-F238E27FC236}">
                  <a16:creationId xmlns:a16="http://schemas.microsoft.com/office/drawing/2014/main" id="{5E5FF748-0535-4745-9EC1-B7461B90300C}"/>
                </a:ext>
              </a:extLst>
            </p:cNvPr>
            <p:cNvSpPr txBox="1"/>
            <p:nvPr/>
          </p:nvSpPr>
          <p:spPr>
            <a:xfrm>
              <a:off x="3123174" y="3981556"/>
              <a:ext cx="623928" cy="276999"/>
            </a:xfrm>
            <a:prstGeom prst="rect">
              <a:avLst/>
            </a:prstGeom>
            <a:noFill/>
          </p:spPr>
          <p:txBody>
            <a:bodyPr wrap="square" rtlCol="0">
              <a:spAutoFit/>
            </a:bodyPr>
            <a:lstStyle/>
            <a:p>
              <a:pPr algn="ctr"/>
              <a:r>
                <a:rPr lang="en-US" sz="1200" dirty="0">
                  <a:solidFill>
                    <a:schemeClr val="bg1"/>
                  </a:solidFill>
                  <a:latin typeface="+mj-lt"/>
                </a:rPr>
                <a:t>Days</a:t>
              </a:r>
            </a:p>
          </p:txBody>
        </p:sp>
      </p:grpSp>
      <p:grpSp>
        <p:nvGrpSpPr>
          <p:cNvPr id="55" name="Group 54">
            <a:extLst>
              <a:ext uri="{FF2B5EF4-FFF2-40B4-BE49-F238E27FC236}">
                <a16:creationId xmlns:a16="http://schemas.microsoft.com/office/drawing/2014/main" id="{E5F6961D-FC6F-4E70-BC7F-D50815F62DD1}"/>
              </a:ext>
            </a:extLst>
          </p:cNvPr>
          <p:cNvGrpSpPr/>
          <p:nvPr/>
        </p:nvGrpSpPr>
        <p:grpSpPr>
          <a:xfrm>
            <a:off x="10195937" y="3776786"/>
            <a:ext cx="961345" cy="961345"/>
            <a:chOff x="2942465" y="3653589"/>
            <a:chExt cx="961345" cy="961345"/>
          </a:xfrm>
        </p:grpSpPr>
        <p:grpSp>
          <p:nvGrpSpPr>
            <p:cNvPr id="56" name="Group 55">
              <a:extLst>
                <a:ext uri="{FF2B5EF4-FFF2-40B4-BE49-F238E27FC236}">
                  <a16:creationId xmlns:a16="http://schemas.microsoft.com/office/drawing/2014/main" id="{A6CEC17F-C7EB-459A-BE1B-ECD6028427DC}"/>
                </a:ext>
              </a:extLst>
            </p:cNvPr>
            <p:cNvGrpSpPr/>
            <p:nvPr/>
          </p:nvGrpSpPr>
          <p:grpSpPr>
            <a:xfrm>
              <a:off x="2942465" y="3653589"/>
              <a:ext cx="961345" cy="961345"/>
              <a:chOff x="5615327" y="4459691"/>
              <a:chExt cx="961345" cy="961345"/>
            </a:xfrm>
          </p:grpSpPr>
          <p:sp>
            <p:nvSpPr>
              <p:cNvPr id="58" name="Oval 57">
                <a:extLst>
                  <a:ext uri="{FF2B5EF4-FFF2-40B4-BE49-F238E27FC236}">
                    <a16:creationId xmlns:a16="http://schemas.microsoft.com/office/drawing/2014/main" id="{0C4CB0EB-85DD-4ADA-8F42-8A022E14AA0B}"/>
                  </a:ext>
                </a:extLst>
              </p:cNvPr>
              <p:cNvSpPr/>
              <p:nvPr/>
            </p:nvSpPr>
            <p:spPr>
              <a:xfrm>
                <a:off x="5728360" y="4576927"/>
                <a:ext cx="725880" cy="725880"/>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Donut 8">
                <a:extLst>
                  <a:ext uri="{FF2B5EF4-FFF2-40B4-BE49-F238E27FC236}">
                    <a16:creationId xmlns:a16="http://schemas.microsoft.com/office/drawing/2014/main" id="{BB3FB564-4590-4580-9403-79D1421F44BA}"/>
                  </a:ext>
                </a:extLst>
              </p:cNvPr>
              <p:cNvSpPr/>
              <p:nvPr/>
            </p:nvSpPr>
            <p:spPr>
              <a:xfrm>
                <a:off x="5615327" y="4459691"/>
                <a:ext cx="961345" cy="961345"/>
              </a:xfrm>
              <a:prstGeom prst="donut">
                <a:avLst>
                  <a:gd name="adj" fmla="val 12405"/>
                </a:avLst>
              </a:pr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60" name="Oval 59">
                <a:extLst>
                  <a:ext uri="{FF2B5EF4-FFF2-40B4-BE49-F238E27FC236}">
                    <a16:creationId xmlns:a16="http://schemas.microsoft.com/office/drawing/2014/main" id="{BF274E9A-D63F-4A48-AD28-1FC82E37231D}"/>
                  </a:ext>
                </a:extLst>
              </p:cNvPr>
              <p:cNvSpPr/>
              <p:nvPr/>
            </p:nvSpPr>
            <p:spPr>
              <a:xfrm>
                <a:off x="5840419" y="4681321"/>
                <a:ext cx="511162" cy="51116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57" name="TextBox 56">
              <a:extLst>
                <a:ext uri="{FF2B5EF4-FFF2-40B4-BE49-F238E27FC236}">
                  <a16:creationId xmlns:a16="http://schemas.microsoft.com/office/drawing/2014/main" id="{7C42CC53-413A-46FA-AB64-9247235CA88C}"/>
                </a:ext>
              </a:extLst>
            </p:cNvPr>
            <p:cNvSpPr txBox="1"/>
            <p:nvPr/>
          </p:nvSpPr>
          <p:spPr>
            <a:xfrm>
              <a:off x="3119303" y="3992299"/>
              <a:ext cx="623928" cy="276999"/>
            </a:xfrm>
            <a:prstGeom prst="rect">
              <a:avLst/>
            </a:prstGeom>
            <a:noFill/>
          </p:spPr>
          <p:txBody>
            <a:bodyPr wrap="square" rtlCol="0">
              <a:spAutoFit/>
            </a:bodyPr>
            <a:lstStyle/>
            <a:p>
              <a:pPr algn="ctr"/>
              <a:r>
                <a:rPr lang="en-US" sz="1200" dirty="0">
                  <a:solidFill>
                    <a:schemeClr val="bg1"/>
                  </a:solidFill>
                  <a:latin typeface="+mj-lt"/>
                </a:rPr>
                <a:t>Days</a:t>
              </a:r>
            </a:p>
          </p:txBody>
        </p:sp>
      </p:grpSp>
      <p:sp>
        <p:nvSpPr>
          <p:cNvPr id="67" name="TextBox 66">
            <a:extLst>
              <a:ext uri="{FF2B5EF4-FFF2-40B4-BE49-F238E27FC236}">
                <a16:creationId xmlns:a16="http://schemas.microsoft.com/office/drawing/2014/main" id="{0CC5E035-FE08-4A1B-BFFB-B9F3DE36777F}"/>
              </a:ext>
            </a:extLst>
          </p:cNvPr>
          <p:cNvSpPr txBox="1"/>
          <p:nvPr/>
        </p:nvSpPr>
        <p:spPr>
          <a:xfrm>
            <a:off x="2228182" y="2695487"/>
            <a:ext cx="2533650" cy="246221"/>
          </a:xfrm>
          <a:prstGeom prst="rect">
            <a:avLst/>
          </a:prstGeom>
          <a:noFill/>
        </p:spPr>
        <p:txBody>
          <a:bodyPr wrap="square" lIns="0" tIns="0" rIns="0" bIns="0" rtlCol="0">
            <a:spAutoFit/>
          </a:bodyPr>
          <a:lstStyle/>
          <a:p>
            <a:pPr algn="ctr"/>
            <a:r>
              <a:rPr lang="en-US" sz="1600" spc="100" dirty="0">
                <a:solidFill>
                  <a:schemeClr val="tx2"/>
                </a:solidFill>
                <a:latin typeface="+mj-lt"/>
              </a:rPr>
              <a:t>Date</a:t>
            </a:r>
          </a:p>
        </p:txBody>
      </p:sp>
      <p:sp>
        <p:nvSpPr>
          <p:cNvPr id="68" name="TextBox 67">
            <a:extLst>
              <a:ext uri="{FF2B5EF4-FFF2-40B4-BE49-F238E27FC236}">
                <a16:creationId xmlns:a16="http://schemas.microsoft.com/office/drawing/2014/main" id="{863D9A30-53A0-448C-A353-900F3F0AD1CA}"/>
              </a:ext>
            </a:extLst>
          </p:cNvPr>
          <p:cNvSpPr txBox="1"/>
          <p:nvPr/>
        </p:nvSpPr>
        <p:spPr>
          <a:xfrm>
            <a:off x="3749073" y="2689296"/>
            <a:ext cx="2533650" cy="246221"/>
          </a:xfrm>
          <a:prstGeom prst="rect">
            <a:avLst/>
          </a:prstGeom>
          <a:noFill/>
        </p:spPr>
        <p:txBody>
          <a:bodyPr wrap="square" lIns="0" tIns="0" rIns="0" bIns="0" rtlCol="0">
            <a:spAutoFit/>
          </a:bodyPr>
          <a:lstStyle/>
          <a:p>
            <a:pPr algn="ctr"/>
            <a:r>
              <a:rPr lang="en-US" sz="1600" spc="100" dirty="0">
                <a:solidFill>
                  <a:schemeClr val="tx2"/>
                </a:solidFill>
                <a:latin typeface="+mj-lt"/>
              </a:rPr>
              <a:t>Date</a:t>
            </a:r>
          </a:p>
        </p:txBody>
      </p:sp>
      <p:sp>
        <p:nvSpPr>
          <p:cNvPr id="69" name="TextBox 68">
            <a:extLst>
              <a:ext uri="{FF2B5EF4-FFF2-40B4-BE49-F238E27FC236}">
                <a16:creationId xmlns:a16="http://schemas.microsoft.com/office/drawing/2014/main" id="{3137211F-5A86-4EE9-83E1-13BFF52A06DC}"/>
              </a:ext>
            </a:extLst>
          </p:cNvPr>
          <p:cNvSpPr txBox="1"/>
          <p:nvPr/>
        </p:nvSpPr>
        <p:spPr>
          <a:xfrm>
            <a:off x="5133248" y="2697830"/>
            <a:ext cx="2533650" cy="246221"/>
          </a:xfrm>
          <a:prstGeom prst="rect">
            <a:avLst/>
          </a:prstGeom>
          <a:noFill/>
        </p:spPr>
        <p:txBody>
          <a:bodyPr wrap="square" lIns="0" tIns="0" rIns="0" bIns="0" rtlCol="0">
            <a:spAutoFit/>
          </a:bodyPr>
          <a:lstStyle/>
          <a:p>
            <a:pPr algn="ctr"/>
            <a:r>
              <a:rPr lang="en-US" sz="1600" spc="100" dirty="0">
                <a:solidFill>
                  <a:schemeClr val="tx2"/>
                </a:solidFill>
                <a:latin typeface="+mj-lt"/>
              </a:rPr>
              <a:t>Date</a:t>
            </a:r>
          </a:p>
        </p:txBody>
      </p:sp>
      <p:sp>
        <p:nvSpPr>
          <p:cNvPr id="70" name="TextBox 69">
            <a:extLst>
              <a:ext uri="{FF2B5EF4-FFF2-40B4-BE49-F238E27FC236}">
                <a16:creationId xmlns:a16="http://schemas.microsoft.com/office/drawing/2014/main" id="{27FF733C-52D8-4188-A87B-F0730C70AEAB}"/>
              </a:ext>
            </a:extLst>
          </p:cNvPr>
          <p:cNvSpPr txBox="1"/>
          <p:nvPr/>
        </p:nvSpPr>
        <p:spPr>
          <a:xfrm>
            <a:off x="6536789" y="2697719"/>
            <a:ext cx="2533650" cy="246221"/>
          </a:xfrm>
          <a:prstGeom prst="rect">
            <a:avLst/>
          </a:prstGeom>
          <a:noFill/>
        </p:spPr>
        <p:txBody>
          <a:bodyPr wrap="square" lIns="0" tIns="0" rIns="0" bIns="0" rtlCol="0">
            <a:spAutoFit/>
          </a:bodyPr>
          <a:lstStyle/>
          <a:p>
            <a:pPr algn="ctr"/>
            <a:r>
              <a:rPr lang="en-US" sz="1600" spc="100" dirty="0">
                <a:solidFill>
                  <a:schemeClr val="tx2"/>
                </a:solidFill>
                <a:latin typeface="+mj-lt"/>
              </a:rPr>
              <a:t>Date</a:t>
            </a:r>
          </a:p>
        </p:txBody>
      </p:sp>
      <p:sp>
        <p:nvSpPr>
          <p:cNvPr id="71" name="TextBox 70">
            <a:extLst>
              <a:ext uri="{FF2B5EF4-FFF2-40B4-BE49-F238E27FC236}">
                <a16:creationId xmlns:a16="http://schemas.microsoft.com/office/drawing/2014/main" id="{9A729B22-FF3D-4EEB-8964-75EFA2A40F10}"/>
              </a:ext>
            </a:extLst>
          </p:cNvPr>
          <p:cNvSpPr txBox="1"/>
          <p:nvPr/>
        </p:nvSpPr>
        <p:spPr>
          <a:xfrm>
            <a:off x="8002889" y="2691614"/>
            <a:ext cx="2533650" cy="246221"/>
          </a:xfrm>
          <a:prstGeom prst="rect">
            <a:avLst/>
          </a:prstGeom>
          <a:noFill/>
        </p:spPr>
        <p:txBody>
          <a:bodyPr wrap="square" lIns="0" tIns="0" rIns="0" bIns="0" rtlCol="0">
            <a:spAutoFit/>
          </a:bodyPr>
          <a:lstStyle/>
          <a:p>
            <a:pPr algn="ctr"/>
            <a:r>
              <a:rPr lang="en-US" sz="1600" spc="100" dirty="0">
                <a:solidFill>
                  <a:schemeClr val="tx2"/>
                </a:solidFill>
                <a:latin typeface="+mj-lt"/>
              </a:rPr>
              <a:t>Date</a:t>
            </a:r>
          </a:p>
        </p:txBody>
      </p:sp>
      <p:sp>
        <p:nvSpPr>
          <p:cNvPr id="72" name="TextBox 71">
            <a:extLst>
              <a:ext uri="{FF2B5EF4-FFF2-40B4-BE49-F238E27FC236}">
                <a16:creationId xmlns:a16="http://schemas.microsoft.com/office/drawing/2014/main" id="{1353BAA3-98DD-44FE-AB6B-8E3FB01FF5E4}"/>
              </a:ext>
            </a:extLst>
          </p:cNvPr>
          <p:cNvSpPr txBox="1"/>
          <p:nvPr/>
        </p:nvSpPr>
        <p:spPr>
          <a:xfrm>
            <a:off x="9406430" y="2702928"/>
            <a:ext cx="2533650" cy="246221"/>
          </a:xfrm>
          <a:prstGeom prst="rect">
            <a:avLst/>
          </a:prstGeom>
          <a:noFill/>
        </p:spPr>
        <p:txBody>
          <a:bodyPr wrap="square" lIns="0" tIns="0" rIns="0" bIns="0" rtlCol="0">
            <a:spAutoFit/>
          </a:bodyPr>
          <a:lstStyle/>
          <a:p>
            <a:pPr algn="ctr"/>
            <a:r>
              <a:rPr lang="en-US" sz="1600" spc="100" dirty="0">
                <a:solidFill>
                  <a:schemeClr val="tx2"/>
                </a:solidFill>
                <a:latin typeface="+mj-lt"/>
              </a:rPr>
              <a:t>Date</a:t>
            </a:r>
          </a:p>
        </p:txBody>
      </p:sp>
      <p:cxnSp>
        <p:nvCxnSpPr>
          <p:cNvPr id="73" name="Straight Connector 72">
            <a:extLst>
              <a:ext uri="{FF2B5EF4-FFF2-40B4-BE49-F238E27FC236}">
                <a16:creationId xmlns:a16="http://schemas.microsoft.com/office/drawing/2014/main" id="{9BE9F37E-7CCE-42D3-9748-10F5B407226D}"/>
              </a:ext>
            </a:extLst>
          </p:cNvPr>
          <p:cNvCxnSpPr>
            <a:cxnSpLocks/>
          </p:cNvCxnSpPr>
          <p:nvPr/>
        </p:nvCxnSpPr>
        <p:spPr>
          <a:xfrm flipV="1">
            <a:off x="3434846" y="3120275"/>
            <a:ext cx="0" cy="692770"/>
          </a:xfrm>
          <a:prstGeom prst="line">
            <a:avLst/>
          </a:prstGeom>
          <a:ln>
            <a:solidFill>
              <a:schemeClr val="tx1">
                <a:lumMod val="20000"/>
                <a:lumOff val="80000"/>
              </a:schemeClr>
            </a:solidFill>
            <a:tailEnd type="oval"/>
          </a:ln>
        </p:spPr>
        <p:style>
          <a:lnRef idx="1">
            <a:schemeClr val="accent1"/>
          </a:lnRef>
          <a:fillRef idx="0">
            <a:schemeClr val="accent1"/>
          </a:fillRef>
          <a:effectRef idx="0">
            <a:schemeClr val="accent1"/>
          </a:effectRef>
          <a:fontRef idx="minor">
            <a:schemeClr val="tx1"/>
          </a:fontRef>
        </p:style>
      </p:cxnSp>
      <p:cxnSp>
        <p:nvCxnSpPr>
          <p:cNvPr id="74" name="Straight Connector 73">
            <a:extLst>
              <a:ext uri="{FF2B5EF4-FFF2-40B4-BE49-F238E27FC236}">
                <a16:creationId xmlns:a16="http://schemas.microsoft.com/office/drawing/2014/main" id="{4AA90A5C-9BD1-496B-BE58-A458FE6137DA}"/>
              </a:ext>
            </a:extLst>
          </p:cNvPr>
          <p:cNvCxnSpPr>
            <a:cxnSpLocks/>
          </p:cNvCxnSpPr>
          <p:nvPr/>
        </p:nvCxnSpPr>
        <p:spPr>
          <a:xfrm flipV="1">
            <a:off x="4902417" y="3113142"/>
            <a:ext cx="0" cy="692770"/>
          </a:xfrm>
          <a:prstGeom prst="line">
            <a:avLst/>
          </a:prstGeom>
          <a:ln>
            <a:solidFill>
              <a:schemeClr val="tx1">
                <a:lumMod val="20000"/>
                <a:lumOff val="80000"/>
              </a:schemeClr>
            </a:solidFill>
            <a:tailEnd type="oval"/>
          </a:ln>
        </p:spPr>
        <p:style>
          <a:lnRef idx="1">
            <a:schemeClr val="accent1"/>
          </a:lnRef>
          <a:fillRef idx="0">
            <a:schemeClr val="accent1"/>
          </a:fillRef>
          <a:effectRef idx="0">
            <a:schemeClr val="accent1"/>
          </a:effectRef>
          <a:fontRef idx="minor">
            <a:schemeClr val="tx1"/>
          </a:fontRef>
        </p:style>
      </p:cxnSp>
      <p:cxnSp>
        <p:nvCxnSpPr>
          <p:cNvPr id="75" name="Straight Connector 74">
            <a:extLst>
              <a:ext uri="{FF2B5EF4-FFF2-40B4-BE49-F238E27FC236}">
                <a16:creationId xmlns:a16="http://schemas.microsoft.com/office/drawing/2014/main" id="{F5BF6A4A-F8AB-45C8-96E8-C13FDEC4EB2D}"/>
              </a:ext>
            </a:extLst>
          </p:cNvPr>
          <p:cNvCxnSpPr>
            <a:cxnSpLocks/>
          </p:cNvCxnSpPr>
          <p:nvPr/>
        </p:nvCxnSpPr>
        <p:spPr>
          <a:xfrm flipV="1">
            <a:off x="6316591" y="3138658"/>
            <a:ext cx="0" cy="692770"/>
          </a:xfrm>
          <a:prstGeom prst="line">
            <a:avLst/>
          </a:prstGeom>
          <a:ln>
            <a:solidFill>
              <a:schemeClr val="tx1">
                <a:lumMod val="20000"/>
                <a:lumOff val="80000"/>
              </a:schemeClr>
            </a:solidFill>
            <a:tailEnd type="oval"/>
          </a:ln>
        </p:spPr>
        <p:style>
          <a:lnRef idx="1">
            <a:schemeClr val="accent1"/>
          </a:lnRef>
          <a:fillRef idx="0">
            <a:schemeClr val="accent1"/>
          </a:fillRef>
          <a:effectRef idx="0">
            <a:schemeClr val="accent1"/>
          </a:effectRef>
          <a:fontRef idx="minor">
            <a:schemeClr val="tx1"/>
          </a:fontRef>
        </p:style>
      </p:cxnSp>
      <p:cxnSp>
        <p:nvCxnSpPr>
          <p:cNvPr id="76" name="Straight Connector 75">
            <a:extLst>
              <a:ext uri="{FF2B5EF4-FFF2-40B4-BE49-F238E27FC236}">
                <a16:creationId xmlns:a16="http://schemas.microsoft.com/office/drawing/2014/main" id="{E885DDBE-CD2F-4561-8D66-AF4A83EF3F80}"/>
              </a:ext>
            </a:extLst>
          </p:cNvPr>
          <p:cNvCxnSpPr>
            <a:cxnSpLocks/>
          </p:cNvCxnSpPr>
          <p:nvPr/>
        </p:nvCxnSpPr>
        <p:spPr>
          <a:xfrm flipV="1">
            <a:off x="7730838" y="3087626"/>
            <a:ext cx="0" cy="692770"/>
          </a:xfrm>
          <a:prstGeom prst="line">
            <a:avLst/>
          </a:prstGeom>
          <a:ln>
            <a:solidFill>
              <a:schemeClr val="tx1">
                <a:lumMod val="20000"/>
                <a:lumOff val="80000"/>
              </a:schemeClr>
            </a:solidFill>
            <a:tailEnd type="oval"/>
          </a:ln>
        </p:spPr>
        <p:style>
          <a:lnRef idx="1">
            <a:schemeClr val="accent1"/>
          </a:lnRef>
          <a:fillRef idx="0">
            <a:schemeClr val="accent1"/>
          </a:fillRef>
          <a:effectRef idx="0">
            <a:schemeClr val="accent1"/>
          </a:effectRef>
          <a:fontRef idx="minor">
            <a:schemeClr val="tx1"/>
          </a:fontRef>
        </p:style>
      </p:cxnSp>
      <p:cxnSp>
        <p:nvCxnSpPr>
          <p:cNvPr id="77" name="Straight Connector 76">
            <a:extLst>
              <a:ext uri="{FF2B5EF4-FFF2-40B4-BE49-F238E27FC236}">
                <a16:creationId xmlns:a16="http://schemas.microsoft.com/office/drawing/2014/main" id="{F702E4E7-FB69-4CFB-8CC0-51C921477201}"/>
              </a:ext>
            </a:extLst>
          </p:cNvPr>
          <p:cNvCxnSpPr>
            <a:cxnSpLocks/>
          </p:cNvCxnSpPr>
          <p:nvPr/>
        </p:nvCxnSpPr>
        <p:spPr>
          <a:xfrm flipV="1">
            <a:off x="9244765" y="3113142"/>
            <a:ext cx="0" cy="692770"/>
          </a:xfrm>
          <a:prstGeom prst="line">
            <a:avLst/>
          </a:prstGeom>
          <a:ln>
            <a:solidFill>
              <a:schemeClr val="tx1">
                <a:lumMod val="20000"/>
                <a:lumOff val="80000"/>
              </a:schemeClr>
            </a:solidFill>
            <a:tailEnd type="oval"/>
          </a:ln>
        </p:spPr>
        <p:style>
          <a:lnRef idx="1">
            <a:schemeClr val="accent1"/>
          </a:lnRef>
          <a:fillRef idx="0">
            <a:schemeClr val="accent1"/>
          </a:fillRef>
          <a:effectRef idx="0">
            <a:schemeClr val="accent1"/>
          </a:effectRef>
          <a:fontRef idx="minor">
            <a:schemeClr val="tx1"/>
          </a:fontRef>
        </p:style>
      </p:cxnSp>
      <p:cxnSp>
        <p:nvCxnSpPr>
          <p:cNvPr id="78" name="Straight Connector 77">
            <a:extLst>
              <a:ext uri="{FF2B5EF4-FFF2-40B4-BE49-F238E27FC236}">
                <a16:creationId xmlns:a16="http://schemas.microsoft.com/office/drawing/2014/main" id="{4D0F6A93-5BD4-4D95-8B8F-7E298F7A6251}"/>
              </a:ext>
            </a:extLst>
          </p:cNvPr>
          <p:cNvCxnSpPr>
            <a:cxnSpLocks/>
          </p:cNvCxnSpPr>
          <p:nvPr/>
        </p:nvCxnSpPr>
        <p:spPr>
          <a:xfrm flipV="1">
            <a:off x="10659640" y="3083775"/>
            <a:ext cx="0" cy="692770"/>
          </a:xfrm>
          <a:prstGeom prst="line">
            <a:avLst/>
          </a:prstGeom>
          <a:ln>
            <a:solidFill>
              <a:schemeClr val="tx1">
                <a:lumMod val="20000"/>
                <a:lumOff val="80000"/>
              </a:schemeClr>
            </a:solidFill>
            <a:tailEnd type="oval"/>
          </a:ln>
        </p:spPr>
        <p:style>
          <a:lnRef idx="1">
            <a:schemeClr val="accent1"/>
          </a:lnRef>
          <a:fillRef idx="0">
            <a:schemeClr val="accent1"/>
          </a:fillRef>
          <a:effectRef idx="0">
            <a:schemeClr val="accent1"/>
          </a:effectRef>
          <a:fontRef idx="minor">
            <a:schemeClr val="tx1"/>
          </a:fontRef>
        </p:style>
      </p:cxnSp>
      <p:sp>
        <p:nvSpPr>
          <p:cNvPr id="79" name="TextBox 78">
            <a:extLst>
              <a:ext uri="{FF2B5EF4-FFF2-40B4-BE49-F238E27FC236}">
                <a16:creationId xmlns:a16="http://schemas.microsoft.com/office/drawing/2014/main" id="{5054D684-620D-428A-858F-E743B1D3F8C9}"/>
              </a:ext>
            </a:extLst>
          </p:cNvPr>
          <p:cNvSpPr txBox="1"/>
          <p:nvPr/>
        </p:nvSpPr>
        <p:spPr>
          <a:xfrm>
            <a:off x="1470262" y="1655672"/>
            <a:ext cx="9624921" cy="461665"/>
          </a:xfrm>
          <a:prstGeom prst="rect">
            <a:avLst/>
          </a:prstGeom>
          <a:noFill/>
        </p:spPr>
        <p:txBody>
          <a:bodyPr wrap="square" rtlCol="0">
            <a:spAutoFit/>
          </a:bodyPr>
          <a:lstStyle>
            <a:defPPr>
              <a:defRPr lang="en-US"/>
            </a:defPPr>
            <a:lvl1pPr>
              <a:defRPr sz="1600">
                <a:solidFill>
                  <a:schemeClr val="tx1">
                    <a:lumMod val="50000"/>
                    <a:lumOff val="50000"/>
                  </a:schemeClr>
                </a:solidFill>
                <a:latin typeface="Avenir Next LT Pro" panose="020B0504020202020204" pitchFamily="34" charset="0"/>
              </a:defRPr>
            </a:lvl1pPr>
          </a:lstStyle>
          <a:p>
            <a:r>
              <a:rPr lang="en-US" sz="1200" dirty="0">
                <a:solidFill>
                  <a:schemeClr val="tx1"/>
                </a:solidFill>
                <a:latin typeface="Open Sans" panose="020B0606030504020204" pitchFamily="34" charset="0"/>
                <a:ea typeface="Open Sans" panose="020B0606030504020204" pitchFamily="34" charset="0"/>
                <a:cs typeface="Open Sans" panose="020B0606030504020204" pitchFamily="34" charset="0"/>
              </a:rPr>
              <a:t>[This is a timing and milestone driven explanation of the tasks required to onboard the customer base as actual paying customers. These tasks should show how NewCo will achieve the desired long-term volume of business that it shows in its financial forecast.]</a:t>
            </a:r>
          </a:p>
        </p:txBody>
      </p:sp>
      <p:sp>
        <p:nvSpPr>
          <p:cNvPr id="80" name="Rectangle 79">
            <a:extLst>
              <a:ext uri="{FF2B5EF4-FFF2-40B4-BE49-F238E27FC236}">
                <a16:creationId xmlns:a16="http://schemas.microsoft.com/office/drawing/2014/main" id="{CA9DD633-96B3-4111-9867-A0D02074E2AE}"/>
              </a:ext>
            </a:extLst>
          </p:cNvPr>
          <p:cNvSpPr/>
          <p:nvPr/>
        </p:nvSpPr>
        <p:spPr>
          <a:xfrm>
            <a:off x="2836646" y="4998921"/>
            <a:ext cx="1194234" cy="223138"/>
          </a:xfrm>
          <a:prstGeom prst="rect">
            <a:avLst/>
          </a:prstGeom>
        </p:spPr>
        <p:txBody>
          <a:bodyPr wrap="square" lIns="0" tIns="0" rIns="0" bIns="0">
            <a:spAutoFit/>
          </a:bodyPr>
          <a:lstStyle/>
          <a:p>
            <a:pPr algn="ctr">
              <a:lnSpc>
                <a:spcPct val="130000"/>
              </a:lnSpc>
            </a:pPr>
            <a:r>
              <a:rPr lang="en-US" sz="1200" dirty="0"/>
              <a:t>Plan 2</a:t>
            </a:r>
          </a:p>
        </p:txBody>
      </p:sp>
      <p:sp>
        <p:nvSpPr>
          <p:cNvPr id="81" name="Rectangle 80">
            <a:extLst>
              <a:ext uri="{FF2B5EF4-FFF2-40B4-BE49-F238E27FC236}">
                <a16:creationId xmlns:a16="http://schemas.microsoft.com/office/drawing/2014/main" id="{E03AF102-C1C7-4FC1-8667-11E526EC5FDE}"/>
              </a:ext>
            </a:extLst>
          </p:cNvPr>
          <p:cNvSpPr/>
          <p:nvPr/>
        </p:nvSpPr>
        <p:spPr>
          <a:xfrm>
            <a:off x="4356356" y="5027608"/>
            <a:ext cx="1194234" cy="223138"/>
          </a:xfrm>
          <a:prstGeom prst="rect">
            <a:avLst/>
          </a:prstGeom>
        </p:spPr>
        <p:txBody>
          <a:bodyPr wrap="square" lIns="0" tIns="0" rIns="0" bIns="0">
            <a:spAutoFit/>
          </a:bodyPr>
          <a:lstStyle/>
          <a:p>
            <a:pPr algn="ctr">
              <a:lnSpc>
                <a:spcPct val="130000"/>
              </a:lnSpc>
            </a:pPr>
            <a:r>
              <a:rPr lang="en-US" sz="1200" dirty="0"/>
              <a:t>Plan 3</a:t>
            </a:r>
          </a:p>
        </p:txBody>
      </p:sp>
      <p:sp>
        <p:nvSpPr>
          <p:cNvPr id="82" name="Rectangle 81">
            <a:extLst>
              <a:ext uri="{FF2B5EF4-FFF2-40B4-BE49-F238E27FC236}">
                <a16:creationId xmlns:a16="http://schemas.microsoft.com/office/drawing/2014/main" id="{4C317DFE-08F6-4E50-926D-21B0FAC596BE}"/>
              </a:ext>
            </a:extLst>
          </p:cNvPr>
          <p:cNvSpPr/>
          <p:nvPr/>
        </p:nvSpPr>
        <p:spPr>
          <a:xfrm>
            <a:off x="5772973" y="5027608"/>
            <a:ext cx="1194234" cy="223138"/>
          </a:xfrm>
          <a:prstGeom prst="rect">
            <a:avLst/>
          </a:prstGeom>
        </p:spPr>
        <p:txBody>
          <a:bodyPr wrap="square" lIns="0" tIns="0" rIns="0" bIns="0">
            <a:spAutoFit/>
          </a:bodyPr>
          <a:lstStyle/>
          <a:p>
            <a:pPr algn="ctr">
              <a:lnSpc>
                <a:spcPct val="130000"/>
              </a:lnSpc>
            </a:pPr>
            <a:r>
              <a:rPr lang="en-US" sz="1200" dirty="0"/>
              <a:t>Plan 4</a:t>
            </a:r>
          </a:p>
        </p:txBody>
      </p:sp>
      <p:sp>
        <p:nvSpPr>
          <p:cNvPr id="83" name="Rectangle 82">
            <a:extLst>
              <a:ext uri="{FF2B5EF4-FFF2-40B4-BE49-F238E27FC236}">
                <a16:creationId xmlns:a16="http://schemas.microsoft.com/office/drawing/2014/main" id="{41B7064C-FF11-4109-970B-E7709098FAC7}"/>
              </a:ext>
            </a:extLst>
          </p:cNvPr>
          <p:cNvSpPr/>
          <p:nvPr/>
        </p:nvSpPr>
        <p:spPr>
          <a:xfrm>
            <a:off x="7145491" y="5010552"/>
            <a:ext cx="1194234" cy="223138"/>
          </a:xfrm>
          <a:prstGeom prst="rect">
            <a:avLst/>
          </a:prstGeom>
        </p:spPr>
        <p:txBody>
          <a:bodyPr wrap="square" lIns="0" tIns="0" rIns="0" bIns="0">
            <a:spAutoFit/>
          </a:bodyPr>
          <a:lstStyle/>
          <a:p>
            <a:pPr algn="ctr">
              <a:lnSpc>
                <a:spcPct val="130000"/>
              </a:lnSpc>
            </a:pPr>
            <a:r>
              <a:rPr lang="en-US" sz="1200" dirty="0"/>
              <a:t>Plan 5</a:t>
            </a:r>
          </a:p>
        </p:txBody>
      </p:sp>
      <p:sp>
        <p:nvSpPr>
          <p:cNvPr id="84" name="Rectangle 83">
            <a:extLst>
              <a:ext uri="{FF2B5EF4-FFF2-40B4-BE49-F238E27FC236}">
                <a16:creationId xmlns:a16="http://schemas.microsoft.com/office/drawing/2014/main" id="{7607392E-F351-4C73-BF36-CBFAFE879368}"/>
              </a:ext>
            </a:extLst>
          </p:cNvPr>
          <p:cNvSpPr/>
          <p:nvPr/>
        </p:nvSpPr>
        <p:spPr>
          <a:xfrm>
            <a:off x="8647648" y="5027608"/>
            <a:ext cx="1194234" cy="223138"/>
          </a:xfrm>
          <a:prstGeom prst="rect">
            <a:avLst/>
          </a:prstGeom>
        </p:spPr>
        <p:txBody>
          <a:bodyPr wrap="square" lIns="0" tIns="0" rIns="0" bIns="0">
            <a:spAutoFit/>
          </a:bodyPr>
          <a:lstStyle/>
          <a:p>
            <a:pPr algn="ctr">
              <a:lnSpc>
                <a:spcPct val="130000"/>
              </a:lnSpc>
            </a:pPr>
            <a:r>
              <a:rPr lang="en-US" sz="1200" dirty="0"/>
              <a:t>Plan 6</a:t>
            </a:r>
          </a:p>
        </p:txBody>
      </p:sp>
      <p:sp>
        <p:nvSpPr>
          <p:cNvPr id="85" name="Rectangle 84">
            <a:extLst>
              <a:ext uri="{FF2B5EF4-FFF2-40B4-BE49-F238E27FC236}">
                <a16:creationId xmlns:a16="http://schemas.microsoft.com/office/drawing/2014/main" id="{9750845C-A0AB-4ABF-800B-723FACD9EE55}"/>
              </a:ext>
            </a:extLst>
          </p:cNvPr>
          <p:cNvSpPr/>
          <p:nvPr/>
        </p:nvSpPr>
        <p:spPr>
          <a:xfrm>
            <a:off x="10087622" y="5035142"/>
            <a:ext cx="1194234" cy="223138"/>
          </a:xfrm>
          <a:prstGeom prst="rect">
            <a:avLst/>
          </a:prstGeom>
        </p:spPr>
        <p:txBody>
          <a:bodyPr wrap="square" lIns="0" tIns="0" rIns="0" bIns="0">
            <a:spAutoFit/>
          </a:bodyPr>
          <a:lstStyle/>
          <a:p>
            <a:pPr algn="ctr">
              <a:lnSpc>
                <a:spcPct val="130000"/>
              </a:lnSpc>
            </a:pPr>
            <a:r>
              <a:rPr lang="en-US" sz="1200" dirty="0"/>
              <a:t>Plan 7</a:t>
            </a:r>
          </a:p>
        </p:txBody>
      </p:sp>
      <p:sp>
        <p:nvSpPr>
          <p:cNvPr id="86" name="Slide Number Placeholder 1">
            <a:extLst>
              <a:ext uri="{FF2B5EF4-FFF2-40B4-BE49-F238E27FC236}">
                <a16:creationId xmlns:a16="http://schemas.microsoft.com/office/drawing/2014/main" id="{3DEB7665-01B7-4A07-80B2-418206F4367D}"/>
              </a:ext>
            </a:extLst>
          </p:cNvPr>
          <p:cNvSpPr txBox="1">
            <a:spLocks/>
          </p:cNvSpPr>
          <p:nvPr/>
        </p:nvSpPr>
        <p:spPr>
          <a:xfrm>
            <a:off x="10227423" y="6319464"/>
            <a:ext cx="1964577" cy="275299"/>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sz="1200" dirty="0" err="1">
                <a:solidFill>
                  <a:schemeClr val="accent1">
                    <a:lumMod val="75000"/>
                  </a:schemeClr>
                </a:solidFill>
              </a:rPr>
              <a:t>NewCo</a:t>
            </a:r>
            <a:r>
              <a:rPr lang="en-US" sz="1200" dirty="0">
                <a:solidFill>
                  <a:schemeClr val="accent1">
                    <a:lumMod val="75000"/>
                  </a:schemeClr>
                </a:solidFill>
              </a:rPr>
              <a:t>      |     </a:t>
            </a:r>
            <a:fld id="{263D815A-656D-C942-B550-862E8C0741FD}" type="slidenum">
              <a:rPr lang="en-US" sz="1200" smtClean="0">
                <a:solidFill>
                  <a:schemeClr val="accent1">
                    <a:lumMod val="75000"/>
                  </a:schemeClr>
                </a:solidFill>
              </a:rPr>
              <a:pPr algn="r"/>
              <a:t>7</a:t>
            </a:fld>
            <a:endParaRPr lang="en-US" sz="1200" dirty="0">
              <a:solidFill>
                <a:schemeClr val="accent1">
                  <a:lumMod val="75000"/>
                </a:schemeClr>
              </a:solidFill>
            </a:endParaRPr>
          </a:p>
        </p:txBody>
      </p:sp>
    </p:spTree>
    <p:extLst>
      <p:ext uri="{BB962C8B-B14F-4D97-AF65-F5344CB8AC3E}">
        <p14:creationId xmlns:p14="http://schemas.microsoft.com/office/powerpoint/2010/main" val="2419526957"/>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barn(inVertical)">
                                      <p:cBhvr>
                                        <p:cTn id="7" dur="500"/>
                                        <p:tgtEl>
                                          <p:spTgt spid="2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wipe(up)">
                                      <p:cBhvr>
                                        <p:cTn id="12" dur="500"/>
                                        <p:tgtEl>
                                          <p:spTgt spid="17"/>
                                        </p:tgtEl>
                                      </p:cBhvr>
                                    </p:animEffect>
                                  </p:childTnLst>
                                </p:cTn>
                              </p:par>
                            </p:childTnLst>
                          </p:cTn>
                        </p:par>
                      </p:childTnLst>
                    </p:cTn>
                  </p:par>
                  <p:par>
                    <p:cTn id="13" fill="hold">
                      <p:stCondLst>
                        <p:cond delay="indefinite"/>
                      </p:stCondLst>
                      <p:childTnLst>
                        <p:par>
                          <p:cTn id="14" fill="hold">
                            <p:stCondLst>
                              <p:cond delay="0"/>
                            </p:stCondLst>
                            <p:childTnLst>
                              <p:par>
                                <p:cTn id="15" presetID="21" presetClass="entr" presetSubtype="1" fill="hold"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heel(1)">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2" fill="hold" grpId="0" nodeType="clickEffect">
                                  <p:stCondLst>
                                    <p:cond delay="0"/>
                                  </p:stCondLst>
                                  <p:childTnLst>
                                    <p:set>
                                      <p:cBhvr>
                                        <p:cTn id="21" dur="1" fill="hold">
                                          <p:stCondLst>
                                            <p:cond delay="0"/>
                                          </p:stCondLst>
                                        </p:cTn>
                                        <p:tgtEl>
                                          <p:spTgt spid="25"/>
                                        </p:tgtEl>
                                        <p:attrNameLst>
                                          <p:attrName>style.visibility</p:attrName>
                                        </p:attrNameLst>
                                      </p:cBhvr>
                                      <p:to>
                                        <p:strVal val="visible"/>
                                      </p:to>
                                    </p:set>
                                    <p:animEffect transition="in" filter="wipe(right)">
                                      <p:cBhvr>
                                        <p:cTn id="22" dur="500"/>
                                        <p:tgtEl>
                                          <p:spTgt spid="25"/>
                                        </p:tgtEl>
                                      </p:cBhvr>
                                    </p:animEffect>
                                  </p:childTnLst>
                                </p:cTn>
                              </p:par>
                              <p:par>
                                <p:cTn id="23" presetID="22" presetClass="entr" presetSubtype="2" fill="hold" grpId="0" nodeType="withEffect">
                                  <p:stCondLst>
                                    <p:cond delay="0"/>
                                  </p:stCondLst>
                                  <p:childTnLst>
                                    <p:set>
                                      <p:cBhvr>
                                        <p:cTn id="24" dur="1" fill="hold">
                                          <p:stCondLst>
                                            <p:cond delay="0"/>
                                          </p:stCondLst>
                                        </p:cTn>
                                        <p:tgtEl>
                                          <p:spTgt spid="24"/>
                                        </p:tgtEl>
                                        <p:attrNameLst>
                                          <p:attrName>style.visibility</p:attrName>
                                        </p:attrNameLst>
                                      </p:cBhvr>
                                      <p:to>
                                        <p:strVal val="visible"/>
                                      </p:to>
                                    </p:set>
                                    <p:animEffect transition="in" filter="wipe(right)">
                                      <p:cBhvr>
                                        <p:cTn id="25" dur="500"/>
                                        <p:tgtEl>
                                          <p:spTgt spid="24"/>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1" fill="hold" nodeType="clickEffect">
                                  <p:stCondLst>
                                    <p:cond delay="0"/>
                                  </p:stCondLst>
                                  <p:childTnLst>
                                    <p:set>
                                      <p:cBhvr>
                                        <p:cTn id="29" dur="1" fill="hold">
                                          <p:stCondLst>
                                            <p:cond delay="0"/>
                                          </p:stCondLst>
                                        </p:cTn>
                                        <p:tgtEl>
                                          <p:spTgt spid="18"/>
                                        </p:tgtEl>
                                        <p:attrNameLst>
                                          <p:attrName>style.visibility</p:attrName>
                                        </p:attrNameLst>
                                      </p:cBhvr>
                                      <p:to>
                                        <p:strVal val="visible"/>
                                      </p:to>
                                    </p:set>
                                    <p:animEffect transition="in" filter="wipe(up)">
                                      <p:cBhvr>
                                        <p:cTn id="30" dur="500"/>
                                        <p:tgtEl>
                                          <p:spTgt spid="18"/>
                                        </p:tgtEl>
                                      </p:cBhvr>
                                    </p:animEffect>
                                  </p:childTnLst>
                                </p:cTn>
                              </p:par>
                            </p:childTnLst>
                          </p:cTn>
                        </p:par>
                      </p:childTnLst>
                    </p:cTn>
                  </p:par>
                  <p:par>
                    <p:cTn id="31" fill="hold">
                      <p:stCondLst>
                        <p:cond delay="indefinite"/>
                      </p:stCondLst>
                      <p:childTnLst>
                        <p:par>
                          <p:cTn id="32" fill="hold">
                            <p:stCondLst>
                              <p:cond delay="0"/>
                            </p:stCondLst>
                            <p:childTnLst>
                              <p:par>
                                <p:cTn id="33" presetID="21" presetClass="entr" presetSubtype="1" fill="hold" nodeType="clickEffect">
                                  <p:stCondLst>
                                    <p:cond delay="0"/>
                                  </p:stCondLst>
                                  <p:childTnLst>
                                    <p:set>
                                      <p:cBhvr>
                                        <p:cTn id="34" dur="1" fill="hold">
                                          <p:stCondLst>
                                            <p:cond delay="0"/>
                                          </p:stCondLst>
                                        </p:cTn>
                                        <p:tgtEl>
                                          <p:spTgt spid="19"/>
                                        </p:tgtEl>
                                        <p:attrNameLst>
                                          <p:attrName>style.visibility</p:attrName>
                                        </p:attrNameLst>
                                      </p:cBhvr>
                                      <p:to>
                                        <p:strVal val="visible"/>
                                      </p:to>
                                    </p:set>
                                    <p:animEffect transition="in" filter="wheel(1)">
                                      <p:cBhvr>
                                        <p:cTn id="35" dur="500"/>
                                        <p:tgtEl>
                                          <p:spTgt spid="19"/>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1" fill="hold" nodeType="clickEffect">
                                  <p:stCondLst>
                                    <p:cond delay="0"/>
                                  </p:stCondLst>
                                  <p:childTnLst>
                                    <p:set>
                                      <p:cBhvr>
                                        <p:cTn id="39" dur="1" fill="hold">
                                          <p:stCondLst>
                                            <p:cond delay="0"/>
                                          </p:stCondLst>
                                        </p:cTn>
                                        <p:tgtEl>
                                          <p:spTgt spid="73"/>
                                        </p:tgtEl>
                                        <p:attrNameLst>
                                          <p:attrName>style.visibility</p:attrName>
                                        </p:attrNameLst>
                                      </p:cBhvr>
                                      <p:to>
                                        <p:strVal val="visible"/>
                                      </p:to>
                                    </p:set>
                                    <p:animEffect transition="in" filter="wipe(up)">
                                      <p:cBhvr>
                                        <p:cTn id="40" dur="500"/>
                                        <p:tgtEl>
                                          <p:spTgt spid="73"/>
                                        </p:tgtEl>
                                      </p:cBhvr>
                                    </p:animEffect>
                                  </p:childTnLst>
                                </p:cTn>
                              </p:par>
                            </p:childTnLst>
                          </p:cTn>
                        </p:par>
                      </p:childTnLst>
                    </p:cTn>
                  </p:par>
                  <p:par>
                    <p:cTn id="41" fill="hold">
                      <p:stCondLst>
                        <p:cond delay="indefinite"/>
                      </p:stCondLst>
                      <p:childTnLst>
                        <p:par>
                          <p:cTn id="42" fill="hold">
                            <p:stCondLst>
                              <p:cond delay="0"/>
                            </p:stCondLst>
                            <p:childTnLst>
                              <p:par>
                                <p:cTn id="43" presetID="22" presetClass="entr" presetSubtype="2" fill="hold" grpId="0" nodeType="clickEffect">
                                  <p:stCondLst>
                                    <p:cond delay="0"/>
                                  </p:stCondLst>
                                  <p:childTnLst>
                                    <p:set>
                                      <p:cBhvr>
                                        <p:cTn id="44" dur="1" fill="hold">
                                          <p:stCondLst>
                                            <p:cond delay="0"/>
                                          </p:stCondLst>
                                        </p:cTn>
                                        <p:tgtEl>
                                          <p:spTgt spid="68"/>
                                        </p:tgtEl>
                                        <p:attrNameLst>
                                          <p:attrName>style.visibility</p:attrName>
                                        </p:attrNameLst>
                                      </p:cBhvr>
                                      <p:to>
                                        <p:strVal val="visible"/>
                                      </p:to>
                                    </p:set>
                                    <p:animEffect transition="in" filter="wipe(right)">
                                      <p:cBhvr>
                                        <p:cTn id="45" dur="500"/>
                                        <p:tgtEl>
                                          <p:spTgt spid="68"/>
                                        </p:tgtEl>
                                      </p:cBhvr>
                                    </p:animEffect>
                                  </p:childTnLst>
                                </p:cTn>
                              </p:par>
                            </p:childTnLst>
                          </p:cTn>
                        </p:par>
                      </p:childTnLst>
                    </p:cTn>
                  </p:par>
                  <p:par>
                    <p:cTn id="46" fill="hold">
                      <p:stCondLst>
                        <p:cond delay="indefinite"/>
                      </p:stCondLst>
                      <p:childTnLst>
                        <p:par>
                          <p:cTn id="47" fill="hold">
                            <p:stCondLst>
                              <p:cond delay="0"/>
                            </p:stCondLst>
                            <p:childTnLst>
                              <p:par>
                                <p:cTn id="48" presetID="21" presetClass="entr" presetSubtype="1" fill="hold" nodeType="clickEffect">
                                  <p:stCondLst>
                                    <p:cond delay="0"/>
                                  </p:stCondLst>
                                  <p:childTnLst>
                                    <p:set>
                                      <p:cBhvr>
                                        <p:cTn id="49" dur="1" fill="hold">
                                          <p:stCondLst>
                                            <p:cond delay="0"/>
                                          </p:stCondLst>
                                        </p:cTn>
                                        <p:tgtEl>
                                          <p:spTgt spid="31"/>
                                        </p:tgtEl>
                                        <p:attrNameLst>
                                          <p:attrName>style.visibility</p:attrName>
                                        </p:attrNameLst>
                                      </p:cBhvr>
                                      <p:to>
                                        <p:strVal val="visible"/>
                                      </p:to>
                                    </p:set>
                                    <p:animEffect transition="in" filter="wheel(1)">
                                      <p:cBhvr>
                                        <p:cTn id="50" dur="500"/>
                                        <p:tgtEl>
                                          <p:spTgt spid="31"/>
                                        </p:tgtEl>
                                      </p:cBhvr>
                                    </p:animEffect>
                                  </p:childTnLst>
                                </p:cTn>
                              </p:par>
                            </p:childTnLst>
                          </p:cTn>
                        </p:par>
                      </p:childTnLst>
                    </p:cTn>
                  </p:par>
                  <p:par>
                    <p:cTn id="51" fill="hold">
                      <p:stCondLst>
                        <p:cond delay="indefinite"/>
                      </p:stCondLst>
                      <p:childTnLst>
                        <p:par>
                          <p:cTn id="52" fill="hold">
                            <p:stCondLst>
                              <p:cond delay="0"/>
                            </p:stCondLst>
                            <p:childTnLst>
                              <p:par>
                                <p:cTn id="53" presetID="22" presetClass="entr" presetSubtype="1" fill="hold" nodeType="clickEffect">
                                  <p:stCondLst>
                                    <p:cond delay="0"/>
                                  </p:stCondLst>
                                  <p:childTnLst>
                                    <p:set>
                                      <p:cBhvr>
                                        <p:cTn id="54" dur="1" fill="hold">
                                          <p:stCondLst>
                                            <p:cond delay="0"/>
                                          </p:stCondLst>
                                        </p:cTn>
                                        <p:tgtEl>
                                          <p:spTgt spid="74"/>
                                        </p:tgtEl>
                                        <p:attrNameLst>
                                          <p:attrName>style.visibility</p:attrName>
                                        </p:attrNameLst>
                                      </p:cBhvr>
                                      <p:to>
                                        <p:strVal val="visible"/>
                                      </p:to>
                                    </p:set>
                                    <p:animEffect transition="in" filter="wipe(up)">
                                      <p:cBhvr>
                                        <p:cTn id="55" dur="500"/>
                                        <p:tgtEl>
                                          <p:spTgt spid="74"/>
                                        </p:tgtEl>
                                      </p:cBhvr>
                                    </p:animEffect>
                                  </p:childTnLst>
                                </p:cTn>
                              </p:par>
                            </p:childTnLst>
                          </p:cTn>
                        </p:par>
                      </p:childTnLst>
                    </p:cTn>
                  </p:par>
                  <p:par>
                    <p:cTn id="56" fill="hold">
                      <p:stCondLst>
                        <p:cond delay="indefinite"/>
                      </p:stCondLst>
                      <p:childTnLst>
                        <p:par>
                          <p:cTn id="57" fill="hold">
                            <p:stCondLst>
                              <p:cond delay="0"/>
                            </p:stCondLst>
                            <p:childTnLst>
                              <p:par>
                                <p:cTn id="58" presetID="22" presetClass="entr" presetSubtype="2" fill="hold" grpId="0" nodeType="clickEffect">
                                  <p:stCondLst>
                                    <p:cond delay="0"/>
                                  </p:stCondLst>
                                  <p:childTnLst>
                                    <p:set>
                                      <p:cBhvr>
                                        <p:cTn id="59" dur="1" fill="hold">
                                          <p:stCondLst>
                                            <p:cond delay="0"/>
                                          </p:stCondLst>
                                        </p:cTn>
                                        <p:tgtEl>
                                          <p:spTgt spid="69"/>
                                        </p:tgtEl>
                                        <p:attrNameLst>
                                          <p:attrName>style.visibility</p:attrName>
                                        </p:attrNameLst>
                                      </p:cBhvr>
                                      <p:to>
                                        <p:strVal val="visible"/>
                                      </p:to>
                                    </p:set>
                                    <p:animEffect transition="in" filter="wipe(right)">
                                      <p:cBhvr>
                                        <p:cTn id="60" dur="500"/>
                                        <p:tgtEl>
                                          <p:spTgt spid="69"/>
                                        </p:tgtEl>
                                      </p:cBhvr>
                                    </p:animEffect>
                                  </p:childTnLst>
                                </p:cTn>
                              </p:par>
                            </p:childTnLst>
                          </p:cTn>
                        </p:par>
                      </p:childTnLst>
                    </p:cTn>
                  </p:par>
                  <p:par>
                    <p:cTn id="61" fill="hold">
                      <p:stCondLst>
                        <p:cond delay="indefinite"/>
                      </p:stCondLst>
                      <p:childTnLst>
                        <p:par>
                          <p:cTn id="62" fill="hold">
                            <p:stCondLst>
                              <p:cond delay="0"/>
                            </p:stCondLst>
                            <p:childTnLst>
                              <p:par>
                                <p:cTn id="63" presetID="21" presetClass="entr" presetSubtype="1" fill="hold" nodeType="clickEffect">
                                  <p:stCondLst>
                                    <p:cond delay="0"/>
                                  </p:stCondLst>
                                  <p:childTnLst>
                                    <p:set>
                                      <p:cBhvr>
                                        <p:cTn id="64" dur="1" fill="hold">
                                          <p:stCondLst>
                                            <p:cond delay="0"/>
                                          </p:stCondLst>
                                        </p:cTn>
                                        <p:tgtEl>
                                          <p:spTgt spid="37"/>
                                        </p:tgtEl>
                                        <p:attrNameLst>
                                          <p:attrName>style.visibility</p:attrName>
                                        </p:attrNameLst>
                                      </p:cBhvr>
                                      <p:to>
                                        <p:strVal val="visible"/>
                                      </p:to>
                                    </p:set>
                                    <p:animEffect transition="in" filter="wheel(1)">
                                      <p:cBhvr>
                                        <p:cTn id="65" dur="500"/>
                                        <p:tgtEl>
                                          <p:spTgt spid="37"/>
                                        </p:tgtEl>
                                      </p:cBhvr>
                                    </p:animEffect>
                                  </p:childTnLst>
                                </p:cTn>
                              </p:par>
                            </p:childTnLst>
                          </p:cTn>
                        </p:par>
                      </p:childTnLst>
                    </p:cTn>
                  </p:par>
                  <p:par>
                    <p:cTn id="66" fill="hold">
                      <p:stCondLst>
                        <p:cond delay="indefinite"/>
                      </p:stCondLst>
                      <p:childTnLst>
                        <p:par>
                          <p:cTn id="67" fill="hold">
                            <p:stCondLst>
                              <p:cond delay="0"/>
                            </p:stCondLst>
                            <p:childTnLst>
                              <p:par>
                                <p:cTn id="68" presetID="22" presetClass="entr" presetSubtype="1" fill="hold" nodeType="clickEffect">
                                  <p:stCondLst>
                                    <p:cond delay="0"/>
                                  </p:stCondLst>
                                  <p:childTnLst>
                                    <p:set>
                                      <p:cBhvr>
                                        <p:cTn id="69" dur="1" fill="hold">
                                          <p:stCondLst>
                                            <p:cond delay="0"/>
                                          </p:stCondLst>
                                        </p:cTn>
                                        <p:tgtEl>
                                          <p:spTgt spid="75"/>
                                        </p:tgtEl>
                                        <p:attrNameLst>
                                          <p:attrName>style.visibility</p:attrName>
                                        </p:attrNameLst>
                                      </p:cBhvr>
                                      <p:to>
                                        <p:strVal val="visible"/>
                                      </p:to>
                                    </p:set>
                                    <p:animEffect transition="in" filter="wipe(up)">
                                      <p:cBhvr>
                                        <p:cTn id="70" dur="500"/>
                                        <p:tgtEl>
                                          <p:spTgt spid="75"/>
                                        </p:tgtEl>
                                      </p:cBhvr>
                                    </p:animEffect>
                                  </p:childTnLst>
                                </p:cTn>
                              </p:par>
                            </p:childTnLst>
                          </p:cTn>
                        </p:par>
                      </p:childTnLst>
                    </p:cTn>
                  </p:par>
                  <p:par>
                    <p:cTn id="71" fill="hold">
                      <p:stCondLst>
                        <p:cond delay="indefinite"/>
                      </p:stCondLst>
                      <p:childTnLst>
                        <p:par>
                          <p:cTn id="72" fill="hold">
                            <p:stCondLst>
                              <p:cond delay="0"/>
                            </p:stCondLst>
                            <p:childTnLst>
                              <p:par>
                                <p:cTn id="73" presetID="22" presetClass="entr" presetSubtype="2" fill="hold" grpId="0" nodeType="clickEffect">
                                  <p:stCondLst>
                                    <p:cond delay="0"/>
                                  </p:stCondLst>
                                  <p:childTnLst>
                                    <p:set>
                                      <p:cBhvr>
                                        <p:cTn id="74" dur="1" fill="hold">
                                          <p:stCondLst>
                                            <p:cond delay="0"/>
                                          </p:stCondLst>
                                        </p:cTn>
                                        <p:tgtEl>
                                          <p:spTgt spid="70"/>
                                        </p:tgtEl>
                                        <p:attrNameLst>
                                          <p:attrName>style.visibility</p:attrName>
                                        </p:attrNameLst>
                                      </p:cBhvr>
                                      <p:to>
                                        <p:strVal val="visible"/>
                                      </p:to>
                                    </p:set>
                                    <p:animEffect transition="in" filter="wipe(right)">
                                      <p:cBhvr>
                                        <p:cTn id="75" dur="500"/>
                                        <p:tgtEl>
                                          <p:spTgt spid="70"/>
                                        </p:tgtEl>
                                      </p:cBhvr>
                                    </p:animEffect>
                                  </p:childTnLst>
                                </p:cTn>
                              </p:par>
                            </p:childTnLst>
                          </p:cTn>
                        </p:par>
                      </p:childTnLst>
                    </p:cTn>
                  </p:par>
                  <p:par>
                    <p:cTn id="76" fill="hold">
                      <p:stCondLst>
                        <p:cond delay="indefinite"/>
                      </p:stCondLst>
                      <p:childTnLst>
                        <p:par>
                          <p:cTn id="77" fill="hold">
                            <p:stCondLst>
                              <p:cond delay="0"/>
                            </p:stCondLst>
                            <p:childTnLst>
                              <p:par>
                                <p:cTn id="78" presetID="22" presetClass="entr" presetSubtype="2" fill="hold" grpId="0" nodeType="clickEffect">
                                  <p:stCondLst>
                                    <p:cond delay="0"/>
                                  </p:stCondLst>
                                  <p:childTnLst>
                                    <p:set>
                                      <p:cBhvr>
                                        <p:cTn id="79" dur="1" fill="hold">
                                          <p:stCondLst>
                                            <p:cond delay="0"/>
                                          </p:stCondLst>
                                        </p:cTn>
                                        <p:tgtEl>
                                          <p:spTgt spid="67"/>
                                        </p:tgtEl>
                                        <p:attrNameLst>
                                          <p:attrName>style.visibility</p:attrName>
                                        </p:attrNameLst>
                                      </p:cBhvr>
                                      <p:to>
                                        <p:strVal val="visible"/>
                                      </p:to>
                                    </p:set>
                                    <p:animEffect transition="in" filter="wipe(right)">
                                      <p:cBhvr>
                                        <p:cTn id="80" dur="500"/>
                                        <p:tgtEl>
                                          <p:spTgt spid="67"/>
                                        </p:tgtEl>
                                      </p:cBhvr>
                                    </p:animEffect>
                                  </p:childTnLst>
                                </p:cTn>
                              </p:par>
                            </p:childTnLst>
                          </p:cTn>
                        </p:par>
                      </p:childTnLst>
                    </p:cTn>
                  </p:par>
                  <p:par>
                    <p:cTn id="81" fill="hold">
                      <p:stCondLst>
                        <p:cond delay="indefinite"/>
                      </p:stCondLst>
                      <p:childTnLst>
                        <p:par>
                          <p:cTn id="82" fill="hold">
                            <p:stCondLst>
                              <p:cond delay="0"/>
                            </p:stCondLst>
                            <p:childTnLst>
                              <p:par>
                                <p:cTn id="83" presetID="21" presetClass="entr" presetSubtype="1" fill="hold" nodeType="clickEffect">
                                  <p:stCondLst>
                                    <p:cond delay="0"/>
                                  </p:stCondLst>
                                  <p:childTnLst>
                                    <p:set>
                                      <p:cBhvr>
                                        <p:cTn id="84" dur="1" fill="hold">
                                          <p:stCondLst>
                                            <p:cond delay="0"/>
                                          </p:stCondLst>
                                        </p:cTn>
                                        <p:tgtEl>
                                          <p:spTgt spid="43"/>
                                        </p:tgtEl>
                                        <p:attrNameLst>
                                          <p:attrName>style.visibility</p:attrName>
                                        </p:attrNameLst>
                                      </p:cBhvr>
                                      <p:to>
                                        <p:strVal val="visible"/>
                                      </p:to>
                                    </p:set>
                                    <p:animEffect transition="in" filter="wheel(1)">
                                      <p:cBhvr>
                                        <p:cTn id="85" dur="500"/>
                                        <p:tgtEl>
                                          <p:spTgt spid="43"/>
                                        </p:tgtEl>
                                      </p:cBhvr>
                                    </p:animEffect>
                                  </p:childTnLst>
                                </p:cTn>
                              </p:par>
                            </p:childTnLst>
                          </p:cTn>
                        </p:par>
                      </p:childTnLst>
                    </p:cTn>
                  </p:par>
                  <p:par>
                    <p:cTn id="86" fill="hold">
                      <p:stCondLst>
                        <p:cond delay="indefinite"/>
                      </p:stCondLst>
                      <p:childTnLst>
                        <p:par>
                          <p:cTn id="87" fill="hold">
                            <p:stCondLst>
                              <p:cond delay="0"/>
                            </p:stCondLst>
                            <p:childTnLst>
                              <p:par>
                                <p:cTn id="88" presetID="22" presetClass="entr" presetSubtype="1" fill="hold" nodeType="clickEffect">
                                  <p:stCondLst>
                                    <p:cond delay="0"/>
                                  </p:stCondLst>
                                  <p:childTnLst>
                                    <p:set>
                                      <p:cBhvr>
                                        <p:cTn id="89" dur="1" fill="hold">
                                          <p:stCondLst>
                                            <p:cond delay="0"/>
                                          </p:stCondLst>
                                        </p:cTn>
                                        <p:tgtEl>
                                          <p:spTgt spid="76"/>
                                        </p:tgtEl>
                                        <p:attrNameLst>
                                          <p:attrName>style.visibility</p:attrName>
                                        </p:attrNameLst>
                                      </p:cBhvr>
                                      <p:to>
                                        <p:strVal val="visible"/>
                                      </p:to>
                                    </p:set>
                                    <p:animEffect transition="in" filter="wipe(up)">
                                      <p:cBhvr>
                                        <p:cTn id="90" dur="500"/>
                                        <p:tgtEl>
                                          <p:spTgt spid="76"/>
                                        </p:tgtEl>
                                      </p:cBhvr>
                                    </p:animEffect>
                                  </p:childTnLst>
                                </p:cTn>
                              </p:par>
                            </p:childTnLst>
                          </p:cTn>
                        </p:par>
                      </p:childTnLst>
                    </p:cTn>
                  </p:par>
                  <p:par>
                    <p:cTn id="91" fill="hold">
                      <p:stCondLst>
                        <p:cond delay="indefinite"/>
                      </p:stCondLst>
                      <p:childTnLst>
                        <p:par>
                          <p:cTn id="92" fill="hold">
                            <p:stCondLst>
                              <p:cond delay="0"/>
                            </p:stCondLst>
                            <p:childTnLst>
                              <p:par>
                                <p:cTn id="93" presetID="22" presetClass="entr" presetSubtype="2" fill="hold" grpId="0" nodeType="clickEffect">
                                  <p:stCondLst>
                                    <p:cond delay="0"/>
                                  </p:stCondLst>
                                  <p:childTnLst>
                                    <p:set>
                                      <p:cBhvr>
                                        <p:cTn id="94" dur="1" fill="hold">
                                          <p:stCondLst>
                                            <p:cond delay="0"/>
                                          </p:stCondLst>
                                        </p:cTn>
                                        <p:tgtEl>
                                          <p:spTgt spid="71"/>
                                        </p:tgtEl>
                                        <p:attrNameLst>
                                          <p:attrName>style.visibility</p:attrName>
                                        </p:attrNameLst>
                                      </p:cBhvr>
                                      <p:to>
                                        <p:strVal val="visible"/>
                                      </p:to>
                                    </p:set>
                                    <p:animEffect transition="in" filter="wipe(right)">
                                      <p:cBhvr>
                                        <p:cTn id="95" dur="500"/>
                                        <p:tgtEl>
                                          <p:spTgt spid="71"/>
                                        </p:tgtEl>
                                      </p:cBhvr>
                                    </p:animEffect>
                                  </p:childTnLst>
                                </p:cTn>
                              </p:par>
                            </p:childTnLst>
                          </p:cTn>
                        </p:par>
                      </p:childTnLst>
                    </p:cTn>
                  </p:par>
                  <p:par>
                    <p:cTn id="96" fill="hold">
                      <p:stCondLst>
                        <p:cond delay="indefinite"/>
                      </p:stCondLst>
                      <p:childTnLst>
                        <p:par>
                          <p:cTn id="97" fill="hold">
                            <p:stCondLst>
                              <p:cond delay="0"/>
                            </p:stCondLst>
                            <p:childTnLst>
                              <p:par>
                                <p:cTn id="98" presetID="21" presetClass="entr" presetSubtype="1" fill="hold" nodeType="clickEffect">
                                  <p:stCondLst>
                                    <p:cond delay="0"/>
                                  </p:stCondLst>
                                  <p:childTnLst>
                                    <p:set>
                                      <p:cBhvr>
                                        <p:cTn id="99" dur="1" fill="hold">
                                          <p:stCondLst>
                                            <p:cond delay="0"/>
                                          </p:stCondLst>
                                        </p:cTn>
                                        <p:tgtEl>
                                          <p:spTgt spid="49"/>
                                        </p:tgtEl>
                                        <p:attrNameLst>
                                          <p:attrName>style.visibility</p:attrName>
                                        </p:attrNameLst>
                                      </p:cBhvr>
                                      <p:to>
                                        <p:strVal val="visible"/>
                                      </p:to>
                                    </p:set>
                                    <p:animEffect transition="in" filter="wheel(1)">
                                      <p:cBhvr>
                                        <p:cTn id="100" dur="500"/>
                                        <p:tgtEl>
                                          <p:spTgt spid="49"/>
                                        </p:tgtEl>
                                      </p:cBhvr>
                                    </p:animEffect>
                                  </p:childTnLst>
                                </p:cTn>
                              </p:par>
                            </p:childTnLst>
                          </p:cTn>
                        </p:par>
                      </p:childTnLst>
                    </p:cTn>
                  </p:par>
                  <p:par>
                    <p:cTn id="101" fill="hold">
                      <p:stCondLst>
                        <p:cond delay="indefinite"/>
                      </p:stCondLst>
                      <p:childTnLst>
                        <p:par>
                          <p:cTn id="102" fill="hold">
                            <p:stCondLst>
                              <p:cond delay="0"/>
                            </p:stCondLst>
                            <p:childTnLst>
                              <p:par>
                                <p:cTn id="103" presetID="22" presetClass="entr" presetSubtype="1" fill="hold" nodeType="clickEffect">
                                  <p:stCondLst>
                                    <p:cond delay="0"/>
                                  </p:stCondLst>
                                  <p:childTnLst>
                                    <p:set>
                                      <p:cBhvr>
                                        <p:cTn id="104" dur="1" fill="hold">
                                          <p:stCondLst>
                                            <p:cond delay="0"/>
                                          </p:stCondLst>
                                        </p:cTn>
                                        <p:tgtEl>
                                          <p:spTgt spid="77"/>
                                        </p:tgtEl>
                                        <p:attrNameLst>
                                          <p:attrName>style.visibility</p:attrName>
                                        </p:attrNameLst>
                                      </p:cBhvr>
                                      <p:to>
                                        <p:strVal val="visible"/>
                                      </p:to>
                                    </p:set>
                                    <p:animEffect transition="in" filter="wipe(up)">
                                      <p:cBhvr>
                                        <p:cTn id="105" dur="500"/>
                                        <p:tgtEl>
                                          <p:spTgt spid="77"/>
                                        </p:tgtEl>
                                      </p:cBhvr>
                                    </p:animEffect>
                                  </p:childTnLst>
                                </p:cTn>
                              </p:par>
                            </p:childTnLst>
                          </p:cTn>
                        </p:par>
                      </p:childTnLst>
                    </p:cTn>
                  </p:par>
                  <p:par>
                    <p:cTn id="106" fill="hold">
                      <p:stCondLst>
                        <p:cond delay="indefinite"/>
                      </p:stCondLst>
                      <p:childTnLst>
                        <p:par>
                          <p:cTn id="107" fill="hold">
                            <p:stCondLst>
                              <p:cond delay="0"/>
                            </p:stCondLst>
                            <p:childTnLst>
                              <p:par>
                                <p:cTn id="108" presetID="22" presetClass="entr" presetSubtype="2" fill="hold" grpId="0" nodeType="clickEffect">
                                  <p:stCondLst>
                                    <p:cond delay="0"/>
                                  </p:stCondLst>
                                  <p:childTnLst>
                                    <p:set>
                                      <p:cBhvr>
                                        <p:cTn id="109" dur="1" fill="hold">
                                          <p:stCondLst>
                                            <p:cond delay="0"/>
                                          </p:stCondLst>
                                        </p:cTn>
                                        <p:tgtEl>
                                          <p:spTgt spid="72"/>
                                        </p:tgtEl>
                                        <p:attrNameLst>
                                          <p:attrName>style.visibility</p:attrName>
                                        </p:attrNameLst>
                                      </p:cBhvr>
                                      <p:to>
                                        <p:strVal val="visible"/>
                                      </p:to>
                                    </p:set>
                                    <p:animEffect transition="in" filter="wipe(right)">
                                      <p:cBhvr>
                                        <p:cTn id="110" dur="500"/>
                                        <p:tgtEl>
                                          <p:spTgt spid="72"/>
                                        </p:tgtEl>
                                      </p:cBhvr>
                                    </p:animEffect>
                                  </p:childTnLst>
                                </p:cTn>
                              </p:par>
                            </p:childTnLst>
                          </p:cTn>
                        </p:par>
                      </p:childTnLst>
                    </p:cTn>
                  </p:par>
                  <p:par>
                    <p:cTn id="111" fill="hold">
                      <p:stCondLst>
                        <p:cond delay="indefinite"/>
                      </p:stCondLst>
                      <p:childTnLst>
                        <p:par>
                          <p:cTn id="112" fill="hold">
                            <p:stCondLst>
                              <p:cond delay="0"/>
                            </p:stCondLst>
                            <p:childTnLst>
                              <p:par>
                                <p:cTn id="113" presetID="21" presetClass="entr" presetSubtype="1" fill="hold" nodeType="clickEffect">
                                  <p:stCondLst>
                                    <p:cond delay="0"/>
                                  </p:stCondLst>
                                  <p:childTnLst>
                                    <p:set>
                                      <p:cBhvr>
                                        <p:cTn id="114" dur="1" fill="hold">
                                          <p:stCondLst>
                                            <p:cond delay="0"/>
                                          </p:stCondLst>
                                        </p:cTn>
                                        <p:tgtEl>
                                          <p:spTgt spid="55"/>
                                        </p:tgtEl>
                                        <p:attrNameLst>
                                          <p:attrName>style.visibility</p:attrName>
                                        </p:attrNameLst>
                                      </p:cBhvr>
                                      <p:to>
                                        <p:strVal val="visible"/>
                                      </p:to>
                                    </p:set>
                                    <p:animEffect transition="in" filter="wheel(1)">
                                      <p:cBhvr>
                                        <p:cTn id="115" dur="500"/>
                                        <p:tgtEl>
                                          <p:spTgt spid="55"/>
                                        </p:tgtEl>
                                      </p:cBhvr>
                                    </p:animEffect>
                                  </p:childTnLst>
                                </p:cTn>
                              </p:par>
                            </p:childTnLst>
                          </p:cTn>
                        </p:par>
                      </p:childTnLst>
                    </p:cTn>
                  </p:par>
                  <p:par>
                    <p:cTn id="116" fill="hold">
                      <p:stCondLst>
                        <p:cond delay="indefinite"/>
                      </p:stCondLst>
                      <p:childTnLst>
                        <p:par>
                          <p:cTn id="117" fill="hold">
                            <p:stCondLst>
                              <p:cond delay="0"/>
                            </p:stCondLst>
                            <p:childTnLst>
                              <p:par>
                                <p:cTn id="118" presetID="22" presetClass="entr" presetSubtype="1" fill="hold" nodeType="clickEffect">
                                  <p:stCondLst>
                                    <p:cond delay="0"/>
                                  </p:stCondLst>
                                  <p:childTnLst>
                                    <p:set>
                                      <p:cBhvr>
                                        <p:cTn id="119" dur="1" fill="hold">
                                          <p:stCondLst>
                                            <p:cond delay="0"/>
                                          </p:stCondLst>
                                        </p:cTn>
                                        <p:tgtEl>
                                          <p:spTgt spid="78"/>
                                        </p:tgtEl>
                                        <p:attrNameLst>
                                          <p:attrName>style.visibility</p:attrName>
                                        </p:attrNameLst>
                                      </p:cBhvr>
                                      <p:to>
                                        <p:strVal val="visible"/>
                                      </p:to>
                                    </p:set>
                                    <p:animEffect transition="in" filter="wipe(up)">
                                      <p:cBhvr>
                                        <p:cTn id="120" dur="500"/>
                                        <p:tgtEl>
                                          <p:spTgt spid="78"/>
                                        </p:tgtEl>
                                      </p:cBhvr>
                                    </p:animEffect>
                                  </p:childTnLst>
                                </p:cTn>
                              </p:par>
                              <p:par>
                                <p:cTn id="121" presetID="22" presetClass="entr" presetSubtype="2" fill="hold" grpId="0" nodeType="withEffect">
                                  <p:stCondLst>
                                    <p:cond delay="0"/>
                                  </p:stCondLst>
                                  <p:childTnLst>
                                    <p:set>
                                      <p:cBhvr>
                                        <p:cTn id="122" dur="1" fill="hold">
                                          <p:stCondLst>
                                            <p:cond delay="0"/>
                                          </p:stCondLst>
                                        </p:cTn>
                                        <p:tgtEl>
                                          <p:spTgt spid="80"/>
                                        </p:tgtEl>
                                        <p:attrNameLst>
                                          <p:attrName>style.visibility</p:attrName>
                                        </p:attrNameLst>
                                      </p:cBhvr>
                                      <p:to>
                                        <p:strVal val="visible"/>
                                      </p:to>
                                    </p:set>
                                    <p:animEffect transition="in" filter="wipe(right)">
                                      <p:cBhvr>
                                        <p:cTn id="123" dur="500"/>
                                        <p:tgtEl>
                                          <p:spTgt spid="80"/>
                                        </p:tgtEl>
                                      </p:cBhvr>
                                    </p:animEffect>
                                  </p:childTnLst>
                                </p:cTn>
                              </p:par>
                              <p:par>
                                <p:cTn id="124" presetID="22" presetClass="entr" presetSubtype="2" fill="hold" grpId="0" nodeType="withEffect">
                                  <p:stCondLst>
                                    <p:cond delay="0"/>
                                  </p:stCondLst>
                                  <p:childTnLst>
                                    <p:set>
                                      <p:cBhvr>
                                        <p:cTn id="125" dur="1" fill="hold">
                                          <p:stCondLst>
                                            <p:cond delay="0"/>
                                          </p:stCondLst>
                                        </p:cTn>
                                        <p:tgtEl>
                                          <p:spTgt spid="81"/>
                                        </p:tgtEl>
                                        <p:attrNameLst>
                                          <p:attrName>style.visibility</p:attrName>
                                        </p:attrNameLst>
                                      </p:cBhvr>
                                      <p:to>
                                        <p:strVal val="visible"/>
                                      </p:to>
                                    </p:set>
                                    <p:animEffect transition="in" filter="wipe(right)">
                                      <p:cBhvr>
                                        <p:cTn id="126" dur="500"/>
                                        <p:tgtEl>
                                          <p:spTgt spid="81"/>
                                        </p:tgtEl>
                                      </p:cBhvr>
                                    </p:animEffect>
                                  </p:childTnLst>
                                </p:cTn>
                              </p:par>
                              <p:par>
                                <p:cTn id="127" presetID="22" presetClass="entr" presetSubtype="2" fill="hold" grpId="0" nodeType="withEffect">
                                  <p:stCondLst>
                                    <p:cond delay="0"/>
                                  </p:stCondLst>
                                  <p:childTnLst>
                                    <p:set>
                                      <p:cBhvr>
                                        <p:cTn id="128" dur="1" fill="hold">
                                          <p:stCondLst>
                                            <p:cond delay="0"/>
                                          </p:stCondLst>
                                        </p:cTn>
                                        <p:tgtEl>
                                          <p:spTgt spid="82"/>
                                        </p:tgtEl>
                                        <p:attrNameLst>
                                          <p:attrName>style.visibility</p:attrName>
                                        </p:attrNameLst>
                                      </p:cBhvr>
                                      <p:to>
                                        <p:strVal val="visible"/>
                                      </p:to>
                                    </p:set>
                                    <p:animEffect transition="in" filter="wipe(right)">
                                      <p:cBhvr>
                                        <p:cTn id="129" dur="500"/>
                                        <p:tgtEl>
                                          <p:spTgt spid="82"/>
                                        </p:tgtEl>
                                      </p:cBhvr>
                                    </p:animEffect>
                                  </p:childTnLst>
                                </p:cTn>
                              </p:par>
                              <p:par>
                                <p:cTn id="130" presetID="22" presetClass="entr" presetSubtype="2" fill="hold" grpId="0" nodeType="withEffect">
                                  <p:stCondLst>
                                    <p:cond delay="0"/>
                                  </p:stCondLst>
                                  <p:childTnLst>
                                    <p:set>
                                      <p:cBhvr>
                                        <p:cTn id="131" dur="1" fill="hold">
                                          <p:stCondLst>
                                            <p:cond delay="0"/>
                                          </p:stCondLst>
                                        </p:cTn>
                                        <p:tgtEl>
                                          <p:spTgt spid="83"/>
                                        </p:tgtEl>
                                        <p:attrNameLst>
                                          <p:attrName>style.visibility</p:attrName>
                                        </p:attrNameLst>
                                      </p:cBhvr>
                                      <p:to>
                                        <p:strVal val="visible"/>
                                      </p:to>
                                    </p:set>
                                    <p:animEffect transition="in" filter="wipe(right)">
                                      <p:cBhvr>
                                        <p:cTn id="132" dur="500"/>
                                        <p:tgtEl>
                                          <p:spTgt spid="83"/>
                                        </p:tgtEl>
                                      </p:cBhvr>
                                    </p:animEffect>
                                  </p:childTnLst>
                                </p:cTn>
                              </p:par>
                              <p:par>
                                <p:cTn id="133" presetID="22" presetClass="entr" presetSubtype="2" fill="hold" grpId="0" nodeType="withEffect">
                                  <p:stCondLst>
                                    <p:cond delay="0"/>
                                  </p:stCondLst>
                                  <p:childTnLst>
                                    <p:set>
                                      <p:cBhvr>
                                        <p:cTn id="134" dur="1" fill="hold">
                                          <p:stCondLst>
                                            <p:cond delay="0"/>
                                          </p:stCondLst>
                                        </p:cTn>
                                        <p:tgtEl>
                                          <p:spTgt spid="84"/>
                                        </p:tgtEl>
                                        <p:attrNameLst>
                                          <p:attrName>style.visibility</p:attrName>
                                        </p:attrNameLst>
                                      </p:cBhvr>
                                      <p:to>
                                        <p:strVal val="visible"/>
                                      </p:to>
                                    </p:set>
                                    <p:animEffect transition="in" filter="wipe(right)">
                                      <p:cBhvr>
                                        <p:cTn id="135" dur="500"/>
                                        <p:tgtEl>
                                          <p:spTgt spid="84"/>
                                        </p:tgtEl>
                                      </p:cBhvr>
                                    </p:animEffect>
                                  </p:childTnLst>
                                </p:cTn>
                              </p:par>
                              <p:par>
                                <p:cTn id="136" presetID="22" presetClass="entr" presetSubtype="2" fill="hold" grpId="0" nodeType="withEffect">
                                  <p:stCondLst>
                                    <p:cond delay="0"/>
                                  </p:stCondLst>
                                  <p:childTnLst>
                                    <p:set>
                                      <p:cBhvr>
                                        <p:cTn id="137" dur="1" fill="hold">
                                          <p:stCondLst>
                                            <p:cond delay="0"/>
                                          </p:stCondLst>
                                        </p:cTn>
                                        <p:tgtEl>
                                          <p:spTgt spid="85"/>
                                        </p:tgtEl>
                                        <p:attrNameLst>
                                          <p:attrName>style.visibility</p:attrName>
                                        </p:attrNameLst>
                                      </p:cBhvr>
                                      <p:to>
                                        <p:strVal val="visible"/>
                                      </p:to>
                                    </p:set>
                                    <p:animEffect transition="in" filter="wipe(right)">
                                      <p:cBhvr>
                                        <p:cTn id="138" dur="500"/>
                                        <p:tgtEl>
                                          <p:spTgt spid="8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5" grpId="0"/>
      <p:bldP spid="67" grpId="0"/>
      <p:bldP spid="68" grpId="0"/>
      <p:bldP spid="69" grpId="0"/>
      <p:bldP spid="70" grpId="0"/>
      <p:bldP spid="71" grpId="0"/>
      <p:bldP spid="72" grpId="0"/>
      <p:bldP spid="80" grpId="0"/>
      <p:bldP spid="81" grpId="0"/>
      <p:bldP spid="82" grpId="0"/>
      <p:bldP spid="83" grpId="0"/>
      <p:bldP spid="84" grpId="0"/>
      <p:bldP spid="8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0" name="Group 89">
            <a:extLst>
              <a:ext uri="{FF2B5EF4-FFF2-40B4-BE49-F238E27FC236}">
                <a16:creationId xmlns:a16="http://schemas.microsoft.com/office/drawing/2014/main" id="{004D2405-4F85-4669-A86D-8DD8438FCF0D}"/>
              </a:ext>
            </a:extLst>
          </p:cNvPr>
          <p:cNvGrpSpPr/>
          <p:nvPr/>
        </p:nvGrpSpPr>
        <p:grpSpPr>
          <a:xfrm>
            <a:off x="3225328" y="1172516"/>
            <a:ext cx="3559520" cy="5621476"/>
            <a:chOff x="779732" y="2014314"/>
            <a:chExt cx="2478443" cy="4068701"/>
          </a:xfrm>
        </p:grpSpPr>
        <p:sp>
          <p:nvSpPr>
            <p:cNvPr id="91" name="Rectangle 90">
              <a:extLst>
                <a:ext uri="{FF2B5EF4-FFF2-40B4-BE49-F238E27FC236}">
                  <a16:creationId xmlns:a16="http://schemas.microsoft.com/office/drawing/2014/main" id="{8F25B23C-DA4C-497B-95FD-3D8D5B1B3734}"/>
                </a:ext>
              </a:extLst>
            </p:cNvPr>
            <p:cNvSpPr/>
            <p:nvPr/>
          </p:nvSpPr>
          <p:spPr>
            <a:xfrm>
              <a:off x="779732" y="2014314"/>
              <a:ext cx="2478443" cy="4068701"/>
            </a:xfrm>
            <a:prstGeom prst="rect">
              <a:avLst/>
            </a:prstGeom>
            <a:no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2" name="Rectangle 4">
              <a:extLst>
                <a:ext uri="{FF2B5EF4-FFF2-40B4-BE49-F238E27FC236}">
                  <a16:creationId xmlns:a16="http://schemas.microsoft.com/office/drawing/2014/main" id="{42EB5107-C5EE-4E69-A9C7-FC0829089565}"/>
                </a:ext>
              </a:extLst>
            </p:cNvPr>
            <p:cNvSpPr/>
            <p:nvPr/>
          </p:nvSpPr>
          <p:spPr>
            <a:xfrm>
              <a:off x="779732" y="2014314"/>
              <a:ext cx="2478443" cy="781982"/>
            </a:xfrm>
            <a:custGeom>
              <a:avLst/>
              <a:gdLst>
                <a:gd name="connsiteX0" fmla="*/ 0 w 2346158"/>
                <a:gd name="connsiteY0" fmla="*/ 0 h 1540042"/>
                <a:gd name="connsiteX1" fmla="*/ 2346158 w 2346158"/>
                <a:gd name="connsiteY1" fmla="*/ 0 h 1540042"/>
                <a:gd name="connsiteX2" fmla="*/ 2346158 w 2346158"/>
                <a:gd name="connsiteY2" fmla="*/ 1540042 h 1540042"/>
                <a:gd name="connsiteX3" fmla="*/ 0 w 2346158"/>
                <a:gd name="connsiteY3" fmla="*/ 1540042 h 1540042"/>
                <a:gd name="connsiteX4" fmla="*/ 0 w 2346158"/>
                <a:gd name="connsiteY4" fmla="*/ 0 h 1540042"/>
                <a:gd name="connsiteX0" fmla="*/ 0 w 2346158"/>
                <a:gd name="connsiteY0" fmla="*/ 0 h 1705759"/>
                <a:gd name="connsiteX1" fmla="*/ 2346158 w 2346158"/>
                <a:gd name="connsiteY1" fmla="*/ 0 h 1705759"/>
                <a:gd name="connsiteX2" fmla="*/ 2346158 w 2346158"/>
                <a:gd name="connsiteY2" fmla="*/ 1705759 h 1705759"/>
                <a:gd name="connsiteX3" fmla="*/ 0 w 2346158"/>
                <a:gd name="connsiteY3" fmla="*/ 1540042 h 1705759"/>
                <a:gd name="connsiteX4" fmla="*/ 0 w 2346158"/>
                <a:gd name="connsiteY4" fmla="*/ 0 h 17057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46158" h="1705759">
                  <a:moveTo>
                    <a:pt x="0" y="0"/>
                  </a:moveTo>
                  <a:lnTo>
                    <a:pt x="2346158" y="0"/>
                  </a:lnTo>
                  <a:lnTo>
                    <a:pt x="2346158" y="1705759"/>
                  </a:lnTo>
                  <a:lnTo>
                    <a:pt x="0" y="1540042"/>
                  </a:lnTo>
                  <a:lnTo>
                    <a:pt x="0" y="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3" name="Rectangle 92">
              <a:extLst>
                <a:ext uri="{FF2B5EF4-FFF2-40B4-BE49-F238E27FC236}">
                  <a16:creationId xmlns:a16="http://schemas.microsoft.com/office/drawing/2014/main" id="{808AD779-5D5B-40F2-B2A3-568B97D31138}"/>
                </a:ext>
              </a:extLst>
            </p:cNvPr>
            <p:cNvSpPr/>
            <p:nvPr/>
          </p:nvSpPr>
          <p:spPr>
            <a:xfrm>
              <a:off x="1404990" y="2192067"/>
              <a:ext cx="1227926" cy="335143"/>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a:t>Company 1</a:t>
              </a:r>
            </a:p>
          </p:txBody>
        </p:sp>
        <p:sp>
          <p:nvSpPr>
            <p:cNvPr id="95" name="Rectangle 94">
              <a:extLst>
                <a:ext uri="{FF2B5EF4-FFF2-40B4-BE49-F238E27FC236}">
                  <a16:creationId xmlns:a16="http://schemas.microsoft.com/office/drawing/2014/main" id="{507E874A-16C5-44CA-B662-AEBF3DBD25DC}"/>
                </a:ext>
              </a:extLst>
            </p:cNvPr>
            <p:cNvSpPr/>
            <p:nvPr/>
          </p:nvSpPr>
          <p:spPr>
            <a:xfrm>
              <a:off x="779732" y="5860631"/>
              <a:ext cx="2478443" cy="22238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grpSp>
      <p:graphicFrame>
        <p:nvGraphicFramePr>
          <p:cNvPr id="86" name="Table 86">
            <a:extLst>
              <a:ext uri="{FF2B5EF4-FFF2-40B4-BE49-F238E27FC236}">
                <a16:creationId xmlns:a16="http://schemas.microsoft.com/office/drawing/2014/main" id="{39285695-466A-4510-ACDC-FFCCC2C49C10}"/>
              </a:ext>
            </a:extLst>
          </p:cNvPr>
          <p:cNvGraphicFramePr>
            <a:graphicFrameLocks noGrp="1"/>
          </p:cNvGraphicFramePr>
          <p:nvPr/>
        </p:nvGraphicFramePr>
        <p:xfrm>
          <a:off x="961643" y="2361860"/>
          <a:ext cx="10268713" cy="4122420"/>
        </p:xfrm>
        <a:graphic>
          <a:graphicData uri="http://schemas.openxmlformats.org/drawingml/2006/table">
            <a:tbl>
              <a:tblPr firstRow="1" bandRow="1">
                <a:tableStyleId>{C083E6E3-FA7D-4D7B-A595-EF9225AFEA82}</a:tableStyleId>
              </a:tblPr>
              <a:tblGrid>
                <a:gridCol w="2285803">
                  <a:extLst>
                    <a:ext uri="{9D8B030D-6E8A-4147-A177-3AD203B41FA5}">
                      <a16:colId xmlns:a16="http://schemas.microsoft.com/office/drawing/2014/main" val="2346805856"/>
                    </a:ext>
                  </a:extLst>
                </a:gridCol>
                <a:gridCol w="3548069">
                  <a:extLst>
                    <a:ext uri="{9D8B030D-6E8A-4147-A177-3AD203B41FA5}">
                      <a16:colId xmlns:a16="http://schemas.microsoft.com/office/drawing/2014/main" val="4141260518"/>
                    </a:ext>
                  </a:extLst>
                </a:gridCol>
                <a:gridCol w="749808">
                  <a:extLst>
                    <a:ext uri="{9D8B030D-6E8A-4147-A177-3AD203B41FA5}">
                      <a16:colId xmlns:a16="http://schemas.microsoft.com/office/drawing/2014/main" val="1328927553"/>
                    </a:ext>
                  </a:extLst>
                </a:gridCol>
                <a:gridCol w="3685033">
                  <a:extLst>
                    <a:ext uri="{9D8B030D-6E8A-4147-A177-3AD203B41FA5}">
                      <a16:colId xmlns:a16="http://schemas.microsoft.com/office/drawing/2014/main" val="3693960394"/>
                    </a:ext>
                  </a:extLst>
                </a:gridCol>
              </a:tblGrid>
              <a:tr h="405486">
                <a:tc>
                  <a:txBody>
                    <a:bodyPr/>
                    <a:lstStyle/>
                    <a:p>
                      <a:pPr algn="ctr"/>
                      <a:endParaRPr lang="en-US" sz="1000" dirty="0">
                        <a:solidFill>
                          <a:schemeClr val="tx1"/>
                        </a:solidFill>
                        <a:latin typeface="+mn-lt"/>
                        <a:cs typeface="Calibri Light" panose="020F0302020204030204" pitchFamily="34" charset="0"/>
                      </a:endParaRPr>
                    </a:p>
                    <a:p>
                      <a:pPr algn="l"/>
                      <a:r>
                        <a:rPr lang="en-US" sz="1200" b="0" dirty="0">
                          <a:solidFill>
                            <a:schemeClr val="tx1"/>
                          </a:solidFill>
                          <a:latin typeface="+mn-lt"/>
                          <a:cs typeface="Calibri Light" panose="020F0302020204030204" pitchFamily="34" charset="0"/>
                        </a:rPr>
                        <a:t>Funding Amount: </a:t>
                      </a:r>
                      <a:endParaRPr lang="en-US" sz="1200" b="0" dirty="0">
                        <a:solidFill>
                          <a:schemeClr val="tx1"/>
                        </a:solidFill>
                        <a:latin typeface="+mn-lt"/>
                      </a:endParaRPr>
                    </a:p>
                  </a:txBody>
                  <a:tcPr anchor="ctr">
                    <a:lnL>
                      <a:noFill/>
                    </a:lnL>
                    <a:lnR w="12700" cap="flat" cmpd="sng" algn="ctr">
                      <a:noFill/>
                      <a:prstDash val="solid"/>
                      <a:round/>
                      <a:headEnd type="none" w="med" len="med"/>
                      <a:tailEnd type="none" w="med" len="med"/>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US" sz="2000" b="0" dirty="0">
                        <a:solidFill>
                          <a:schemeClr val="accent2"/>
                        </a:solidFill>
                        <a:latin typeface="+mj-lt"/>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sz="2000" b="0" dirty="0">
                        <a:solidFill>
                          <a:schemeClr val="tx1"/>
                        </a:solidFill>
                        <a:latin typeface="+mj-lt"/>
                      </a:endParaRPr>
                    </a:p>
                  </a:txBody>
                  <a:tcPr anchor="ctr">
                    <a:lnL w="12700" cap="flat" cmpd="sng" algn="ctr">
                      <a:noFill/>
                      <a:prstDash val="solid"/>
                      <a:round/>
                      <a:headEnd type="none" w="med" len="med"/>
                      <a:tailEnd type="none" w="med" len="med"/>
                    </a:lnL>
                    <a:lnR>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US" sz="2000" b="0" dirty="0">
                        <a:solidFill>
                          <a:schemeClr val="accent1"/>
                        </a:solidFill>
                        <a:latin typeface="+mj-lt"/>
                      </a:endParaRPr>
                    </a:p>
                  </a:txBody>
                  <a:tcPr anchor="ctr">
                    <a:lnL w="12700" cap="flat" cmpd="sng" algn="ctr">
                      <a:noFill/>
                      <a:prstDash val="solid"/>
                      <a:round/>
                      <a:headEnd type="none" w="med" len="med"/>
                      <a:tailEnd type="none" w="med" len="med"/>
                    </a:lnL>
                    <a:lnR>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419130461"/>
                  </a:ext>
                </a:extLst>
              </a:tr>
              <a:tr h="393782">
                <a:tc>
                  <a:txBody>
                    <a:bodyPr/>
                    <a:lstStyle/>
                    <a:p>
                      <a:r>
                        <a:rPr lang="en-US" sz="1200" dirty="0">
                          <a:solidFill>
                            <a:schemeClr val="tx1"/>
                          </a:solidFill>
                          <a:latin typeface="+mn-lt"/>
                          <a:cs typeface="Calibri Light" panose="020F0302020204030204" pitchFamily="34" charset="0"/>
                        </a:rPr>
                        <a:t>Industries: </a:t>
                      </a:r>
                      <a:endParaRPr lang="en-US" sz="1200" dirty="0">
                        <a:solidFill>
                          <a:schemeClr val="tx1"/>
                        </a:solidFill>
                        <a:latin typeface="+mn-lt"/>
                      </a:endParaRPr>
                    </a:p>
                  </a:txBody>
                  <a:tcPr anchor="ctr">
                    <a:lnL>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US" sz="1000" dirty="0">
                        <a:solidFill>
                          <a:schemeClr val="tx1"/>
                        </a:solidFill>
                        <a:latin typeface="+mn-lt"/>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sz="1000" dirty="0">
                        <a:solidFill>
                          <a:schemeClr val="tx1"/>
                        </a:solidFill>
                        <a:latin typeface="+mn-lt"/>
                        <a:cs typeface="Calibri Light" panose="020F0302020204030204" pitchFamily="34" charset="0"/>
                      </a:endParaRPr>
                    </a:p>
                  </a:txBody>
                  <a:tcPr anchor="ctr">
                    <a:lnL w="12700" cap="flat" cmpd="sng" algn="ctr">
                      <a:no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US" sz="1000" dirty="0">
                        <a:solidFill>
                          <a:schemeClr val="tx1"/>
                        </a:solidFill>
                        <a:latin typeface="+mn-lt"/>
                        <a:cs typeface="Calibri Light" panose="020F0302020204030204" pitchFamily="34" charset="0"/>
                      </a:endParaRPr>
                    </a:p>
                  </a:txBody>
                  <a:tcPr anchor="ctr">
                    <a:lnL w="12700" cap="flat" cmpd="sng" algn="ctr">
                      <a:no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843327407"/>
                  </a:ext>
                </a:extLst>
              </a:tr>
              <a:tr h="284398">
                <a:tc>
                  <a:txBody>
                    <a:bodyPr/>
                    <a:lstStyle/>
                    <a:p>
                      <a:r>
                        <a:rPr lang="en-US" sz="1200" dirty="0">
                          <a:solidFill>
                            <a:schemeClr val="tx1"/>
                          </a:solidFill>
                          <a:latin typeface="+mn-lt"/>
                          <a:cs typeface="Calibri Light" panose="020F0302020204030204" pitchFamily="34" charset="0"/>
                        </a:rPr>
                        <a:t>Headquarters Regions: </a:t>
                      </a:r>
                      <a:endParaRPr lang="en-US" sz="1200" dirty="0">
                        <a:solidFill>
                          <a:schemeClr val="tx1"/>
                        </a:solidFill>
                        <a:latin typeface="+mn-lt"/>
                      </a:endParaRPr>
                    </a:p>
                  </a:txBody>
                  <a:tcPr anchor="ctr">
                    <a:lnL>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US" sz="1100" dirty="0">
                        <a:solidFill>
                          <a:schemeClr val="tx1"/>
                        </a:solidFill>
                        <a:latin typeface="+mn-lt"/>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sz="1100" dirty="0">
                        <a:solidFill>
                          <a:schemeClr val="tx1"/>
                        </a:solidFill>
                        <a:latin typeface="+mn-lt"/>
                      </a:endParaRPr>
                    </a:p>
                  </a:txBody>
                  <a:tcPr anchor="ctr">
                    <a:lnL w="12700" cap="flat" cmpd="sng" algn="ctr">
                      <a:no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US" sz="1100" dirty="0">
                        <a:solidFill>
                          <a:schemeClr val="tx1"/>
                        </a:solidFill>
                        <a:latin typeface="+mn-lt"/>
                      </a:endParaRPr>
                    </a:p>
                  </a:txBody>
                  <a:tcPr anchor="ctr">
                    <a:lnL w="12700" cap="flat" cmpd="sng" algn="ctr">
                      <a:no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144931788"/>
                  </a:ext>
                </a:extLst>
              </a:tr>
              <a:tr h="266168">
                <a:tc>
                  <a:txBody>
                    <a:bodyPr/>
                    <a:lstStyle/>
                    <a:p>
                      <a:r>
                        <a:rPr lang="en-US" sz="1200" dirty="0">
                          <a:latin typeface="+mn-lt"/>
                          <a:cs typeface="Calibri Light" panose="020F0302020204030204" pitchFamily="34" charset="0"/>
                        </a:rPr>
                        <a:t>Founded Date: </a:t>
                      </a:r>
                      <a:endParaRPr lang="en-US" sz="1200" dirty="0">
                        <a:solidFill>
                          <a:schemeClr val="tx1"/>
                        </a:solidFill>
                        <a:latin typeface="+mn-lt"/>
                      </a:endParaRPr>
                    </a:p>
                  </a:txBody>
                  <a:tcPr anchor="ctr">
                    <a:lnL>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US" sz="1100" dirty="0">
                        <a:solidFill>
                          <a:schemeClr val="tx1"/>
                        </a:solidFill>
                        <a:latin typeface="+mn-lt"/>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sz="1100" dirty="0">
                        <a:solidFill>
                          <a:schemeClr val="tx1"/>
                        </a:solidFill>
                        <a:latin typeface="+mn-lt"/>
                      </a:endParaRPr>
                    </a:p>
                  </a:txBody>
                  <a:tcPr anchor="ctr">
                    <a:lnL w="12700" cap="flat" cmpd="sng" algn="ctr">
                      <a:no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US" sz="1100" dirty="0">
                        <a:solidFill>
                          <a:schemeClr val="tx1"/>
                        </a:solidFill>
                        <a:latin typeface="+mn-lt"/>
                      </a:endParaRPr>
                    </a:p>
                  </a:txBody>
                  <a:tcPr anchor="ctr">
                    <a:lnL w="12700" cap="flat" cmpd="sng" algn="ctr">
                      <a:no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137790971"/>
                  </a:ext>
                </a:extLst>
              </a:tr>
              <a:tr h="266168">
                <a:tc>
                  <a:txBody>
                    <a:bodyPr/>
                    <a:lstStyle/>
                    <a:p>
                      <a:r>
                        <a:rPr lang="en-US" sz="1200" dirty="0">
                          <a:latin typeface="+mn-lt"/>
                          <a:cs typeface="Calibri Light" panose="020F0302020204030204" pitchFamily="34" charset="0"/>
                        </a:rPr>
                        <a:t>Founders: </a:t>
                      </a:r>
                      <a:endParaRPr lang="en-US" sz="1200" dirty="0">
                        <a:solidFill>
                          <a:schemeClr val="tx1"/>
                        </a:solidFill>
                        <a:latin typeface="+mn-lt"/>
                      </a:endParaRPr>
                    </a:p>
                  </a:txBody>
                  <a:tcPr anchor="ctr">
                    <a:lnL>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US" sz="1100" dirty="0">
                        <a:solidFill>
                          <a:schemeClr val="tx1"/>
                        </a:solidFill>
                        <a:latin typeface="+mn-lt"/>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sz="1100" dirty="0">
                        <a:solidFill>
                          <a:schemeClr val="tx1"/>
                        </a:solidFill>
                        <a:latin typeface="+mn-lt"/>
                      </a:endParaRPr>
                    </a:p>
                  </a:txBody>
                  <a:tcPr anchor="ctr">
                    <a:lnL w="12700" cap="flat" cmpd="sng" algn="ctr">
                      <a:no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US" sz="1100" dirty="0">
                        <a:solidFill>
                          <a:schemeClr val="tx1"/>
                        </a:solidFill>
                        <a:latin typeface="+mn-lt"/>
                      </a:endParaRPr>
                    </a:p>
                  </a:txBody>
                  <a:tcPr anchor="ctr">
                    <a:lnL w="12700" cap="flat" cmpd="sng" algn="ctr">
                      <a:no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244883604"/>
                  </a:ext>
                </a:extLst>
              </a:tr>
              <a:tr h="266168">
                <a:tc>
                  <a:txBody>
                    <a:bodyPr/>
                    <a:lstStyle/>
                    <a:p>
                      <a:r>
                        <a:rPr lang="en-US" sz="1200" dirty="0">
                          <a:latin typeface="+mn-lt"/>
                          <a:cs typeface="Calibri Light" panose="020F0302020204030204" pitchFamily="34" charset="0"/>
                        </a:rPr>
                        <a:t>Operating Status: </a:t>
                      </a:r>
                      <a:endParaRPr lang="en-US" sz="1200" dirty="0">
                        <a:solidFill>
                          <a:schemeClr val="tx1"/>
                        </a:solidFill>
                        <a:latin typeface="+mn-lt"/>
                      </a:endParaRPr>
                    </a:p>
                  </a:txBody>
                  <a:tcPr anchor="ctr">
                    <a:lnL>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US" sz="1100" dirty="0">
                        <a:solidFill>
                          <a:schemeClr val="tx1"/>
                        </a:solidFill>
                        <a:latin typeface="+mn-lt"/>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sz="1100" dirty="0">
                        <a:solidFill>
                          <a:schemeClr val="tx1"/>
                        </a:solidFill>
                        <a:latin typeface="+mn-lt"/>
                      </a:endParaRPr>
                    </a:p>
                  </a:txBody>
                  <a:tcPr anchor="ctr">
                    <a:lnL w="12700" cap="flat" cmpd="sng" algn="ctr">
                      <a:no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US" sz="1100" dirty="0">
                        <a:solidFill>
                          <a:schemeClr val="tx1"/>
                        </a:solidFill>
                        <a:latin typeface="+mn-lt"/>
                      </a:endParaRPr>
                    </a:p>
                  </a:txBody>
                  <a:tcPr anchor="ctr">
                    <a:lnL w="12700" cap="flat" cmpd="sng" algn="ctr">
                      <a:no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41467579"/>
                  </a:ext>
                </a:extLst>
              </a:tr>
              <a:tr h="266168">
                <a:tc>
                  <a:txBody>
                    <a:bodyPr/>
                    <a:lstStyle/>
                    <a:p>
                      <a:r>
                        <a:rPr lang="en-US" sz="1200" dirty="0">
                          <a:latin typeface="+mn-lt"/>
                          <a:cs typeface="Calibri Light" panose="020F0302020204030204" pitchFamily="34" charset="0"/>
                        </a:rPr>
                        <a:t>Funding Status: </a:t>
                      </a:r>
                      <a:endParaRPr lang="en-US" sz="1200" dirty="0">
                        <a:solidFill>
                          <a:schemeClr val="tx1"/>
                        </a:solidFill>
                        <a:latin typeface="+mn-lt"/>
                      </a:endParaRPr>
                    </a:p>
                  </a:txBody>
                  <a:tcPr anchor="ctr">
                    <a:lnL>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US" sz="1100" dirty="0">
                        <a:solidFill>
                          <a:schemeClr val="tx1"/>
                        </a:solidFill>
                        <a:latin typeface="+mn-lt"/>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US" sz="1100" dirty="0">
                        <a:solidFill>
                          <a:schemeClr val="tx1"/>
                        </a:solidFill>
                        <a:latin typeface="+mn-lt"/>
                      </a:endParaRPr>
                    </a:p>
                  </a:txBody>
                  <a:tcPr anchor="ctr">
                    <a:lnL w="12700" cap="flat" cmpd="sng" algn="ctr">
                      <a:no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US" sz="1100" dirty="0">
                        <a:solidFill>
                          <a:schemeClr val="tx1"/>
                        </a:solidFill>
                        <a:latin typeface="+mn-lt"/>
                      </a:endParaRPr>
                    </a:p>
                  </a:txBody>
                  <a:tcPr anchor="ctr">
                    <a:lnL w="12700" cap="flat" cmpd="sng" algn="ctr">
                      <a:no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4165862535"/>
                  </a:ext>
                </a:extLst>
              </a:tr>
              <a:tr h="266168">
                <a:tc>
                  <a:txBody>
                    <a:bodyPr/>
                    <a:lstStyle/>
                    <a:p>
                      <a:r>
                        <a:rPr lang="en-US" sz="1200" dirty="0">
                          <a:latin typeface="+mn-lt"/>
                          <a:cs typeface="Calibri Light" panose="020F0302020204030204" pitchFamily="34" charset="0"/>
                        </a:rPr>
                        <a:t>Last Funding Type: </a:t>
                      </a:r>
                      <a:endParaRPr lang="en-US" sz="1200" dirty="0">
                        <a:solidFill>
                          <a:schemeClr val="tx1"/>
                        </a:solidFill>
                        <a:latin typeface="+mn-lt"/>
                      </a:endParaRPr>
                    </a:p>
                  </a:txBody>
                  <a:tcPr anchor="ctr">
                    <a:lnL>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US" sz="1100" dirty="0">
                        <a:solidFill>
                          <a:schemeClr val="tx1"/>
                        </a:solidFill>
                        <a:latin typeface="+mn-lt"/>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sz="1100" dirty="0">
                        <a:solidFill>
                          <a:schemeClr val="tx1"/>
                        </a:solidFill>
                        <a:latin typeface="+mn-lt"/>
                      </a:endParaRPr>
                    </a:p>
                  </a:txBody>
                  <a:tcPr anchor="ctr">
                    <a:lnL w="12700" cap="flat" cmpd="sng" algn="ctr">
                      <a:no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US" sz="1100" dirty="0">
                        <a:solidFill>
                          <a:schemeClr val="tx1"/>
                        </a:solidFill>
                        <a:latin typeface="+mn-lt"/>
                      </a:endParaRPr>
                    </a:p>
                  </a:txBody>
                  <a:tcPr anchor="ctr">
                    <a:lnL w="12700" cap="flat" cmpd="sng" algn="ctr">
                      <a:no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243993139"/>
                  </a:ext>
                </a:extLst>
              </a:tr>
              <a:tr h="266168">
                <a:tc>
                  <a:txBody>
                    <a:bodyPr/>
                    <a:lstStyle/>
                    <a:p>
                      <a:r>
                        <a:rPr lang="en-US" sz="1200" dirty="0">
                          <a:latin typeface="+mn-lt"/>
                          <a:cs typeface="Calibri Light" panose="020F0302020204030204" pitchFamily="34" charset="0"/>
                        </a:rPr>
                        <a:t>Number of Employees: </a:t>
                      </a:r>
                      <a:endParaRPr lang="en-US" sz="1200" dirty="0">
                        <a:solidFill>
                          <a:schemeClr val="tx1"/>
                        </a:solidFill>
                        <a:latin typeface="+mn-lt"/>
                      </a:endParaRPr>
                    </a:p>
                  </a:txBody>
                  <a:tcPr anchor="ctr">
                    <a:lnL>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US" sz="1100" dirty="0">
                        <a:solidFill>
                          <a:schemeClr val="tx1"/>
                        </a:solidFill>
                        <a:latin typeface="+mn-lt"/>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sz="1100" dirty="0">
                        <a:solidFill>
                          <a:schemeClr val="tx1"/>
                        </a:solidFill>
                        <a:latin typeface="+mn-lt"/>
                      </a:endParaRPr>
                    </a:p>
                  </a:txBody>
                  <a:tcPr anchor="ctr">
                    <a:lnL w="12700" cap="flat" cmpd="sng" algn="ctr">
                      <a:no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US" sz="1100" dirty="0">
                        <a:solidFill>
                          <a:schemeClr val="tx1"/>
                        </a:solidFill>
                        <a:latin typeface="+mn-lt"/>
                      </a:endParaRPr>
                    </a:p>
                  </a:txBody>
                  <a:tcPr anchor="ctr">
                    <a:lnL w="12700" cap="flat" cmpd="sng" algn="ctr">
                      <a:no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85242034"/>
                  </a:ext>
                </a:extLst>
              </a:tr>
              <a:tr h="266168">
                <a:tc>
                  <a:txBody>
                    <a:bodyPr/>
                    <a:lstStyle/>
                    <a:p>
                      <a:r>
                        <a:rPr lang="en-US" sz="1200" dirty="0">
                          <a:latin typeface="+mn-lt"/>
                          <a:cs typeface="Calibri Light" panose="020F0302020204030204" pitchFamily="34" charset="0"/>
                        </a:rPr>
                        <a:t>IPO Status: </a:t>
                      </a:r>
                      <a:endParaRPr lang="en-US" sz="1200" dirty="0">
                        <a:solidFill>
                          <a:schemeClr val="tx1"/>
                        </a:solidFill>
                        <a:latin typeface="+mn-lt"/>
                      </a:endParaRPr>
                    </a:p>
                  </a:txBody>
                  <a:tcPr anchor="ctr">
                    <a:lnL>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US" sz="1100" dirty="0">
                        <a:solidFill>
                          <a:schemeClr val="tx1"/>
                        </a:solidFill>
                        <a:latin typeface="+mn-lt"/>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US" sz="1100" dirty="0">
                        <a:solidFill>
                          <a:schemeClr val="tx1"/>
                        </a:solidFill>
                        <a:latin typeface="+mn-lt"/>
                      </a:endParaRPr>
                    </a:p>
                  </a:txBody>
                  <a:tcPr anchor="ctr">
                    <a:lnL w="12700" cap="flat" cmpd="sng" algn="ctr">
                      <a:no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US" sz="1100" dirty="0">
                        <a:solidFill>
                          <a:schemeClr val="tx1"/>
                        </a:solidFill>
                        <a:latin typeface="+mn-lt"/>
                      </a:endParaRPr>
                    </a:p>
                  </a:txBody>
                  <a:tcPr anchor="ctr">
                    <a:lnL w="12700" cap="flat" cmpd="sng" algn="ctr">
                      <a:no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968995286"/>
                  </a:ext>
                </a:extLst>
              </a:tr>
              <a:tr h="266168">
                <a:tc>
                  <a:txBody>
                    <a:bodyPr/>
                    <a:lstStyle/>
                    <a:p>
                      <a:r>
                        <a:rPr lang="en-US" sz="1200" dirty="0">
                          <a:latin typeface="+mn-lt"/>
                          <a:cs typeface="Calibri Light" panose="020F0302020204030204" pitchFamily="34" charset="0"/>
                        </a:rPr>
                        <a:t>Company Type: </a:t>
                      </a:r>
                      <a:endParaRPr lang="en-US" sz="1200" dirty="0">
                        <a:solidFill>
                          <a:schemeClr val="tx1"/>
                        </a:solidFill>
                        <a:latin typeface="+mn-lt"/>
                      </a:endParaRPr>
                    </a:p>
                  </a:txBody>
                  <a:tcPr anchor="ctr">
                    <a:lnL>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US" sz="1100" dirty="0">
                        <a:solidFill>
                          <a:schemeClr val="tx1"/>
                        </a:solidFill>
                        <a:latin typeface="+mn-lt"/>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US" sz="1100" dirty="0">
                        <a:solidFill>
                          <a:schemeClr val="tx1"/>
                        </a:solidFill>
                        <a:latin typeface="+mn-lt"/>
                      </a:endParaRPr>
                    </a:p>
                  </a:txBody>
                  <a:tcPr anchor="ctr">
                    <a:lnL w="12700" cap="flat" cmpd="sng" algn="ctr">
                      <a:no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US" sz="1100" dirty="0">
                        <a:solidFill>
                          <a:schemeClr val="tx1"/>
                        </a:solidFill>
                        <a:latin typeface="+mn-lt"/>
                      </a:endParaRPr>
                    </a:p>
                  </a:txBody>
                  <a:tcPr anchor="ctr">
                    <a:lnL w="12700" cap="flat" cmpd="sng" algn="ctr">
                      <a:no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961715785"/>
                  </a:ext>
                </a:extLst>
              </a:tr>
              <a:tr h="266168">
                <a:tc>
                  <a:txBody>
                    <a:bodyPr/>
                    <a:lstStyle/>
                    <a:p>
                      <a:r>
                        <a:rPr lang="en-US" sz="1200" dirty="0">
                          <a:latin typeface="+mn-lt"/>
                          <a:cs typeface="Calibri Light" panose="020F0302020204030204" pitchFamily="34" charset="0"/>
                        </a:rPr>
                        <a:t>Website:</a:t>
                      </a:r>
                      <a:endParaRPr lang="en-US" sz="1200" dirty="0">
                        <a:solidFill>
                          <a:schemeClr val="tx1"/>
                        </a:solidFill>
                        <a:latin typeface="+mn-lt"/>
                      </a:endParaRPr>
                    </a:p>
                  </a:txBody>
                  <a:tcPr anchor="ctr">
                    <a:lnL>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US" sz="1100" dirty="0">
                        <a:solidFill>
                          <a:schemeClr val="tx1"/>
                        </a:solidFill>
                        <a:latin typeface="+mn-lt"/>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US" sz="1100" dirty="0">
                        <a:solidFill>
                          <a:schemeClr val="tx1"/>
                        </a:solidFill>
                        <a:latin typeface="+mn-lt"/>
                      </a:endParaRPr>
                    </a:p>
                  </a:txBody>
                  <a:tcPr anchor="ctr">
                    <a:lnL w="12700" cap="flat" cmpd="sng" algn="ctr">
                      <a:no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US" sz="1100" dirty="0">
                        <a:solidFill>
                          <a:schemeClr val="tx1"/>
                        </a:solidFill>
                        <a:latin typeface="+mn-lt"/>
                      </a:endParaRPr>
                    </a:p>
                  </a:txBody>
                  <a:tcPr anchor="ctr">
                    <a:lnL w="12700" cap="flat" cmpd="sng" algn="ctr">
                      <a:no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100116821"/>
                  </a:ext>
                </a:extLst>
              </a:tr>
              <a:tr h="266168">
                <a:tc>
                  <a:txBody>
                    <a:bodyPr/>
                    <a:lstStyle/>
                    <a:p>
                      <a:r>
                        <a:rPr lang="en-US" sz="1200" dirty="0">
                          <a:latin typeface="+mn-lt"/>
                          <a:cs typeface="Calibri Light" panose="020F0302020204030204" pitchFamily="34" charset="0"/>
                        </a:rPr>
                        <a:t>Contact Email: </a:t>
                      </a:r>
                      <a:endParaRPr lang="en-US" sz="1200" dirty="0">
                        <a:solidFill>
                          <a:schemeClr val="tx1"/>
                        </a:solidFill>
                        <a:latin typeface="+mn-lt"/>
                      </a:endParaRPr>
                    </a:p>
                  </a:txBody>
                  <a:tcPr anchor="ctr">
                    <a:lnL>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US" sz="1100" dirty="0">
                        <a:solidFill>
                          <a:schemeClr val="tx1"/>
                        </a:solidFill>
                        <a:latin typeface="+mn-lt"/>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US" sz="1100" dirty="0">
                        <a:solidFill>
                          <a:schemeClr val="tx1"/>
                        </a:solidFill>
                        <a:latin typeface="+mn-lt"/>
                      </a:endParaRPr>
                    </a:p>
                  </a:txBody>
                  <a:tcPr anchor="ctr">
                    <a:lnL w="12700" cap="flat" cmpd="sng" algn="ctr">
                      <a:no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US" sz="1100" dirty="0">
                        <a:solidFill>
                          <a:schemeClr val="tx1"/>
                        </a:solidFill>
                        <a:latin typeface="+mn-lt"/>
                      </a:endParaRPr>
                    </a:p>
                  </a:txBody>
                  <a:tcPr anchor="ctr">
                    <a:lnL w="12700" cap="flat" cmpd="sng" algn="ctr">
                      <a:noFill/>
                      <a:prstDash val="solid"/>
                      <a:round/>
                      <a:headEnd type="none" w="med" len="med"/>
                      <a:tailEnd type="none" w="med" len="med"/>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07708663"/>
                  </a:ext>
                </a:extLst>
              </a:tr>
              <a:tr h="266168">
                <a:tc>
                  <a:txBody>
                    <a:bodyPr/>
                    <a:lstStyle/>
                    <a:p>
                      <a:r>
                        <a:rPr lang="en-US" sz="1200" dirty="0">
                          <a:latin typeface="+mn-lt"/>
                          <a:cs typeface="Calibri Light" panose="020F0302020204030204" pitchFamily="34" charset="0"/>
                        </a:rPr>
                        <a:t>Phone Number: </a:t>
                      </a:r>
                      <a:endParaRPr lang="en-US" sz="1200" dirty="0">
                        <a:solidFill>
                          <a:schemeClr val="tx1"/>
                        </a:solidFill>
                        <a:latin typeface="+mn-lt"/>
                      </a:endParaRPr>
                    </a:p>
                  </a:txBody>
                  <a:tcPr anchor="ctr">
                    <a:lnL>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endParaRPr lang="en-US" sz="1100" dirty="0">
                        <a:solidFill>
                          <a:schemeClr val="tx1"/>
                        </a:solidFill>
                        <a:latin typeface="+mn-lt"/>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US" sz="1100" dirty="0">
                        <a:solidFill>
                          <a:schemeClr val="tx1"/>
                        </a:solidFill>
                        <a:latin typeface="+mn-lt"/>
                      </a:endParaRPr>
                    </a:p>
                  </a:txBody>
                  <a:tcPr anchor="ctr">
                    <a:lnL w="12700" cap="flat" cmpd="sng" algn="ctr">
                      <a:noFill/>
                      <a:prstDash val="solid"/>
                      <a:round/>
                      <a:headEnd type="none" w="med" len="med"/>
                      <a:tailEnd type="none" w="med" len="med"/>
                    </a:lnL>
                    <a:lnR>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US" sz="1100" dirty="0">
                        <a:solidFill>
                          <a:schemeClr val="tx1"/>
                        </a:solidFill>
                        <a:latin typeface="+mn-lt"/>
                      </a:endParaRPr>
                    </a:p>
                  </a:txBody>
                  <a:tcPr anchor="ctr">
                    <a:lnL w="12700" cap="flat" cmpd="sng" algn="ctr">
                      <a:noFill/>
                      <a:prstDash val="solid"/>
                      <a:round/>
                      <a:headEnd type="none" w="med" len="med"/>
                      <a:tailEnd type="none" w="med" len="med"/>
                    </a:lnL>
                    <a:lnR>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69666335"/>
                  </a:ext>
                </a:extLst>
              </a:tr>
            </a:tbl>
          </a:graphicData>
        </a:graphic>
      </p:graphicFrame>
      <p:grpSp>
        <p:nvGrpSpPr>
          <p:cNvPr id="87" name="Group 86">
            <a:extLst>
              <a:ext uri="{FF2B5EF4-FFF2-40B4-BE49-F238E27FC236}">
                <a16:creationId xmlns:a16="http://schemas.microsoft.com/office/drawing/2014/main" id="{9DC1A9A4-EF5B-4F04-8C85-92F1B8564620}"/>
              </a:ext>
            </a:extLst>
          </p:cNvPr>
          <p:cNvGrpSpPr>
            <a:grpSpLocks/>
          </p:cNvGrpSpPr>
          <p:nvPr/>
        </p:nvGrpSpPr>
        <p:grpSpPr bwMode="auto">
          <a:xfrm>
            <a:off x="1060705" y="286092"/>
            <a:ext cx="10771632" cy="651308"/>
            <a:chOff x="3433483" y="564369"/>
            <a:chExt cx="5921172" cy="854672"/>
          </a:xfrm>
        </p:grpSpPr>
        <p:sp>
          <p:nvSpPr>
            <p:cNvPr id="88" name="TextBox 87">
              <a:extLst>
                <a:ext uri="{FF2B5EF4-FFF2-40B4-BE49-F238E27FC236}">
                  <a16:creationId xmlns:a16="http://schemas.microsoft.com/office/drawing/2014/main" id="{4ED3C361-E61E-45EB-8E7E-FBDD3C4B7D01}"/>
                </a:ext>
              </a:extLst>
            </p:cNvPr>
            <p:cNvSpPr txBox="1"/>
            <p:nvPr/>
          </p:nvSpPr>
          <p:spPr>
            <a:xfrm>
              <a:off x="3433483" y="564369"/>
              <a:ext cx="5921172" cy="767365"/>
            </a:xfrm>
            <a:prstGeom prst="rect">
              <a:avLst/>
            </a:prstGeom>
            <a:noFill/>
          </p:spPr>
          <p:txBody>
            <a:bodyPr wrap="square">
              <a:spAutoFit/>
            </a:bodyPr>
            <a:lstStyle/>
            <a:p>
              <a:pPr algn="ctr" eaLnBrk="1" fontAlgn="auto" hangingPunct="1">
                <a:spcBef>
                  <a:spcPts val="0"/>
                </a:spcBef>
                <a:spcAft>
                  <a:spcPts val="0"/>
                </a:spcAft>
                <a:defRPr/>
              </a:pPr>
              <a:r>
                <a:rPr lang="en-US" sz="3200" dirty="0">
                  <a:solidFill>
                    <a:schemeClr val="tx2"/>
                  </a:solidFill>
                  <a:latin typeface="+mj-lt"/>
                </a:rPr>
                <a:t>COMPETITIVE ANALYSIS</a:t>
              </a:r>
              <a:endParaRPr lang="en-US" sz="3200" dirty="0">
                <a:solidFill>
                  <a:schemeClr val="tx2"/>
                </a:solidFill>
              </a:endParaRPr>
            </a:p>
          </p:txBody>
        </p:sp>
        <p:cxnSp>
          <p:nvCxnSpPr>
            <p:cNvPr id="89" name="Straight Connector 88">
              <a:extLst>
                <a:ext uri="{FF2B5EF4-FFF2-40B4-BE49-F238E27FC236}">
                  <a16:creationId xmlns:a16="http://schemas.microsoft.com/office/drawing/2014/main" id="{44C3BA33-5845-43C9-987D-BBC1C03460F9}"/>
                </a:ext>
              </a:extLst>
            </p:cNvPr>
            <p:cNvCxnSpPr>
              <a:cxnSpLocks/>
            </p:cNvCxnSpPr>
            <p:nvPr/>
          </p:nvCxnSpPr>
          <p:spPr>
            <a:xfrm flipH="1">
              <a:off x="5985779" y="1419041"/>
              <a:ext cx="666820" cy="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grpSp>
      <p:grpSp>
        <p:nvGrpSpPr>
          <p:cNvPr id="96" name="Group 95">
            <a:extLst>
              <a:ext uri="{FF2B5EF4-FFF2-40B4-BE49-F238E27FC236}">
                <a16:creationId xmlns:a16="http://schemas.microsoft.com/office/drawing/2014/main" id="{F5F0547D-C6C0-4795-BD31-0F097DDA66ED}"/>
              </a:ext>
            </a:extLst>
          </p:cNvPr>
          <p:cNvGrpSpPr/>
          <p:nvPr/>
        </p:nvGrpSpPr>
        <p:grpSpPr>
          <a:xfrm>
            <a:off x="7547392" y="1172516"/>
            <a:ext cx="3682964" cy="5621476"/>
            <a:chOff x="779732" y="2014314"/>
            <a:chExt cx="2478443" cy="4068701"/>
          </a:xfrm>
        </p:grpSpPr>
        <p:sp>
          <p:nvSpPr>
            <p:cNvPr id="97" name="Rectangle 96">
              <a:extLst>
                <a:ext uri="{FF2B5EF4-FFF2-40B4-BE49-F238E27FC236}">
                  <a16:creationId xmlns:a16="http://schemas.microsoft.com/office/drawing/2014/main" id="{AA279C70-5E96-4694-9AD4-6D85E9411104}"/>
                </a:ext>
              </a:extLst>
            </p:cNvPr>
            <p:cNvSpPr/>
            <p:nvPr/>
          </p:nvSpPr>
          <p:spPr>
            <a:xfrm>
              <a:off x="779732" y="2014314"/>
              <a:ext cx="2478443" cy="4068701"/>
            </a:xfrm>
            <a:prstGeom prst="rect">
              <a:avLst/>
            </a:prstGeom>
            <a:no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8" name="Rectangle 4">
              <a:extLst>
                <a:ext uri="{FF2B5EF4-FFF2-40B4-BE49-F238E27FC236}">
                  <a16:creationId xmlns:a16="http://schemas.microsoft.com/office/drawing/2014/main" id="{46C6E9E3-DDA5-40F2-AD56-010F944CC562}"/>
                </a:ext>
              </a:extLst>
            </p:cNvPr>
            <p:cNvSpPr/>
            <p:nvPr/>
          </p:nvSpPr>
          <p:spPr>
            <a:xfrm>
              <a:off x="779732" y="2014315"/>
              <a:ext cx="2478443" cy="766206"/>
            </a:xfrm>
            <a:custGeom>
              <a:avLst/>
              <a:gdLst>
                <a:gd name="connsiteX0" fmla="*/ 0 w 2346158"/>
                <a:gd name="connsiteY0" fmla="*/ 0 h 1540042"/>
                <a:gd name="connsiteX1" fmla="*/ 2346158 w 2346158"/>
                <a:gd name="connsiteY1" fmla="*/ 0 h 1540042"/>
                <a:gd name="connsiteX2" fmla="*/ 2346158 w 2346158"/>
                <a:gd name="connsiteY2" fmla="*/ 1540042 h 1540042"/>
                <a:gd name="connsiteX3" fmla="*/ 0 w 2346158"/>
                <a:gd name="connsiteY3" fmla="*/ 1540042 h 1540042"/>
                <a:gd name="connsiteX4" fmla="*/ 0 w 2346158"/>
                <a:gd name="connsiteY4" fmla="*/ 0 h 1540042"/>
                <a:gd name="connsiteX0" fmla="*/ 0 w 2346158"/>
                <a:gd name="connsiteY0" fmla="*/ 0 h 1705759"/>
                <a:gd name="connsiteX1" fmla="*/ 2346158 w 2346158"/>
                <a:gd name="connsiteY1" fmla="*/ 0 h 1705759"/>
                <a:gd name="connsiteX2" fmla="*/ 2346158 w 2346158"/>
                <a:gd name="connsiteY2" fmla="*/ 1705759 h 1705759"/>
                <a:gd name="connsiteX3" fmla="*/ 0 w 2346158"/>
                <a:gd name="connsiteY3" fmla="*/ 1540042 h 1705759"/>
                <a:gd name="connsiteX4" fmla="*/ 0 w 2346158"/>
                <a:gd name="connsiteY4" fmla="*/ 0 h 17057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46158" h="1705759">
                  <a:moveTo>
                    <a:pt x="0" y="0"/>
                  </a:moveTo>
                  <a:lnTo>
                    <a:pt x="2346158" y="0"/>
                  </a:lnTo>
                  <a:lnTo>
                    <a:pt x="2346158" y="1705759"/>
                  </a:lnTo>
                  <a:lnTo>
                    <a:pt x="0" y="1540042"/>
                  </a:lnTo>
                  <a:lnTo>
                    <a:pt x="0" y="0"/>
                  </a:lnTo>
                  <a:close/>
                </a:path>
              </a:pathLst>
            </a:custGeom>
            <a:solidFill>
              <a:schemeClr val="accent1"/>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a:p>
          </p:txBody>
        </p:sp>
        <p:sp>
          <p:nvSpPr>
            <p:cNvPr id="99" name="Rectangle 98">
              <a:extLst>
                <a:ext uri="{FF2B5EF4-FFF2-40B4-BE49-F238E27FC236}">
                  <a16:creationId xmlns:a16="http://schemas.microsoft.com/office/drawing/2014/main" id="{E65F5C93-2654-498A-80F5-55BF61556B56}"/>
                </a:ext>
              </a:extLst>
            </p:cNvPr>
            <p:cNvSpPr/>
            <p:nvPr/>
          </p:nvSpPr>
          <p:spPr>
            <a:xfrm>
              <a:off x="1401951" y="2192067"/>
              <a:ext cx="1234005" cy="335143"/>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a:t>Company 2</a:t>
              </a:r>
            </a:p>
          </p:txBody>
        </p:sp>
        <p:sp>
          <p:nvSpPr>
            <p:cNvPr id="101" name="Rectangle 100">
              <a:extLst>
                <a:ext uri="{FF2B5EF4-FFF2-40B4-BE49-F238E27FC236}">
                  <a16:creationId xmlns:a16="http://schemas.microsoft.com/office/drawing/2014/main" id="{C42C7B71-4F84-45D4-9F12-2106716FCBB1}"/>
                </a:ext>
              </a:extLst>
            </p:cNvPr>
            <p:cNvSpPr/>
            <p:nvPr/>
          </p:nvSpPr>
          <p:spPr>
            <a:xfrm>
              <a:off x="779732" y="5860631"/>
              <a:ext cx="2478443" cy="22238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grpSp>
      <p:sp>
        <p:nvSpPr>
          <p:cNvPr id="20" name="TextBox 19">
            <a:extLst>
              <a:ext uri="{FF2B5EF4-FFF2-40B4-BE49-F238E27FC236}">
                <a16:creationId xmlns:a16="http://schemas.microsoft.com/office/drawing/2014/main" id="{95B7DAD2-1A2B-45B6-859A-9D4D645C4DD8}"/>
              </a:ext>
            </a:extLst>
          </p:cNvPr>
          <p:cNvSpPr txBox="1"/>
          <p:nvPr/>
        </p:nvSpPr>
        <p:spPr>
          <a:xfrm>
            <a:off x="3408208" y="2383656"/>
            <a:ext cx="8005027" cy="646331"/>
          </a:xfrm>
          <a:prstGeom prst="rect">
            <a:avLst/>
          </a:prstGeom>
          <a:noFill/>
        </p:spPr>
        <p:txBody>
          <a:bodyPr wrap="square" rtlCol="0">
            <a:spAutoFit/>
          </a:bodyPr>
          <a:lstStyle>
            <a:defPPr>
              <a:defRPr lang="en-US"/>
            </a:defPPr>
            <a:lvl1pPr>
              <a:defRPr>
                <a:solidFill>
                  <a:schemeClr val="tx1">
                    <a:lumMod val="50000"/>
                    <a:lumOff val="50000"/>
                  </a:schemeClr>
                </a:solidFill>
                <a:latin typeface="Avenir Next LT Pro" panose="020B0504020202020204" pitchFamily="34" charset="0"/>
              </a:defRPr>
            </a:lvl1pPr>
          </a:lstStyle>
          <a:p>
            <a:r>
              <a:rPr lang="en-US" sz="1200" dirty="0">
                <a:solidFill>
                  <a:schemeClr val="tx1"/>
                </a:solidFill>
                <a:latin typeface="Open Sans" panose="020B0606030504020204" pitchFamily="34" charset="0"/>
                <a:ea typeface="Open Sans" panose="020B0606030504020204" pitchFamily="34" charset="0"/>
                <a:cs typeface="Open Sans" panose="020B0606030504020204" pitchFamily="34" charset="0"/>
              </a:rPr>
              <a:t>[Show that a full view of the competitive landscape has been comprehensively considered.  Besides the identification of the competition, explaining why NewCo’s positioning or value propositions exceed that of the current players is important.]</a:t>
            </a:r>
          </a:p>
        </p:txBody>
      </p:sp>
    </p:spTree>
    <p:extLst>
      <p:ext uri="{BB962C8B-B14F-4D97-AF65-F5344CB8AC3E}">
        <p14:creationId xmlns:p14="http://schemas.microsoft.com/office/powerpoint/2010/main" val="4156094834"/>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87"/>
                                        </p:tgtEl>
                                        <p:attrNameLst>
                                          <p:attrName>style.visibility</p:attrName>
                                        </p:attrNameLst>
                                      </p:cBhvr>
                                      <p:to>
                                        <p:strVal val="visible"/>
                                      </p:to>
                                    </p:set>
                                    <p:animEffect transition="in" filter="barn(inVertical)">
                                      <p:cBhvr>
                                        <p:cTn id="7" dur="500"/>
                                        <p:tgtEl>
                                          <p:spTgt spid="87"/>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90"/>
                                        </p:tgtEl>
                                        <p:attrNameLst>
                                          <p:attrName>style.visibility</p:attrName>
                                        </p:attrNameLst>
                                      </p:cBhvr>
                                      <p:to>
                                        <p:strVal val="visible"/>
                                      </p:to>
                                    </p:set>
                                    <p:anim calcmode="lin" valueType="num">
                                      <p:cBhvr additive="base">
                                        <p:cTn id="12" dur="250" fill="hold"/>
                                        <p:tgtEl>
                                          <p:spTgt spid="90"/>
                                        </p:tgtEl>
                                        <p:attrNameLst>
                                          <p:attrName>ppt_x</p:attrName>
                                        </p:attrNameLst>
                                      </p:cBhvr>
                                      <p:tavLst>
                                        <p:tav tm="0">
                                          <p:val>
                                            <p:strVal val="#ppt_x"/>
                                          </p:val>
                                        </p:tav>
                                        <p:tav tm="100000">
                                          <p:val>
                                            <p:strVal val="#ppt_x"/>
                                          </p:val>
                                        </p:tav>
                                      </p:tavLst>
                                    </p:anim>
                                    <p:anim calcmode="lin" valueType="num">
                                      <p:cBhvr additive="base">
                                        <p:cTn id="13" dur="250" fill="hold"/>
                                        <p:tgtEl>
                                          <p:spTgt spid="90"/>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nodeType="clickEffect">
                                  <p:stCondLst>
                                    <p:cond delay="0"/>
                                  </p:stCondLst>
                                  <p:childTnLst>
                                    <p:set>
                                      <p:cBhvr>
                                        <p:cTn id="17" dur="1" fill="hold">
                                          <p:stCondLst>
                                            <p:cond delay="0"/>
                                          </p:stCondLst>
                                        </p:cTn>
                                        <p:tgtEl>
                                          <p:spTgt spid="96"/>
                                        </p:tgtEl>
                                        <p:attrNameLst>
                                          <p:attrName>style.visibility</p:attrName>
                                        </p:attrNameLst>
                                      </p:cBhvr>
                                      <p:to>
                                        <p:strVal val="visible"/>
                                      </p:to>
                                    </p:set>
                                    <p:anim calcmode="lin" valueType="num">
                                      <p:cBhvr additive="base">
                                        <p:cTn id="18" dur="250" fill="hold"/>
                                        <p:tgtEl>
                                          <p:spTgt spid="96"/>
                                        </p:tgtEl>
                                        <p:attrNameLst>
                                          <p:attrName>ppt_x</p:attrName>
                                        </p:attrNameLst>
                                      </p:cBhvr>
                                      <p:tavLst>
                                        <p:tav tm="0">
                                          <p:val>
                                            <p:strVal val="#ppt_x"/>
                                          </p:val>
                                        </p:tav>
                                        <p:tav tm="100000">
                                          <p:val>
                                            <p:strVal val="#ppt_x"/>
                                          </p:val>
                                        </p:tav>
                                      </p:tavLst>
                                    </p:anim>
                                    <p:anim calcmode="lin" valueType="num">
                                      <p:cBhvr additive="base">
                                        <p:cTn id="19" dur="250" fill="hold"/>
                                        <p:tgtEl>
                                          <p:spTgt spid="9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05" name="Straight Connector 104">
            <a:extLst>
              <a:ext uri="{FF2B5EF4-FFF2-40B4-BE49-F238E27FC236}">
                <a16:creationId xmlns:a16="http://schemas.microsoft.com/office/drawing/2014/main" id="{C1F8BDF7-F077-415C-ACEB-EC83BE9B08DA}"/>
              </a:ext>
            </a:extLst>
          </p:cNvPr>
          <p:cNvCxnSpPr>
            <a:cxnSpLocks/>
          </p:cNvCxnSpPr>
          <p:nvPr/>
        </p:nvCxnSpPr>
        <p:spPr>
          <a:xfrm>
            <a:off x="9180831" y="3567565"/>
            <a:ext cx="216075" cy="27058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04" name="Straight Connector 103">
            <a:extLst>
              <a:ext uri="{FF2B5EF4-FFF2-40B4-BE49-F238E27FC236}">
                <a16:creationId xmlns:a16="http://schemas.microsoft.com/office/drawing/2014/main" id="{D77B7675-7F1B-47F8-9DCA-D922A54A1E22}"/>
              </a:ext>
            </a:extLst>
          </p:cNvPr>
          <p:cNvCxnSpPr>
            <a:cxnSpLocks/>
          </p:cNvCxnSpPr>
          <p:nvPr/>
        </p:nvCxnSpPr>
        <p:spPr>
          <a:xfrm flipH="1">
            <a:off x="7220231" y="3581953"/>
            <a:ext cx="1" cy="225258"/>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62" name="Group 61">
            <a:extLst>
              <a:ext uri="{FF2B5EF4-FFF2-40B4-BE49-F238E27FC236}">
                <a16:creationId xmlns:a16="http://schemas.microsoft.com/office/drawing/2014/main" id="{7726FD33-49D1-4577-9B9D-11B847D4EE36}"/>
              </a:ext>
            </a:extLst>
          </p:cNvPr>
          <p:cNvGrpSpPr/>
          <p:nvPr/>
        </p:nvGrpSpPr>
        <p:grpSpPr>
          <a:xfrm>
            <a:off x="5342412" y="1793401"/>
            <a:ext cx="1337000" cy="826727"/>
            <a:chOff x="5344162" y="1997938"/>
            <a:chExt cx="1503674" cy="929789"/>
          </a:xfrm>
        </p:grpSpPr>
        <p:grpSp>
          <p:nvGrpSpPr>
            <p:cNvPr id="2" name="Group 1">
              <a:extLst>
                <a:ext uri="{FF2B5EF4-FFF2-40B4-BE49-F238E27FC236}">
                  <a16:creationId xmlns:a16="http://schemas.microsoft.com/office/drawing/2014/main" id="{BFADB538-0561-496D-A53D-E78F18571C7C}"/>
                </a:ext>
              </a:extLst>
            </p:cNvPr>
            <p:cNvGrpSpPr/>
            <p:nvPr/>
          </p:nvGrpSpPr>
          <p:grpSpPr>
            <a:xfrm>
              <a:off x="5875184" y="1997938"/>
              <a:ext cx="441628" cy="571739"/>
              <a:chOff x="5815013" y="838200"/>
              <a:chExt cx="560388" cy="725488"/>
            </a:xfrm>
            <a:solidFill>
              <a:schemeClr val="tx1"/>
            </a:solidFill>
          </p:grpSpPr>
          <p:sp>
            <p:nvSpPr>
              <p:cNvPr id="3" name="Freeform 53">
                <a:extLst>
                  <a:ext uri="{FF2B5EF4-FFF2-40B4-BE49-F238E27FC236}">
                    <a16:creationId xmlns:a16="http://schemas.microsoft.com/office/drawing/2014/main" id="{A93CF7ED-3D08-4774-BDA5-A5FEEF197355}"/>
                  </a:ext>
                </a:extLst>
              </p:cNvPr>
              <p:cNvSpPr>
                <a:spLocks noEditPoints="1"/>
              </p:cNvSpPr>
              <p:nvPr/>
            </p:nvSpPr>
            <p:spPr bwMode="auto">
              <a:xfrm>
                <a:off x="5951538" y="838200"/>
                <a:ext cx="287338" cy="285750"/>
              </a:xfrm>
              <a:custGeom>
                <a:avLst/>
                <a:gdLst>
                  <a:gd name="T0" fmla="*/ 187 w 375"/>
                  <a:gd name="T1" fmla="*/ 375 h 375"/>
                  <a:gd name="T2" fmla="*/ 375 w 375"/>
                  <a:gd name="T3" fmla="*/ 188 h 375"/>
                  <a:gd name="T4" fmla="*/ 187 w 375"/>
                  <a:gd name="T5" fmla="*/ 0 h 375"/>
                  <a:gd name="T6" fmla="*/ 0 w 375"/>
                  <a:gd name="T7" fmla="*/ 188 h 375"/>
                  <a:gd name="T8" fmla="*/ 187 w 375"/>
                  <a:gd name="T9" fmla="*/ 375 h 375"/>
                  <a:gd name="T10" fmla="*/ 187 w 375"/>
                  <a:gd name="T11" fmla="*/ 375 h 375"/>
                  <a:gd name="T12" fmla="*/ 187 w 375"/>
                  <a:gd name="T13" fmla="*/ 375 h 375"/>
                </a:gdLst>
                <a:ahLst/>
                <a:cxnLst>
                  <a:cxn ang="0">
                    <a:pos x="T0" y="T1"/>
                  </a:cxn>
                  <a:cxn ang="0">
                    <a:pos x="T2" y="T3"/>
                  </a:cxn>
                  <a:cxn ang="0">
                    <a:pos x="T4" y="T5"/>
                  </a:cxn>
                  <a:cxn ang="0">
                    <a:pos x="T6" y="T7"/>
                  </a:cxn>
                  <a:cxn ang="0">
                    <a:pos x="T8" y="T9"/>
                  </a:cxn>
                  <a:cxn ang="0">
                    <a:pos x="T10" y="T11"/>
                  </a:cxn>
                  <a:cxn ang="0">
                    <a:pos x="T12" y="T13"/>
                  </a:cxn>
                </a:cxnLst>
                <a:rect l="0" t="0" r="r" b="b"/>
                <a:pathLst>
                  <a:path w="375" h="375">
                    <a:moveTo>
                      <a:pt x="187" y="375"/>
                    </a:moveTo>
                    <a:cubicBezTo>
                      <a:pt x="291" y="375"/>
                      <a:pt x="375" y="291"/>
                      <a:pt x="375" y="188"/>
                    </a:cubicBezTo>
                    <a:cubicBezTo>
                      <a:pt x="375" y="84"/>
                      <a:pt x="291" y="0"/>
                      <a:pt x="187" y="0"/>
                    </a:cubicBezTo>
                    <a:cubicBezTo>
                      <a:pt x="84" y="0"/>
                      <a:pt x="0" y="84"/>
                      <a:pt x="0" y="188"/>
                    </a:cubicBezTo>
                    <a:cubicBezTo>
                      <a:pt x="0" y="291"/>
                      <a:pt x="84" y="375"/>
                      <a:pt x="187" y="375"/>
                    </a:cubicBezTo>
                    <a:close/>
                    <a:moveTo>
                      <a:pt x="187" y="375"/>
                    </a:moveTo>
                    <a:cubicBezTo>
                      <a:pt x="187" y="375"/>
                      <a:pt x="187" y="375"/>
                      <a:pt x="187" y="375"/>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 name="Freeform 54">
                <a:extLst>
                  <a:ext uri="{FF2B5EF4-FFF2-40B4-BE49-F238E27FC236}">
                    <a16:creationId xmlns:a16="http://schemas.microsoft.com/office/drawing/2014/main" id="{E61214A1-110C-4DE6-A929-EBE233A49303}"/>
                  </a:ext>
                </a:extLst>
              </p:cNvPr>
              <p:cNvSpPr>
                <a:spLocks noEditPoints="1"/>
              </p:cNvSpPr>
              <p:nvPr/>
            </p:nvSpPr>
            <p:spPr bwMode="auto">
              <a:xfrm>
                <a:off x="5815013" y="1179513"/>
                <a:ext cx="560388" cy="384175"/>
              </a:xfrm>
              <a:custGeom>
                <a:avLst/>
                <a:gdLst>
                  <a:gd name="T0" fmla="*/ 617 w 731"/>
                  <a:gd name="T1" fmla="*/ 19 h 503"/>
                  <a:gd name="T2" fmla="*/ 617 w 731"/>
                  <a:gd name="T3" fmla="*/ 19 h 503"/>
                  <a:gd name="T4" fmla="*/ 518 w 731"/>
                  <a:gd name="T5" fmla="*/ 2 h 503"/>
                  <a:gd name="T6" fmla="*/ 497 w 731"/>
                  <a:gd name="T7" fmla="*/ 13 h 503"/>
                  <a:gd name="T8" fmla="*/ 385 w 731"/>
                  <a:gd name="T9" fmla="*/ 321 h 503"/>
                  <a:gd name="T10" fmla="*/ 346 w 731"/>
                  <a:gd name="T11" fmla="*/ 321 h 503"/>
                  <a:gd name="T12" fmla="*/ 234 w 731"/>
                  <a:gd name="T13" fmla="*/ 13 h 503"/>
                  <a:gd name="T14" fmla="*/ 218 w 731"/>
                  <a:gd name="T15" fmla="*/ 2 h 503"/>
                  <a:gd name="T16" fmla="*/ 114 w 731"/>
                  <a:gd name="T17" fmla="*/ 19 h 503"/>
                  <a:gd name="T18" fmla="*/ 0 w 731"/>
                  <a:gd name="T19" fmla="*/ 177 h 503"/>
                  <a:gd name="T20" fmla="*/ 0 w 731"/>
                  <a:gd name="T21" fmla="*/ 434 h 503"/>
                  <a:gd name="T22" fmla="*/ 70 w 731"/>
                  <a:gd name="T23" fmla="*/ 503 h 503"/>
                  <a:gd name="T24" fmla="*/ 661 w 731"/>
                  <a:gd name="T25" fmla="*/ 503 h 503"/>
                  <a:gd name="T26" fmla="*/ 731 w 731"/>
                  <a:gd name="T27" fmla="*/ 434 h 503"/>
                  <a:gd name="T28" fmla="*/ 731 w 731"/>
                  <a:gd name="T29" fmla="*/ 176 h 503"/>
                  <a:gd name="T30" fmla="*/ 617 w 731"/>
                  <a:gd name="T31" fmla="*/ 19 h 503"/>
                  <a:gd name="T32" fmla="*/ 617 w 731"/>
                  <a:gd name="T33" fmla="*/ 19 h 503"/>
                  <a:gd name="T34" fmla="*/ 617 w 731"/>
                  <a:gd name="T35" fmla="*/ 19 h 5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31" h="503">
                    <a:moveTo>
                      <a:pt x="617" y="19"/>
                    </a:moveTo>
                    <a:cubicBezTo>
                      <a:pt x="617" y="19"/>
                      <a:pt x="617" y="19"/>
                      <a:pt x="617" y="19"/>
                    </a:cubicBezTo>
                    <a:cubicBezTo>
                      <a:pt x="592" y="13"/>
                      <a:pt x="518" y="2"/>
                      <a:pt x="518" y="2"/>
                    </a:cubicBezTo>
                    <a:cubicBezTo>
                      <a:pt x="509" y="0"/>
                      <a:pt x="500" y="4"/>
                      <a:pt x="497" y="13"/>
                    </a:cubicBezTo>
                    <a:cubicBezTo>
                      <a:pt x="385" y="321"/>
                      <a:pt x="385" y="321"/>
                      <a:pt x="385" y="321"/>
                    </a:cubicBezTo>
                    <a:cubicBezTo>
                      <a:pt x="378" y="339"/>
                      <a:pt x="353" y="339"/>
                      <a:pt x="346" y="321"/>
                    </a:cubicBezTo>
                    <a:cubicBezTo>
                      <a:pt x="234" y="13"/>
                      <a:pt x="234" y="13"/>
                      <a:pt x="234" y="13"/>
                    </a:cubicBezTo>
                    <a:cubicBezTo>
                      <a:pt x="231" y="6"/>
                      <a:pt x="225" y="2"/>
                      <a:pt x="218" y="2"/>
                    </a:cubicBezTo>
                    <a:cubicBezTo>
                      <a:pt x="217" y="2"/>
                      <a:pt x="140" y="12"/>
                      <a:pt x="114" y="19"/>
                    </a:cubicBezTo>
                    <a:cubicBezTo>
                      <a:pt x="44" y="36"/>
                      <a:pt x="0" y="105"/>
                      <a:pt x="0" y="177"/>
                    </a:cubicBezTo>
                    <a:cubicBezTo>
                      <a:pt x="0" y="434"/>
                      <a:pt x="0" y="434"/>
                      <a:pt x="0" y="434"/>
                    </a:cubicBezTo>
                    <a:cubicBezTo>
                      <a:pt x="0" y="472"/>
                      <a:pt x="31" y="503"/>
                      <a:pt x="70" y="503"/>
                    </a:cubicBezTo>
                    <a:cubicBezTo>
                      <a:pt x="661" y="503"/>
                      <a:pt x="661" y="503"/>
                      <a:pt x="661" y="503"/>
                    </a:cubicBezTo>
                    <a:cubicBezTo>
                      <a:pt x="700" y="503"/>
                      <a:pt x="731" y="472"/>
                      <a:pt x="731" y="434"/>
                    </a:cubicBezTo>
                    <a:cubicBezTo>
                      <a:pt x="731" y="176"/>
                      <a:pt x="731" y="176"/>
                      <a:pt x="731" y="176"/>
                    </a:cubicBezTo>
                    <a:cubicBezTo>
                      <a:pt x="731" y="104"/>
                      <a:pt x="685" y="41"/>
                      <a:pt x="617" y="19"/>
                    </a:cubicBezTo>
                    <a:close/>
                    <a:moveTo>
                      <a:pt x="617" y="19"/>
                    </a:moveTo>
                    <a:cubicBezTo>
                      <a:pt x="617" y="19"/>
                      <a:pt x="617" y="19"/>
                      <a:pt x="617" y="19"/>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 name="Freeform 55">
                <a:extLst>
                  <a:ext uri="{FF2B5EF4-FFF2-40B4-BE49-F238E27FC236}">
                    <a16:creationId xmlns:a16="http://schemas.microsoft.com/office/drawing/2014/main" id="{B650BA18-5F9F-406F-9602-33439C6A3B2F}"/>
                  </a:ext>
                </a:extLst>
              </p:cNvPr>
              <p:cNvSpPr>
                <a:spLocks noEditPoints="1"/>
              </p:cNvSpPr>
              <p:nvPr/>
            </p:nvSpPr>
            <p:spPr bwMode="auto">
              <a:xfrm>
                <a:off x="6057900" y="1171575"/>
                <a:ext cx="76200" cy="190500"/>
              </a:xfrm>
              <a:custGeom>
                <a:avLst/>
                <a:gdLst>
                  <a:gd name="T0" fmla="*/ 93 w 101"/>
                  <a:gd name="T1" fmla="*/ 8 h 251"/>
                  <a:gd name="T2" fmla="*/ 75 w 101"/>
                  <a:gd name="T3" fmla="*/ 0 h 251"/>
                  <a:gd name="T4" fmla="*/ 26 w 101"/>
                  <a:gd name="T5" fmla="*/ 0 h 251"/>
                  <a:gd name="T6" fmla="*/ 8 w 101"/>
                  <a:gd name="T7" fmla="*/ 8 h 251"/>
                  <a:gd name="T8" fmla="*/ 5 w 101"/>
                  <a:gd name="T9" fmla="*/ 35 h 251"/>
                  <a:gd name="T10" fmla="*/ 31 w 101"/>
                  <a:gd name="T11" fmla="*/ 75 h 251"/>
                  <a:gd name="T12" fmla="*/ 19 w 101"/>
                  <a:gd name="T13" fmla="*/ 179 h 251"/>
                  <a:gd name="T14" fmla="*/ 43 w 101"/>
                  <a:gd name="T15" fmla="*/ 244 h 251"/>
                  <a:gd name="T16" fmla="*/ 57 w 101"/>
                  <a:gd name="T17" fmla="*/ 244 h 251"/>
                  <a:gd name="T18" fmla="*/ 82 w 101"/>
                  <a:gd name="T19" fmla="*/ 179 h 251"/>
                  <a:gd name="T20" fmla="*/ 69 w 101"/>
                  <a:gd name="T21" fmla="*/ 75 h 251"/>
                  <a:gd name="T22" fmla="*/ 96 w 101"/>
                  <a:gd name="T23" fmla="*/ 35 h 251"/>
                  <a:gd name="T24" fmla="*/ 93 w 101"/>
                  <a:gd name="T25" fmla="*/ 8 h 251"/>
                  <a:gd name="T26" fmla="*/ 93 w 101"/>
                  <a:gd name="T27" fmla="*/ 8 h 251"/>
                  <a:gd name="T28" fmla="*/ 93 w 101"/>
                  <a:gd name="T29" fmla="*/ 8 h 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1" h="251">
                    <a:moveTo>
                      <a:pt x="93" y="8"/>
                    </a:moveTo>
                    <a:cubicBezTo>
                      <a:pt x="88" y="3"/>
                      <a:pt x="82" y="0"/>
                      <a:pt x="75" y="0"/>
                    </a:cubicBezTo>
                    <a:cubicBezTo>
                      <a:pt x="26" y="0"/>
                      <a:pt x="26" y="0"/>
                      <a:pt x="26" y="0"/>
                    </a:cubicBezTo>
                    <a:cubicBezTo>
                      <a:pt x="19" y="0"/>
                      <a:pt x="12" y="3"/>
                      <a:pt x="8" y="8"/>
                    </a:cubicBezTo>
                    <a:cubicBezTo>
                      <a:pt x="1" y="15"/>
                      <a:pt x="0" y="26"/>
                      <a:pt x="5" y="35"/>
                    </a:cubicBezTo>
                    <a:cubicBezTo>
                      <a:pt x="31" y="75"/>
                      <a:pt x="31" y="75"/>
                      <a:pt x="31" y="75"/>
                    </a:cubicBezTo>
                    <a:cubicBezTo>
                      <a:pt x="19" y="179"/>
                      <a:pt x="19" y="179"/>
                      <a:pt x="19" y="179"/>
                    </a:cubicBezTo>
                    <a:cubicBezTo>
                      <a:pt x="43" y="244"/>
                      <a:pt x="43" y="244"/>
                      <a:pt x="43" y="244"/>
                    </a:cubicBezTo>
                    <a:cubicBezTo>
                      <a:pt x="46" y="251"/>
                      <a:pt x="55" y="251"/>
                      <a:pt x="57" y="244"/>
                    </a:cubicBezTo>
                    <a:cubicBezTo>
                      <a:pt x="82" y="179"/>
                      <a:pt x="82" y="179"/>
                      <a:pt x="82" y="179"/>
                    </a:cubicBezTo>
                    <a:cubicBezTo>
                      <a:pt x="69" y="75"/>
                      <a:pt x="69" y="75"/>
                      <a:pt x="69" y="75"/>
                    </a:cubicBezTo>
                    <a:cubicBezTo>
                      <a:pt x="96" y="35"/>
                      <a:pt x="96" y="35"/>
                      <a:pt x="96" y="35"/>
                    </a:cubicBezTo>
                    <a:cubicBezTo>
                      <a:pt x="101" y="26"/>
                      <a:pt x="100" y="15"/>
                      <a:pt x="93" y="8"/>
                    </a:cubicBezTo>
                    <a:close/>
                    <a:moveTo>
                      <a:pt x="93" y="8"/>
                    </a:moveTo>
                    <a:cubicBezTo>
                      <a:pt x="93" y="8"/>
                      <a:pt x="93" y="8"/>
                      <a:pt x="93" y="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6" name="Rectangle: Rounded Corners 5">
              <a:extLst>
                <a:ext uri="{FF2B5EF4-FFF2-40B4-BE49-F238E27FC236}">
                  <a16:creationId xmlns:a16="http://schemas.microsoft.com/office/drawing/2014/main" id="{1BCCFB4D-74E7-4495-ADDD-CF72C7179EB8}"/>
                </a:ext>
              </a:extLst>
            </p:cNvPr>
            <p:cNvSpPr/>
            <p:nvPr/>
          </p:nvSpPr>
          <p:spPr>
            <a:xfrm>
              <a:off x="5344162" y="2572813"/>
              <a:ext cx="1503674" cy="354914"/>
            </a:xfrm>
            <a:prstGeom prst="roundRect">
              <a:avLst>
                <a:gd name="adj" fmla="val 5000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t>CEO/ Partner</a:t>
              </a:r>
            </a:p>
          </p:txBody>
        </p:sp>
      </p:grpSp>
      <p:grpSp>
        <p:nvGrpSpPr>
          <p:cNvPr id="7" name="Group 6">
            <a:extLst>
              <a:ext uri="{FF2B5EF4-FFF2-40B4-BE49-F238E27FC236}">
                <a16:creationId xmlns:a16="http://schemas.microsoft.com/office/drawing/2014/main" id="{82E09874-86B8-4C98-AEB7-B66BA6159FFA}"/>
              </a:ext>
            </a:extLst>
          </p:cNvPr>
          <p:cNvGrpSpPr/>
          <p:nvPr/>
        </p:nvGrpSpPr>
        <p:grpSpPr>
          <a:xfrm>
            <a:off x="2453013" y="3705005"/>
            <a:ext cx="1337000" cy="826727"/>
            <a:chOff x="5280339" y="2273953"/>
            <a:chExt cx="1503674" cy="929789"/>
          </a:xfrm>
        </p:grpSpPr>
        <p:grpSp>
          <p:nvGrpSpPr>
            <p:cNvPr id="8" name="Group 7">
              <a:extLst>
                <a:ext uri="{FF2B5EF4-FFF2-40B4-BE49-F238E27FC236}">
                  <a16:creationId xmlns:a16="http://schemas.microsoft.com/office/drawing/2014/main" id="{11E077A6-F487-4303-828B-72244F28B006}"/>
                </a:ext>
              </a:extLst>
            </p:cNvPr>
            <p:cNvGrpSpPr/>
            <p:nvPr/>
          </p:nvGrpSpPr>
          <p:grpSpPr>
            <a:xfrm>
              <a:off x="5811361" y="2273953"/>
              <a:ext cx="441628" cy="571739"/>
              <a:chOff x="5815013" y="838200"/>
              <a:chExt cx="560388" cy="725488"/>
            </a:xfrm>
            <a:solidFill>
              <a:schemeClr val="tx1"/>
            </a:solidFill>
          </p:grpSpPr>
          <p:sp>
            <p:nvSpPr>
              <p:cNvPr id="10" name="Freeform 53">
                <a:extLst>
                  <a:ext uri="{FF2B5EF4-FFF2-40B4-BE49-F238E27FC236}">
                    <a16:creationId xmlns:a16="http://schemas.microsoft.com/office/drawing/2014/main" id="{BE66B63F-422C-44BD-BEB5-80F9735072B7}"/>
                  </a:ext>
                </a:extLst>
              </p:cNvPr>
              <p:cNvSpPr>
                <a:spLocks noEditPoints="1"/>
              </p:cNvSpPr>
              <p:nvPr/>
            </p:nvSpPr>
            <p:spPr bwMode="auto">
              <a:xfrm>
                <a:off x="5951538" y="838200"/>
                <a:ext cx="287338" cy="285750"/>
              </a:xfrm>
              <a:custGeom>
                <a:avLst/>
                <a:gdLst>
                  <a:gd name="T0" fmla="*/ 187 w 375"/>
                  <a:gd name="T1" fmla="*/ 375 h 375"/>
                  <a:gd name="T2" fmla="*/ 375 w 375"/>
                  <a:gd name="T3" fmla="*/ 188 h 375"/>
                  <a:gd name="T4" fmla="*/ 187 w 375"/>
                  <a:gd name="T5" fmla="*/ 0 h 375"/>
                  <a:gd name="T6" fmla="*/ 0 w 375"/>
                  <a:gd name="T7" fmla="*/ 188 h 375"/>
                  <a:gd name="T8" fmla="*/ 187 w 375"/>
                  <a:gd name="T9" fmla="*/ 375 h 375"/>
                  <a:gd name="T10" fmla="*/ 187 w 375"/>
                  <a:gd name="T11" fmla="*/ 375 h 375"/>
                  <a:gd name="T12" fmla="*/ 187 w 375"/>
                  <a:gd name="T13" fmla="*/ 375 h 375"/>
                </a:gdLst>
                <a:ahLst/>
                <a:cxnLst>
                  <a:cxn ang="0">
                    <a:pos x="T0" y="T1"/>
                  </a:cxn>
                  <a:cxn ang="0">
                    <a:pos x="T2" y="T3"/>
                  </a:cxn>
                  <a:cxn ang="0">
                    <a:pos x="T4" y="T5"/>
                  </a:cxn>
                  <a:cxn ang="0">
                    <a:pos x="T6" y="T7"/>
                  </a:cxn>
                  <a:cxn ang="0">
                    <a:pos x="T8" y="T9"/>
                  </a:cxn>
                  <a:cxn ang="0">
                    <a:pos x="T10" y="T11"/>
                  </a:cxn>
                  <a:cxn ang="0">
                    <a:pos x="T12" y="T13"/>
                  </a:cxn>
                </a:cxnLst>
                <a:rect l="0" t="0" r="r" b="b"/>
                <a:pathLst>
                  <a:path w="375" h="375">
                    <a:moveTo>
                      <a:pt x="187" y="375"/>
                    </a:moveTo>
                    <a:cubicBezTo>
                      <a:pt x="291" y="375"/>
                      <a:pt x="375" y="291"/>
                      <a:pt x="375" y="188"/>
                    </a:cubicBezTo>
                    <a:cubicBezTo>
                      <a:pt x="375" y="84"/>
                      <a:pt x="291" y="0"/>
                      <a:pt x="187" y="0"/>
                    </a:cubicBezTo>
                    <a:cubicBezTo>
                      <a:pt x="84" y="0"/>
                      <a:pt x="0" y="84"/>
                      <a:pt x="0" y="188"/>
                    </a:cubicBezTo>
                    <a:cubicBezTo>
                      <a:pt x="0" y="291"/>
                      <a:pt x="84" y="375"/>
                      <a:pt x="187" y="375"/>
                    </a:cubicBezTo>
                    <a:close/>
                    <a:moveTo>
                      <a:pt x="187" y="375"/>
                    </a:moveTo>
                    <a:cubicBezTo>
                      <a:pt x="187" y="375"/>
                      <a:pt x="187" y="375"/>
                      <a:pt x="187" y="375"/>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 name="Freeform 54">
                <a:extLst>
                  <a:ext uri="{FF2B5EF4-FFF2-40B4-BE49-F238E27FC236}">
                    <a16:creationId xmlns:a16="http://schemas.microsoft.com/office/drawing/2014/main" id="{B2A8C43E-74C8-46B5-BE33-7418462D9E8E}"/>
                  </a:ext>
                </a:extLst>
              </p:cNvPr>
              <p:cNvSpPr>
                <a:spLocks noEditPoints="1"/>
              </p:cNvSpPr>
              <p:nvPr/>
            </p:nvSpPr>
            <p:spPr bwMode="auto">
              <a:xfrm>
                <a:off x="5815013" y="1179513"/>
                <a:ext cx="560388" cy="384175"/>
              </a:xfrm>
              <a:custGeom>
                <a:avLst/>
                <a:gdLst>
                  <a:gd name="T0" fmla="*/ 617 w 731"/>
                  <a:gd name="T1" fmla="*/ 19 h 503"/>
                  <a:gd name="T2" fmla="*/ 617 w 731"/>
                  <a:gd name="T3" fmla="*/ 19 h 503"/>
                  <a:gd name="T4" fmla="*/ 518 w 731"/>
                  <a:gd name="T5" fmla="*/ 2 h 503"/>
                  <a:gd name="T6" fmla="*/ 497 w 731"/>
                  <a:gd name="T7" fmla="*/ 13 h 503"/>
                  <a:gd name="T8" fmla="*/ 385 w 731"/>
                  <a:gd name="T9" fmla="*/ 321 h 503"/>
                  <a:gd name="T10" fmla="*/ 346 w 731"/>
                  <a:gd name="T11" fmla="*/ 321 h 503"/>
                  <a:gd name="T12" fmla="*/ 234 w 731"/>
                  <a:gd name="T13" fmla="*/ 13 h 503"/>
                  <a:gd name="T14" fmla="*/ 218 w 731"/>
                  <a:gd name="T15" fmla="*/ 2 h 503"/>
                  <a:gd name="T16" fmla="*/ 114 w 731"/>
                  <a:gd name="T17" fmla="*/ 19 h 503"/>
                  <a:gd name="T18" fmla="*/ 0 w 731"/>
                  <a:gd name="T19" fmla="*/ 177 h 503"/>
                  <a:gd name="T20" fmla="*/ 0 w 731"/>
                  <a:gd name="T21" fmla="*/ 434 h 503"/>
                  <a:gd name="T22" fmla="*/ 70 w 731"/>
                  <a:gd name="T23" fmla="*/ 503 h 503"/>
                  <a:gd name="T24" fmla="*/ 661 w 731"/>
                  <a:gd name="T25" fmla="*/ 503 h 503"/>
                  <a:gd name="T26" fmla="*/ 731 w 731"/>
                  <a:gd name="T27" fmla="*/ 434 h 503"/>
                  <a:gd name="T28" fmla="*/ 731 w 731"/>
                  <a:gd name="T29" fmla="*/ 176 h 503"/>
                  <a:gd name="T30" fmla="*/ 617 w 731"/>
                  <a:gd name="T31" fmla="*/ 19 h 503"/>
                  <a:gd name="T32" fmla="*/ 617 w 731"/>
                  <a:gd name="T33" fmla="*/ 19 h 503"/>
                  <a:gd name="T34" fmla="*/ 617 w 731"/>
                  <a:gd name="T35" fmla="*/ 19 h 5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31" h="503">
                    <a:moveTo>
                      <a:pt x="617" y="19"/>
                    </a:moveTo>
                    <a:cubicBezTo>
                      <a:pt x="617" y="19"/>
                      <a:pt x="617" y="19"/>
                      <a:pt x="617" y="19"/>
                    </a:cubicBezTo>
                    <a:cubicBezTo>
                      <a:pt x="592" y="13"/>
                      <a:pt x="518" y="2"/>
                      <a:pt x="518" y="2"/>
                    </a:cubicBezTo>
                    <a:cubicBezTo>
                      <a:pt x="509" y="0"/>
                      <a:pt x="500" y="4"/>
                      <a:pt x="497" y="13"/>
                    </a:cubicBezTo>
                    <a:cubicBezTo>
                      <a:pt x="385" y="321"/>
                      <a:pt x="385" y="321"/>
                      <a:pt x="385" y="321"/>
                    </a:cubicBezTo>
                    <a:cubicBezTo>
                      <a:pt x="378" y="339"/>
                      <a:pt x="353" y="339"/>
                      <a:pt x="346" y="321"/>
                    </a:cubicBezTo>
                    <a:cubicBezTo>
                      <a:pt x="234" y="13"/>
                      <a:pt x="234" y="13"/>
                      <a:pt x="234" y="13"/>
                    </a:cubicBezTo>
                    <a:cubicBezTo>
                      <a:pt x="231" y="6"/>
                      <a:pt x="225" y="2"/>
                      <a:pt x="218" y="2"/>
                    </a:cubicBezTo>
                    <a:cubicBezTo>
                      <a:pt x="217" y="2"/>
                      <a:pt x="140" y="12"/>
                      <a:pt x="114" y="19"/>
                    </a:cubicBezTo>
                    <a:cubicBezTo>
                      <a:pt x="44" y="36"/>
                      <a:pt x="0" y="105"/>
                      <a:pt x="0" y="177"/>
                    </a:cubicBezTo>
                    <a:cubicBezTo>
                      <a:pt x="0" y="434"/>
                      <a:pt x="0" y="434"/>
                      <a:pt x="0" y="434"/>
                    </a:cubicBezTo>
                    <a:cubicBezTo>
                      <a:pt x="0" y="472"/>
                      <a:pt x="31" y="503"/>
                      <a:pt x="70" y="503"/>
                    </a:cubicBezTo>
                    <a:cubicBezTo>
                      <a:pt x="661" y="503"/>
                      <a:pt x="661" y="503"/>
                      <a:pt x="661" y="503"/>
                    </a:cubicBezTo>
                    <a:cubicBezTo>
                      <a:pt x="700" y="503"/>
                      <a:pt x="731" y="472"/>
                      <a:pt x="731" y="434"/>
                    </a:cubicBezTo>
                    <a:cubicBezTo>
                      <a:pt x="731" y="176"/>
                      <a:pt x="731" y="176"/>
                      <a:pt x="731" y="176"/>
                    </a:cubicBezTo>
                    <a:cubicBezTo>
                      <a:pt x="731" y="104"/>
                      <a:pt x="685" y="41"/>
                      <a:pt x="617" y="19"/>
                    </a:cubicBezTo>
                    <a:close/>
                    <a:moveTo>
                      <a:pt x="617" y="19"/>
                    </a:moveTo>
                    <a:cubicBezTo>
                      <a:pt x="617" y="19"/>
                      <a:pt x="617" y="19"/>
                      <a:pt x="617" y="19"/>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 name="Freeform 55">
                <a:extLst>
                  <a:ext uri="{FF2B5EF4-FFF2-40B4-BE49-F238E27FC236}">
                    <a16:creationId xmlns:a16="http://schemas.microsoft.com/office/drawing/2014/main" id="{6A15B0E0-A23A-4CF8-B6BA-5F2649A06BA9}"/>
                  </a:ext>
                </a:extLst>
              </p:cNvPr>
              <p:cNvSpPr>
                <a:spLocks noEditPoints="1"/>
              </p:cNvSpPr>
              <p:nvPr/>
            </p:nvSpPr>
            <p:spPr bwMode="auto">
              <a:xfrm>
                <a:off x="6057900" y="1171575"/>
                <a:ext cx="76200" cy="190500"/>
              </a:xfrm>
              <a:custGeom>
                <a:avLst/>
                <a:gdLst>
                  <a:gd name="T0" fmla="*/ 93 w 101"/>
                  <a:gd name="T1" fmla="*/ 8 h 251"/>
                  <a:gd name="T2" fmla="*/ 75 w 101"/>
                  <a:gd name="T3" fmla="*/ 0 h 251"/>
                  <a:gd name="T4" fmla="*/ 26 w 101"/>
                  <a:gd name="T5" fmla="*/ 0 h 251"/>
                  <a:gd name="T6" fmla="*/ 8 w 101"/>
                  <a:gd name="T7" fmla="*/ 8 h 251"/>
                  <a:gd name="T8" fmla="*/ 5 w 101"/>
                  <a:gd name="T9" fmla="*/ 35 h 251"/>
                  <a:gd name="T10" fmla="*/ 31 w 101"/>
                  <a:gd name="T11" fmla="*/ 75 h 251"/>
                  <a:gd name="T12" fmla="*/ 19 w 101"/>
                  <a:gd name="T13" fmla="*/ 179 h 251"/>
                  <a:gd name="T14" fmla="*/ 43 w 101"/>
                  <a:gd name="T15" fmla="*/ 244 h 251"/>
                  <a:gd name="T16" fmla="*/ 57 w 101"/>
                  <a:gd name="T17" fmla="*/ 244 h 251"/>
                  <a:gd name="T18" fmla="*/ 82 w 101"/>
                  <a:gd name="T19" fmla="*/ 179 h 251"/>
                  <a:gd name="T20" fmla="*/ 69 w 101"/>
                  <a:gd name="T21" fmla="*/ 75 h 251"/>
                  <a:gd name="T22" fmla="*/ 96 w 101"/>
                  <a:gd name="T23" fmla="*/ 35 h 251"/>
                  <a:gd name="T24" fmla="*/ 93 w 101"/>
                  <a:gd name="T25" fmla="*/ 8 h 251"/>
                  <a:gd name="T26" fmla="*/ 93 w 101"/>
                  <a:gd name="T27" fmla="*/ 8 h 251"/>
                  <a:gd name="T28" fmla="*/ 93 w 101"/>
                  <a:gd name="T29" fmla="*/ 8 h 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1" h="251">
                    <a:moveTo>
                      <a:pt x="93" y="8"/>
                    </a:moveTo>
                    <a:cubicBezTo>
                      <a:pt x="88" y="3"/>
                      <a:pt x="82" y="0"/>
                      <a:pt x="75" y="0"/>
                    </a:cubicBezTo>
                    <a:cubicBezTo>
                      <a:pt x="26" y="0"/>
                      <a:pt x="26" y="0"/>
                      <a:pt x="26" y="0"/>
                    </a:cubicBezTo>
                    <a:cubicBezTo>
                      <a:pt x="19" y="0"/>
                      <a:pt x="12" y="3"/>
                      <a:pt x="8" y="8"/>
                    </a:cubicBezTo>
                    <a:cubicBezTo>
                      <a:pt x="1" y="15"/>
                      <a:pt x="0" y="26"/>
                      <a:pt x="5" y="35"/>
                    </a:cubicBezTo>
                    <a:cubicBezTo>
                      <a:pt x="31" y="75"/>
                      <a:pt x="31" y="75"/>
                      <a:pt x="31" y="75"/>
                    </a:cubicBezTo>
                    <a:cubicBezTo>
                      <a:pt x="19" y="179"/>
                      <a:pt x="19" y="179"/>
                      <a:pt x="19" y="179"/>
                    </a:cubicBezTo>
                    <a:cubicBezTo>
                      <a:pt x="43" y="244"/>
                      <a:pt x="43" y="244"/>
                      <a:pt x="43" y="244"/>
                    </a:cubicBezTo>
                    <a:cubicBezTo>
                      <a:pt x="46" y="251"/>
                      <a:pt x="55" y="251"/>
                      <a:pt x="57" y="244"/>
                    </a:cubicBezTo>
                    <a:cubicBezTo>
                      <a:pt x="82" y="179"/>
                      <a:pt x="82" y="179"/>
                      <a:pt x="82" y="179"/>
                    </a:cubicBezTo>
                    <a:cubicBezTo>
                      <a:pt x="69" y="75"/>
                      <a:pt x="69" y="75"/>
                      <a:pt x="69" y="75"/>
                    </a:cubicBezTo>
                    <a:cubicBezTo>
                      <a:pt x="96" y="35"/>
                      <a:pt x="96" y="35"/>
                      <a:pt x="96" y="35"/>
                    </a:cubicBezTo>
                    <a:cubicBezTo>
                      <a:pt x="101" y="26"/>
                      <a:pt x="100" y="15"/>
                      <a:pt x="93" y="8"/>
                    </a:cubicBezTo>
                    <a:close/>
                    <a:moveTo>
                      <a:pt x="93" y="8"/>
                    </a:moveTo>
                    <a:cubicBezTo>
                      <a:pt x="93" y="8"/>
                      <a:pt x="93" y="8"/>
                      <a:pt x="93" y="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9" name="Rectangle: Rounded Corners 8">
              <a:extLst>
                <a:ext uri="{FF2B5EF4-FFF2-40B4-BE49-F238E27FC236}">
                  <a16:creationId xmlns:a16="http://schemas.microsoft.com/office/drawing/2014/main" id="{46667098-2960-49C8-9E2A-E19A61F0AECA}"/>
                </a:ext>
              </a:extLst>
            </p:cNvPr>
            <p:cNvSpPr/>
            <p:nvPr/>
          </p:nvSpPr>
          <p:spPr>
            <a:xfrm>
              <a:off x="5280339" y="2848828"/>
              <a:ext cx="1503674" cy="354914"/>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t>Designation</a:t>
              </a:r>
            </a:p>
          </p:txBody>
        </p:sp>
      </p:grpSp>
      <p:grpSp>
        <p:nvGrpSpPr>
          <p:cNvPr id="13" name="Group 12">
            <a:extLst>
              <a:ext uri="{FF2B5EF4-FFF2-40B4-BE49-F238E27FC236}">
                <a16:creationId xmlns:a16="http://schemas.microsoft.com/office/drawing/2014/main" id="{447BDD09-6EAA-4B87-91E1-27A4AD1A4B6C}"/>
              </a:ext>
            </a:extLst>
          </p:cNvPr>
          <p:cNvGrpSpPr/>
          <p:nvPr/>
        </p:nvGrpSpPr>
        <p:grpSpPr>
          <a:xfrm>
            <a:off x="6554341" y="3705261"/>
            <a:ext cx="1337000" cy="826727"/>
            <a:chOff x="5280339" y="2273953"/>
            <a:chExt cx="1503674" cy="929789"/>
          </a:xfrm>
        </p:grpSpPr>
        <p:grpSp>
          <p:nvGrpSpPr>
            <p:cNvPr id="14" name="Group 13">
              <a:extLst>
                <a:ext uri="{FF2B5EF4-FFF2-40B4-BE49-F238E27FC236}">
                  <a16:creationId xmlns:a16="http://schemas.microsoft.com/office/drawing/2014/main" id="{74FCAC2B-893A-4E95-84EF-AA0B8E912134}"/>
                </a:ext>
              </a:extLst>
            </p:cNvPr>
            <p:cNvGrpSpPr/>
            <p:nvPr/>
          </p:nvGrpSpPr>
          <p:grpSpPr>
            <a:xfrm>
              <a:off x="5811361" y="2273953"/>
              <a:ext cx="441628" cy="571739"/>
              <a:chOff x="5815013" y="838200"/>
              <a:chExt cx="560388" cy="725488"/>
            </a:xfrm>
            <a:solidFill>
              <a:schemeClr val="tx1"/>
            </a:solidFill>
          </p:grpSpPr>
          <p:sp>
            <p:nvSpPr>
              <p:cNvPr id="16" name="Freeform 53">
                <a:extLst>
                  <a:ext uri="{FF2B5EF4-FFF2-40B4-BE49-F238E27FC236}">
                    <a16:creationId xmlns:a16="http://schemas.microsoft.com/office/drawing/2014/main" id="{85FB7243-C03A-4152-9598-8740514E9DDE}"/>
                  </a:ext>
                </a:extLst>
              </p:cNvPr>
              <p:cNvSpPr>
                <a:spLocks noEditPoints="1"/>
              </p:cNvSpPr>
              <p:nvPr/>
            </p:nvSpPr>
            <p:spPr bwMode="auto">
              <a:xfrm>
                <a:off x="5951538" y="838200"/>
                <a:ext cx="287338" cy="285750"/>
              </a:xfrm>
              <a:custGeom>
                <a:avLst/>
                <a:gdLst>
                  <a:gd name="T0" fmla="*/ 187 w 375"/>
                  <a:gd name="T1" fmla="*/ 375 h 375"/>
                  <a:gd name="T2" fmla="*/ 375 w 375"/>
                  <a:gd name="T3" fmla="*/ 188 h 375"/>
                  <a:gd name="T4" fmla="*/ 187 w 375"/>
                  <a:gd name="T5" fmla="*/ 0 h 375"/>
                  <a:gd name="T6" fmla="*/ 0 w 375"/>
                  <a:gd name="T7" fmla="*/ 188 h 375"/>
                  <a:gd name="T8" fmla="*/ 187 w 375"/>
                  <a:gd name="T9" fmla="*/ 375 h 375"/>
                  <a:gd name="T10" fmla="*/ 187 w 375"/>
                  <a:gd name="T11" fmla="*/ 375 h 375"/>
                  <a:gd name="T12" fmla="*/ 187 w 375"/>
                  <a:gd name="T13" fmla="*/ 375 h 375"/>
                </a:gdLst>
                <a:ahLst/>
                <a:cxnLst>
                  <a:cxn ang="0">
                    <a:pos x="T0" y="T1"/>
                  </a:cxn>
                  <a:cxn ang="0">
                    <a:pos x="T2" y="T3"/>
                  </a:cxn>
                  <a:cxn ang="0">
                    <a:pos x="T4" y="T5"/>
                  </a:cxn>
                  <a:cxn ang="0">
                    <a:pos x="T6" y="T7"/>
                  </a:cxn>
                  <a:cxn ang="0">
                    <a:pos x="T8" y="T9"/>
                  </a:cxn>
                  <a:cxn ang="0">
                    <a:pos x="T10" y="T11"/>
                  </a:cxn>
                  <a:cxn ang="0">
                    <a:pos x="T12" y="T13"/>
                  </a:cxn>
                </a:cxnLst>
                <a:rect l="0" t="0" r="r" b="b"/>
                <a:pathLst>
                  <a:path w="375" h="375">
                    <a:moveTo>
                      <a:pt x="187" y="375"/>
                    </a:moveTo>
                    <a:cubicBezTo>
                      <a:pt x="291" y="375"/>
                      <a:pt x="375" y="291"/>
                      <a:pt x="375" y="188"/>
                    </a:cubicBezTo>
                    <a:cubicBezTo>
                      <a:pt x="375" y="84"/>
                      <a:pt x="291" y="0"/>
                      <a:pt x="187" y="0"/>
                    </a:cubicBezTo>
                    <a:cubicBezTo>
                      <a:pt x="84" y="0"/>
                      <a:pt x="0" y="84"/>
                      <a:pt x="0" y="188"/>
                    </a:cubicBezTo>
                    <a:cubicBezTo>
                      <a:pt x="0" y="291"/>
                      <a:pt x="84" y="375"/>
                      <a:pt x="187" y="375"/>
                    </a:cubicBezTo>
                    <a:close/>
                    <a:moveTo>
                      <a:pt x="187" y="375"/>
                    </a:moveTo>
                    <a:cubicBezTo>
                      <a:pt x="187" y="375"/>
                      <a:pt x="187" y="375"/>
                      <a:pt x="187" y="375"/>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 name="Freeform 54">
                <a:extLst>
                  <a:ext uri="{FF2B5EF4-FFF2-40B4-BE49-F238E27FC236}">
                    <a16:creationId xmlns:a16="http://schemas.microsoft.com/office/drawing/2014/main" id="{877CED23-FA7F-40DC-87D6-68DCAE1F583A}"/>
                  </a:ext>
                </a:extLst>
              </p:cNvPr>
              <p:cNvSpPr>
                <a:spLocks noEditPoints="1"/>
              </p:cNvSpPr>
              <p:nvPr/>
            </p:nvSpPr>
            <p:spPr bwMode="auto">
              <a:xfrm>
                <a:off x="5815013" y="1179513"/>
                <a:ext cx="560388" cy="384175"/>
              </a:xfrm>
              <a:custGeom>
                <a:avLst/>
                <a:gdLst>
                  <a:gd name="T0" fmla="*/ 617 w 731"/>
                  <a:gd name="T1" fmla="*/ 19 h 503"/>
                  <a:gd name="T2" fmla="*/ 617 w 731"/>
                  <a:gd name="T3" fmla="*/ 19 h 503"/>
                  <a:gd name="T4" fmla="*/ 518 w 731"/>
                  <a:gd name="T5" fmla="*/ 2 h 503"/>
                  <a:gd name="T6" fmla="*/ 497 w 731"/>
                  <a:gd name="T7" fmla="*/ 13 h 503"/>
                  <a:gd name="T8" fmla="*/ 385 w 731"/>
                  <a:gd name="T9" fmla="*/ 321 h 503"/>
                  <a:gd name="T10" fmla="*/ 346 w 731"/>
                  <a:gd name="T11" fmla="*/ 321 h 503"/>
                  <a:gd name="T12" fmla="*/ 234 w 731"/>
                  <a:gd name="T13" fmla="*/ 13 h 503"/>
                  <a:gd name="T14" fmla="*/ 218 w 731"/>
                  <a:gd name="T15" fmla="*/ 2 h 503"/>
                  <a:gd name="T16" fmla="*/ 114 w 731"/>
                  <a:gd name="T17" fmla="*/ 19 h 503"/>
                  <a:gd name="T18" fmla="*/ 0 w 731"/>
                  <a:gd name="T19" fmla="*/ 177 h 503"/>
                  <a:gd name="T20" fmla="*/ 0 w 731"/>
                  <a:gd name="T21" fmla="*/ 434 h 503"/>
                  <a:gd name="T22" fmla="*/ 70 w 731"/>
                  <a:gd name="T23" fmla="*/ 503 h 503"/>
                  <a:gd name="T24" fmla="*/ 661 w 731"/>
                  <a:gd name="T25" fmla="*/ 503 h 503"/>
                  <a:gd name="T26" fmla="*/ 731 w 731"/>
                  <a:gd name="T27" fmla="*/ 434 h 503"/>
                  <a:gd name="T28" fmla="*/ 731 w 731"/>
                  <a:gd name="T29" fmla="*/ 176 h 503"/>
                  <a:gd name="T30" fmla="*/ 617 w 731"/>
                  <a:gd name="T31" fmla="*/ 19 h 503"/>
                  <a:gd name="T32" fmla="*/ 617 w 731"/>
                  <a:gd name="T33" fmla="*/ 19 h 503"/>
                  <a:gd name="T34" fmla="*/ 617 w 731"/>
                  <a:gd name="T35" fmla="*/ 19 h 5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31" h="503">
                    <a:moveTo>
                      <a:pt x="617" y="19"/>
                    </a:moveTo>
                    <a:cubicBezTo>
                      <a:pt x="617" y="19"/>
                      <a:pt x="617" y="19"/>
                      <a:pt x="617" y="19"/>
                    </a:cubicBezTo>
                    <a:cubicBezTo>
                      <a:pt x="592" y="13"/>
                      <a:pt x="518" y="2"/>
                      <a:pt x="518" y="2"/>
                    </a:cubicBezTo>
                    <a:cubicBezTo>
                      <a:pt x="509" y="0"/>
                      <a:pt x="500" y="4"/>
                      <a:pt x="497" y="13"/>
                    </a:cubicBezTo>
                    <a:cubicBezTo>
                      <a:pt x="385" y="321"/>
                      <a:pt x="385" y="321"/>
                      <a:pt x="385" y="321"/>
                    </a:cubicBezTo>
                    <a:cubicBezTo>
                      <a:pt x="378" y="339"/>
                      <a:pt x="353" y="339"/>
                      <a:pt x="346" y="321"/>
                    </a:cubicBezTo>
                    <a:cubicBezTo>
                      <a:pt x="234" y="13"/>
                      <a:pt x="234" y="13"/>
                      <a:pt x="234" y="13"/>
                    </a:cubicBezTo>
                    <a:cubicBezTo>
                      <a:pt x="231" y="6"/>
                      <a:pt x="225" y="2"/>
                      <a:pt x="218" y="2"/>
                    </a:cubicBezTo>
                    <a:cubicBezTo>
                      <a:pt x="217" y="2"/>
                      <a:pt x="140" y="12"/>
                      <a:pt x="114" y="19"/>
                    </a:cubicBezTo>
                    <a:cubicBezTo>
                      <a:pt x="44" y="36"/>
                      <a:pt x="0" y="105"/>
                      <a:pt x="0" y="177"/>
                    </a:cubicBezTo>
                    <a:cubicBezTo>
                      <a:pt x="0" y="434"/>
                      <a:pt x="0" y="434"/>
                      <a:pt x="0" y="434"/>
                    </a:cubicBezTo>
                    <a:cubicBezTo>
                      <a:pt x="0" y="472"/>
                      <a:pt x="31" y="503"/>
                      <a:pt x="70" y="503"/>
                    </a:cubicBezTo>
                    <a:cubicBezTo>
                      <a:pt x="661" y="503"/>
                      <a:pt x="661" y="503"/>
                      <a:pt x="661" y="503"/>
                    </a:cubicBezTo>
                    <a:cubicBezTo>
                      <a:pt x="700" y="503"/>
                      <a:pt x="731" y="472"/>
                      <a:pt x="731" y="434"/>
                    </a:cubicBezTo>
                    <a:cubicBezTo>
                      <a:pt x="731" y="176"/>
                      <a:pt x="731" y="176"/>
                      <a:pt x="731" y="176"/>
                    </a:cubicBezTo>
                    <a:cubicBezTo>
                      <a:pt x="731" y="104"/>
                      <a:pt x="685" y="41"/>
                      <a:pt x="617" y="19"/>
                    </a:cubicBezTo>
                    <a:close/>
                    <a:moveTo>
                      <a:pt x="617" y="19"/>
                    </a:moveTo>
                    <a:cubicBezTo>
                      <a:pt x="617" y="19"/>
                      <a:pt x="617" y="19"/>
                      <a:pt x="617" y="19"/>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 name="Freeform 55">
                <a:extLst>
                  <a:ext uri="{FF2B5EF4-FFF2-40B4-BE49-F238E27FC236}">
                    <a16:creationId xmlns:a16="http://schemas.microsoft.com/office/drawing/2014/main" id="{8320793A-F769-4C79-B8FF-9E4B1760AADD}"/>
                  </a:ext>
                </a:extLst>
              </p:cNvPr>
              <p:cNvSpPr>
                <a:spLocks noEditPoints="1"/>
              </p:cNvSpPr>
              <p:nvPr/>
            </p:nvSpPr>
            <p:spPr bwMode="auto">
              <a:xfrm>
                <a:off x="6057900" y="1171575"/>
                <a:ext cx="76200" cy="190500"/>
              </a:xfrm>
              <a:custGeom>
                <a:avLst/>
                <a:gdLst>
                  <a:gd name="T0" fmla="*/ 93 w 101"/>
                  <a:gd name="T1" fmla="*/ 8 h 251"/>
                  <a:gd name="T2" fmla="*/ 75 w 101"/>
                  <a:gd name="T3" fmla="*/ 0 h 251"/>
                  <a:gd name="T4" fmla="*/ 26 w 101"/>
                  <a:gd name="T5" fmla="*/ 0 h 251"/>
                  <a:gd name="T6" fmla="*/ 8 w 101"/>
                  <a:gd name="T7" fmla="*/ 8 h 251"/>
                  <a:gd name="T8" fmla="*/ 5 w 101"/>
                  <a:gd name="T9" fmla="*/ 35 h 251"/>
                  <a:gd name="T10" fmla="*/ 31 w 101"/>
                  <a:gd name="T11" fmla="*/ 75 h 251"/>
                  <a:gd name="T12" fmla="*/ 19 w 101"/>
                  <a:gd name="T13" fmla="*/ 179 h 251"/>
                  <a:gd name="T14" fmla="*/ 43 w 101"/>
                  <a:gd name="T15" fmla="*/ 244 h 251"/>
                  <a:gd name="T16" fmla="*/ 57 w 101"/>
                  <a:gd name="T17" fmla="*/ 244 h 251"/>
                  <a:gd name="T18" fmla="*/ 82 w 101"/>
                  <a:gd name="T19" fmla="*/ 179 h 251"/>
                  <a:gd name="T20" fmla="*/ 69 w 101"/>
                  <a:gd name="T21" fmla="*/ 75 h 251"/>
                  <a:gd name="T22" fmla="*/ 96 w 101"/>
                  <a:gd name="T23" fmla="*/ 35 h 251"/>
                  <a:gd name="T24" fmla="*/ 93 w 101"/>
                  <a:gd name="T25" fmla="*/ 8 h 251"/>
                  <a:gd name="T26" fmla="*/ 93 w 101"/>
                  <a:gd name="T27" fmla="*/ 8 h 251"/>
                  <a:gd name="T28" fmla="*/ 93 w 101"/>
                  <a:gd name="T29" fmla="*/ 8 h 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1" h="251">
                    <a:moveTo>
                      <a:pt x="93" y="8"/>
                    </a:moveTo>
                    <a:cubicBezTo>
                      <a:pt x="88" y="3"/>
                      <a:pt x="82" y="0"/>
                      <a:pt x="75" y="0"/>
                    </a:cubicBezTo>
                    <a:cubicBezTo>
                      <a:pt x="26" y="0"/>
                      <a:pt x="26" y="0"/>
                      <a:pt x="26" y="0"/>
                    </a:cubicBezTo>
                    <a:cubicBezTo>
                      <a:pt x="19" y="0"/>
                      <a:pt x="12" y="3"/>
                      <a:pt x="8" y="8"/>
                    </a:cubicBezTo>
                    <a:cubicBezTo>
                      <a:pt x="1" y="15"/>
                      <a:pt x="0" y="26"/>
                      <a:pt x="5" y="35"/>
                    </a:cubicBezTo>
                    <a:cubicBezTo>
                      <a:pt x="31" y="75"/>
                      <a:pt x="31" y="75"/>
                      <a:pt x="31" y="75"/>
                    </a:cubicBezTo>
                    <a:cubicBezTo>
                      <a:pt x="19" y="179"/>
                      <a:pt x="19" y="179"/>
                      <a:pt x="19" y="179"/>
                    </a:cubicBezTo>
                    <a:cubicBezTo>
                      <a:pt x="43" y="244"/>
                      <a:pt x="43" y="244"/>
                      <a:pt x="43" y="244"/>
                    </a:cubicBezTo>
                    <a:cubicBezTo>
                      <a:pt x="46" y="251"/>
                      <a:pt x="55" y="251"/>
                      <a:pt x="57" y="244"/>
                    </a:cubicBezTo>
                    <a:cubicBezTo>
                      <a:pt x="82" y="179"/>
                      <a:pt x="82" y="179"/>
                      <a:pt x="82" y="179"/>
                    </a:cubicBezTo>
                    <a:cubicBezTo>
                      <a:pt x="69" y="75"/>
                      <a:pt x="69" y="75"/>
                      <a:pt x="69" y="75"/>
                    </a:cubicBezTo>
                    <a:cubicBezTo>
                      <a:pt x="96" y="35"/>
                      <a:pt x="96" y="35"/>
                      <a:pt x="96" y="35"/>
                    </a:cubicBezTo>
                    <a:cubicBezTo>
                      <a:pt x="101" y="26"/>
                      <a:pt x="100" y="15"/>
                      <a:pt x="93" y="8"/>
                    </a:cubicBezTo>
                    <a:close/>
                    <a:moveTo>
                      <a:pt x="93" y="8"/>
                    </a:moveTo>
                    <a:cubicBezTo>
                      <a:pt x="93" y="8"/>
                      <a:pt x="93" y="8"/>
                      <a:pt x="93" y="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15" name="Rectangle: Rounded Corners 14">
              <a:extLst>
                <a:ext uri="{FF2B5EF4-FFF2-40B4-BE49-F238E27FC236}">
                  <a16:creationId xmlns:a16="http://schemas.microsoft.com/office/drawing/2014/main" id="{7F235001-0834-45CD-9CD2-EB50E75CC8F1}"/>
                </a:ext>
              </a:extLst>
            </p:cNvPr>
            <p:cNvSpPr/>
            <p:nvPr/>
          </p:nvSpPr>
          <p:spPr>
            <a:xfrm>
              <a:off x="5280339" y="2848828"/>
              <a:ext cx="1503674" cy="354914"/>
            </a:xfrm>
            <a:prstGeom prst="roundRect">
              <a:avLst>
                <a:gd name="adj" fmla="val 5000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t>Designation</a:t>
              </a:r>
            </a:p>
          </p:txBody>
        </p:sp>
      </p:grpSp>
      <p:grpSp>
        <p:nvGrpSpPr>
          <p:cNvPr id="19" name="Group 18">
            <a:extLst>
              <a:ext uri="{FF2B5EF4-FFF2-40B4-BE49-F238E27FC236}">
                <a16:creationId xmlns:a16="http://schemas.microsoft.com/office/drawing/2014/main" id="{9D1C84BC-CCC5-46E5-A3D2-D244FCC32EE1}"/>
              </a:ext>
            </a:extLst>
          </p:cNvPr>
          <p:cNvGrpSpPr/>
          <p:nvPr/>
        </p:nvGrpSpPr>
        <p:grpSpPr>
          <a:xfrm>
            <a:off x="8613881" y="3723909"/>
            <a:ext cx="1337000" cy="826727"/>
            <a:chOff x="5280339" y="2273953"/>
            <a:chExt cx="1503674" cy="929789"/>
          </a:xfrm>
        </p:grpSpPr>
        <p:grpSp>
          <p:nvGrpSpPr>
            <p:cNvPr id="20" name="Group 19">
              <a:extLst>
                <a:ext uri="{FF2B5EF4-FFF2-40B4-BE49-F238E27FC236}">
                  <a16:creationId xmlns:a16="http://schemas.microsoft.com/office/drawing/2014/main" id="{6B15A3F3-EEC2-4712-B340-F565606B86BA}"/>
                </a:ext>
              </a:extLst>
            </p:cNvPr>
            <p:cNvGrpSpPr/>
            <p:nvPr/>
          </p:nvGrpSpPr>
          <p:grpSpPr>
            <a:xfrm>
              <a:off x="5811361" y="2273953"/>
              <a:ext cx="441628" cy="571739"/>
              <a:chOff x="5815013" y="838200"/>
              <a:chExt cx="560388" cy="725488"/>
            </a:xfrm>
            <a:solidFill>
              <a:schemeClr val="tx1"/>
            </a:solidFill>
          </p:grpSpPr>
          <p:sp>
            <p:nvSpPr>
              <p:cNvPr id="22" name="Freeform 53">
                <a:extLst>
                  <a:ext uri="{FF2B5EF4-FFF2-40B4-BE49-F238E27FC236}">
                    <a16:creationId xmlns:a16="http://schemas.microsoft.com/office/drawing/2014/main" id="{27E32727-2FED-4ECA-A666-C3B4322ECE1E}"/>
                  </a:ext>
                </a:extLst>
              </p:cNvPr>
              <p:cNvSpPr>
                <a:spLocks noEditPoints="1"/>
              </p:cNvSpPr>
              <p:nvPr/>
            </p:nvSpPr>
            <p:spPr bwMode="auto">
              <a:xfrm>
                <a:off x="5951538" y="838200"/>
                <a:ext cx="287338" cy="285750"/>
              </a:xfrm>
              <a:custGeom>
                <a:avLst/>
                <a:gdLst>
                  <a:gd name="T0" fmla="*/ 187 w 375"/>
                  <a:gd name="T1" fmla="*/ 375 h 375"/>
                  <a:gd name="T2" fmla="*/ 375 w 375"/>
                  <a:gd name="T3" fmla="*/ 188 h 375"/>
                  <a:gd name="T4" fmla="*/ 187 w 375"/>
                  <a:gd name="T5" fmla="*/ 0 h 375"/>
                  <a:gd name="T6" fmla="*/ 0 w 375"/>
                  <a:gd name="T7" fmla="*/ 188 h 375"/>
                  <a:gd name="T8" fmla="*/ 187 w 375"/>
                  <a:gd name="T9" fmla="*/ 375 h 375"/>
                  <a:gd name="T10" fmla="*/ 187 w 375"/>
                  <a:gd name="T11" fmla="*/ 375 h 375"/>
                  <a:gd name="T12" fmla="*/ 187 w 375"/>
                  <a:gd name="T13" fmla="*/ 375 h 375"/>
                </a:gdLst>
                <a:ahLst/>
                <a:cxnLst>
                  <a:cxn ang="0">
                    <a:pos x="T0" y="T1"/>
                  </a:cxn>
                  <a:cxn ang="0">
                    <a:pos x="T2" y="T3"/>
                  </a:cxn>
                  <a:cxn ang="0">
                    <a:pos x="T4" y="T5"/>
                  </a:cxn>
                  <a:cxn ang="0">
                    <a:pos x="T6" y="T7"/>
                  </a:cxn>
                  <a:cxn ang="0">
                    <a:pos x="T8" y="T9"/>
                  </a:cxn>
                  <a:cxn ang="0">
                    <a:pos x="T10" y="T11"/>
                  </a:cxn>
                  <a:cxn ang="0">
                    <a:pos x="T12" y="T13"/>
                  </a:cxn>
                </a:cxnLst>
                <a:rect l="0" t="0" r="r" b="b"/>
                <a:pathLst>
                  <a:path w="375" h="375">
                    <a:moveTo>
                      <a:pt x="187" y="375"/>
                    </a:moveTo>
                    <a:cubicBezTo>
                      <a:pt x="291" y="375"/>
                      <a:pt x="375" y="291"/>
                      <a:pt x="375" y="188"/>
                    </a:cubicBezTo>
                    <a:cubicBezTo>
                      <a:pt x="375" y="84"/>
                      <a:pt x="291" y="0"/>
                      <a:pt x="187" y="0"/>
                    </a:cubicBezTo>
                    <a:cubicBezTo>
                      <a:pt x="84" y="0"/>
                      <a:pt x="0" y="84"/>
                      <a:pt x="0" y="188"/>
                    </a:cubicBezTo>
                    <a:cubicBezTo>
                      <a:pt x="0" y="291"/>
                      <a:pt x="84" y="375"/>
                      <a:pt x="187" y="375"/>
                    </a:cubicBezTo>
                    <a:close/>
                    <a:moveTo>
                      <a:pt x="187" y="375"/>
                    </a:moveTo>
                    <a:cubicBezTo>
                      <a:pt x="187" y="375"/>
                      <a:pt x="187" y="375"/>
                      <a:pt x="187" y="375"/>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 name="Freeform 54">
                <a:extLst>
                  <a:ext uri="{FF2B5EF4-FFF2-40B4-BE49-F238E27FC236}">
                    <a16:creationId xmlns:a16="http://schemas.microsoft.com/office/drawing/2014/main" id="{A785BB7F-40C8-4EDD-894F-7D61D261323A}"/>
                  </a:ext>
                </a:extLst>
              </p:cNvPr>
              <p:cNvSpPr>
                <a:spLocks noEditPoints="1"/>
              </p:cNvSpPr>
              <p:nvPr/>
            </p:nvSpPr>
            <p:spPr bwMode="auto">
              <a:xfrm>
                <a:off x="5815013" y="1179513"/>
                <a:ext cx="560388" cy="384175"/>
              </a:xfrm>
              <a:custGeom>
                <a:avLst/>
                <a:gdLst>
                  <a:gd name="T0" fmla="*/ 617 w 731"/>
                  <a:gd name="T1" fmla="*/ 19 h 503"/>
                  <a:gd name="T2" fmla="*/ 617 w 731"/>
                  <a:gd name="T3" fmla="*/ 19 h 503"/>
                  <a:gd name="T4" fmla="*/ 518 w 731"/>
                  <a:gd name="T5" fmla="*/ 2 h 503"/>
                  <a:gd name="T6" fmla="*/ 497 w 731"/>
                  <a:gd name="T7" fmla="*/ 13 h 503"/>
                  <a:gd name="T8" fmla="*/ 385 w 731"/>
                  <a:gd name="T9" fmla="*/ 321 h 503"/>
                  <a:gd name="T10" fmla="*/ 346 w 731"/>
                  <a:gd name="T11" fmla="*/ 321 h 503"/>
                  <a:gd name="T12" fmla="*/ 234 w 731"/>
                  <a:gd name="T13" fmla="*/ 13 h 503"/>
                  <a:gd name="T14" fmla="*/ 218 w 731"/>
                  <a:gd name="T15" fmla="*/ 2 h 503"/>
                  <a:gd name="T16" fmla="*/ 114 w 731"/>
                  <a:gd name="T17" fmla="*/ 19 h 503"/>
                  <a:gd name="T18" fmla="*/ 0 w 731"/>
                  <a:gd name="T19" fmla="*/ 177 h 503"/>
                  <a:gd name="T20" fmla="*/ 0 w 731"/>
                  <a:gd name="T21" fmla="*/ 434 h 503"/>
                  <a:gd name="T22" fmla="*/ 70 w 731"/>
                  <a:gd name="T23" fmla="*/ 503 h 503"/>
                  <a:gd name="T24" fmla="*/ 661 w 731"/>
                  <a:gd name="T25" fmla="*/ 503 h 503"/>
                  <a:gd name="T26" fmla="*/ 731 w 731"/>
                  <a:gd name="T27" fmla="*/ 434 h 503"/>
                  <a:gd name="T28" fmla="*/ 731 w 731"/>
                  <a:gd name="T29" fmla="*/ 176 h 503"/>
                  <a:gd name="T30" fmla="*/ 617 w 731"/>
                  <a:gd name="T31" fmla="*/ 19 h 503"/>
                  <a:gd name="T32" fmla="*/ 617 w 731"/>
                  <a:gd name="T33" fmla="*/ 19 h 503"/>
                  <a:gd name="T34" fmla="*/ 617 w 731"/>
                  <a:gd name="T35" fmla="*/ 19 h 5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31" h="503">
                    <a:moveTo>
                      <a:pt x="617" y="19"/>
                    </a:moveTo>
                    <a:cubicBezTo>
                      <a:pt x="617" y="19"/>
                      <a:pt x="617" y="19"/>
                      <a:pt x="617" y="19"/>
                    </a:cubicBezTo>
                    <a:cubicBezTo>
                      <a:pt x="592" y="13"/>
                      <a:pt x="518" y="2"/>
                      <a:pt x="518" y="2"/>
                    </a:cubicBezTo>
                    <a:cubicBezTo>
                      <a:pt x="509" y="0"/>
                      <a:pt x="500" y="4"/>
                      <a:pt x="497" y="13"/>
                    </a:cubicBezTo>
                    <a:cubicBezTo>
                      <a:pt x="385" y="321"/>
                      <a:pt x="385" y="321"/>
                      <a:pt x="385" y="321"/>
                    </a:cubicBezTo>
                    <a:cubicBezTo>
                      <a:pt x="378" y="339"/>
                      <a:pt x="353" y="339"/>
                      <a:pt x="346" y="321"/>
                    </a:cubicBezTo>
                    <a:cubicBezTo>
                      <a:pt x="234" y="13"/>
                      <a:pt x="234" y="13"/>
                      <a:pt x="234" y="13"/>
                    </a:cubicBezTo>
                    <a:cubicBezTo>
                      <a:pt x="231" y="6"/>
                      <a:pt x="225" y="2"/>
                      <a:pt x="218" y="2"/>
                    </a:cubicBezTo>
                    <a:cubicBezTo>
                      <a:pt x="217" y="2"/>
                      <a:pt x="140" y="12"/>
                      <a:pt x="114" y="19"/>
                    </a:cubicBezTo>
                    <a:cubicBezTo>
                      <a:pt x="44" y="36"/>
                      <a:pt x="0" y="105"/>
                      <a:pt x="0" y="177"/>
                    </a:cubicBezTo>
                    <a:cubicBezTo>
                      <a:pt x="0" y="434"/>
                      <a:pt x="0" y="434"/>
                      <a:pt x="0" y="434"/>
                    </a:cubicBezTo>
                    <a:cubicBezTo>
                      <a:pt x="0" y="472"/>
                      <a:pt x="31" y="503"/>
                      <a:pt x="70" y="503"/>
                    </a:cubicBezTo>
                    <a:cubicBezTo>
                      <a:pt x="661" y="503"/>
                      <a:pt x="661" y="503"/>
                      <a:pt x="661" y="503"/>
                    </a:cubicBezTo>
                    <a:cubicBezTo>
                      <a:pt x="700" y="503"/>
                      <a:pt x="731" y="472"/>
                      <a:pt x="731" y="434"/>
                    </a:cubicBezTo>
                    <a:cubicBezTo>
                      <a:pt x="731" y="176"/>
                      <a:pt x="731" y="176"/>
                      <a:pt x="731" y="176"/>
                    </a:cubicBezTo>
                    <a:cubicBezTo>
                      <a:pt x="731" y="104"/>
                      <a:pt x="685" y="41"/>
                      <a:pt x="617" y="19"/>
                    </a:cubicBezTo>
                    <a:close/>
                    <a:moveTo>
                      <a:pt x="617" y="19"/>
                    </a:moveTo>
                    <a:cubicBezTo>
                      <a:pt x="617" y="19"/>
                      <a:pt x="617" y="19"/>
                      <a:pt x="617" y="19"/>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 name="Freeform 55">
                <a:extLst>
                  <a:ext uri="{FF2B5EF4-FFF2-40B4-BE49-F238E27FC236}">
                    <a16:creationId xmlns:a16="http://schemas.microsoft.com/office/drawing/2014/main" id="{8495430B-CC20-4365-97A3-B7A5496E2384}"/>
                  </a:ext>
                </a:extLst>
              </p:cNvPr>
              <p:cNvSpPr>
                <a:spLocks noEditPoints="1"/>
              </p:cNvSpPr>
              <p:nvPr/>
            </p:nvSpPr>
            <p:spPr bwMode="auto">
              <a:xfrm>
                <a:off x="6057900" y="1171575"/>
                <a:ext cx="76200" cy="190500"/>
              </a:xfrm>
              <a:custGeom>
                <a:avLst/>
                <a:gdLst>
                  <a:gd name="T0" fmla="*/ 93 w 101"/>
                  <a:gd name="T1" fmla="*/ 8 h 251"/>
                  <a:gd name="T2" fmla="*/ 75 w 101"/>
                  <a:gd name="T3" fmla="*/ 0 h 251"/>
                  <a:gd name="T4" fmla="*/ 26 w 101"/>
                  <a:gd name="T5" fmla="*/ 0 h 251"/>
                  <a:gd name="T6" fmla="*/ 8 w 101"/>
                  <a:gd name="T7" fmla="*/ 8 h 251"/>
                  <a:gd name="T8" fmla="*/ 5 w 101"/>
                  <a:gd name="T9" fmla="*/ 35 h 251"/>
                  <a:gd name="T10" fmla="*/ 31 w 101"/>
                  <a:gd name="T11" fmla="*/ 75 h 251"/>
                  <a:gd name="T12" fmla="*/ 19 w 101"/>
                  <a:gd name="T13" fmla="*/ 179 h 251"/>
                  <a:gd name="T14" fmla="*/ 43 w 101"/>
                  <a:gd name="T15" fmla="*/ 244 h 251"/>
                  <a:gd name="T16" fmla="*/ 57 w 101"/>
                  <a:gd name="T17" fmla="*/ 244 h 251"/>
                  <a:gd name="T18" fmla="*/ 82 w 101"/>
                  <a:gd name="T19" fmla="*/ 179 h 251"/>
                  <a:gd name="T20" fmla="*/ 69 w 101"/>
                  <a:gd name="T21" fmla="*/ 75 h 251"/>
                  <a:gd name="T22" fmla="*/ 96 w 101"/>
                  <a:gd name="T23" fmla="*/ 35 h 251"/>
                  <a:gd name="T24" fmla="*/ 93 w 101"/>
                  <a:gd name="T25" fmla="*/ 8 h 251"/>
                  <a:gd name="T26" fmla="*/ 93 w 101"/>
                  <a:gd name="T27" fmla="*/ 8 h 251"/>
                  <a:gd name="T28" fmla="*/ 93 w 101"/>
                  <a:gd name="T29" fmla="*/ 8 h 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1" h="251">
                    <a:moveTo>
                      <a:pt x="93" y="8"/>
                    </a:moveTo>
                    <a:cubicBezTo>
                      <a:pt x="88" y="3"/>
                      <a:pt x="82" y="0"/>
                      <a:pt x="75" y="0"/>
                    </a:cubicBezTo>
                    <a:cubicBezTo>
                      <a:pt x="26" y="0"/>
                      <a:pt x="26" y="0"/>
                      <a:pt x="26" y="0"/>
                    </a:cubicBezTo>
                    <a:cubicBezTo>
                      <a:pt x="19" y="0"/>
                      <a:pt x="12" y="3"/>
                      <a:pt x="8" y="8"/>
                    </a:cubicBezTo>
                    <a:cubicBezTo>
                      <a:pt x="1" y="15"/>
                      <a:pt x="0" y="26"/>
                      <a:pt x="5" y="35"/>
                    </a:cubicBezTo>
                    <a:cubicBezTo>
                      <a:pt x="31" y="75"/>
                      <a:pt x="31" y="75"/>
                      <a:pt x="31" y="75"/>
                    </a:cubicBezTo>
                    <a:cubicBezTo>
                      <a:pt x="19" y="179"/>
                      <a:pt x="19" y="179"/>
                      <a:pt x="19" y="179"/>
                    </a:cubicBezTo>
                    <a:cubicBezTo>
                      <a:pt x="43" y="244"/>
                      <a:pt x="43" y="244"/>
                      <a:pt x="43" y="244"/>
                    </a:cubicBezTo>
                    <a:cubicBezTo>
                      <a:pt x="46" y="251"/>
                      <a:pt x="55" y="251"/>
                      <a:pt x="57" y="244"/>
                    </a:cubicBezTo>
                    <a:cubicBezTo>
                      <a:pt x="82" y="179"/>
                      <a:pt x="82" y="179"/>
                      <a:pt x="82" y="179"/>
                    </a:cubicBezTo>
                    <a:cubicBezTo>
                      <a:pt x="69" y="75"/>
                      <a:pt x="69" y="75"/>
                      <a:pt x="69" y="75"/>
                    </a:cubicBezTo>
                    <a:cubicBezTo>
                      <a:pt x="96" y="35"/>
                      <a:pt x="96" y="35"/>
                      <a:pt x="96" y="35"/>
                    </a:cubicBezTo>
                    <a:cubicBezTo>
                      <a:pt x="101" y="26"/>
                      <a:pt x="100" y="15"/>
                      <a:pt x="93" y="8"/>
                    </a:cubicBezTo>
                    <a:close/>
                    <a:moveTo>
                      <a:pt x="93" y="8"/>
                    </a:moveTo>
                    <a:cubicBezTo>
                      <a:pt x="93" y="8"/>
                      <a:pt x="93" y="8"/>
                      <a:pt x="93" y="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21" name="Rectangle: Rounded Corners 20">
              <a:extLst>
                <a:ext uri="{FF2B5EF4-FFF2-40B4-BE49-F238E27FC236}">
                  <a16:creationId xmlns:a16="http://schemas.microsoft.com/office/drawing/2014/main" id="{FF09FA36-2137-46BD-8259-17132A23FE99}"/>
                </a:ext>
              </a:extLst>
            </p:cNvPr>
            <p:cNvSpPr/>
            <p:nvPr/>
          </p:nvSpPr>
          <p:spPr>
            <a:xfrm>
              <a:off x="5280339" y="2848828"/>
              <a:ext cx="1503674" cy="354914"/>
            </a:xfrm>
            <a:prstGeom prst="roundRect">
              <a:avLst>
                <a:gd name="adj"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t>Designation</a:t>
              </a:r>
            </a:p>
          </p:txBody>
        </p:sp>
      </p:grpSp>
      <p:cxnSp>
        <p:nvCxnSpPr>
          <p:cNvPr id="49" name="Straight Connector 48">
            <a:extLst>
              <a:ext uri="{FF2B5EF4-FFF2-40B4-BE49-F238E27FC236}">
                <a16:creationId xmlns:a16="http://schemas.microsoft.com/office/drawing/2014/main" id="{4ADF17FA-FB09-4141-8828-EE08655BE42A}"/>
              </a:ext>
            </a:extLst>
          </p:cNvPr>
          <p:cNvCxnSpPr>
            <a:cxnSpLocks/>
          </p:cNvCxnSpPr>
          <p:nvPr/>
        </p:nvCxnSpPr>
        <p:spPr>
          <a:xfrm flipH="1">
            <a:off x="6010912" y="2676877"/>
            <a:ext cx="1" cy="869882"/>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50" name="Straight Connector 49">
            <a:extLst>
              <a:ext uri="{FF2B5EF4-FFF2-40B4-BE49-F238E27FC236}">
                <a16:creationId xmlns:a16="http://schemas.microsoft.com/office/drawing/2014/main" id="{932068BB-22F8-4AC8-937D-2A07C80A148C}"/>
              </a:ext>
            </a:extLst>
          </p:cNvPr>
          <p:cNvCxnSpPr>
            <a:cxnSpLocks/>
          </p:cNvCxnSpPr>
          <p:nvPr/>
        </p:nvCxnSpPr>
        <p:spPr>
          <a:xfrm>
            <a:off x="3204547" y="3557984"/>
            <a:ext cx="5977161" cy="2523"/>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51" name="Straight Connector 50">
            <a:extLst>
              <a:ext uri="{FF2B5EF4-FFF2-40B4-BE49-F238E27FC236}">
                <a16:creationId xmlns:a16="http://schemas.microsoft.com/office/drawing/2014/main" id="{7D601756-830D-4423-BB85-4B1D524766C5}"/>
              </a:ext>
            </a:extLst>
          </p:cNvPr>
          <p:cNvCxnSpPr>
            <a:cxnSpLocks/>
          </p:cNvCxnSpPr>
          <p:nvPr/>
        </p:nvCxnSpPr>
        <p:spPr>
          <a:xfrm flipV="1">
            <a:off x="3107390" y="3557984"/>
            <a:ext cx="100940" cy="147021"/>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61" name="Straight Connector 60">
            <a:extLst>
              <a:ext uri="{FF2B5EF4-FFF2-40B4-BE49-F238E27FC236}">
                <a16:creationId xmlns:a16="http://schemas.microsoft.com/office/drawing/2014/main" id="{B3D46BE8-66A1-4193-92CD-D513CC20D60A}"/>
              </a:ext>
            </a:extLst>
          </p:cNvPr>
          <p:cNvCxnSpPr>
            <a:cxnSpLocks/>
          </p:cNvCxnSpPr>
          <p:nvPr/>
        </p:nvCxnSpPr>
        <p:spPr>
          <a:xfrm flipH="1">
            <a:off x="5163299" y="3569302"/>
            <a:ext cx="1" cy="225258"/>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66" name="Group 65">
            <a:extLst>
              <a:ext uri="{FF2B5EF4-FFF2-40B4-BE49-F238E27FC236}">
                <a16:creationId xmlns:a16="http://schemas.microsoft.com/office/drawing/2014/main" id="{3CC12429-1274-414D-A7FC-7FC9F1B94CCA}"/>
              </a:ext>
            </a:extLst>
          </p:cNvPr>
          <p:cNvGrpSpPr>
            <a:grpSpLocks/>
          </p:cNvGrpSpPr>
          <p:nvPr/>
        </p:nvGrpSpPr>
        <p:grpSpPr bwMode="auto">
          <a:xfrm>
            <a:off x="2453013" y="617354"/>
            <a:ext cx="7271820" cy="665786"/>
            <a:chOff x="2455995" y="589211"/>
            <a:chExt cx="7272585" cy="665325"/>
          </a:xfrm>
        </p:grpSpPr>
        <p:sp>
          <p:nvSpPr>
            <p:cNvPr id="67" name="TextBox 66">
              <a:extLst>
                <a:ext uri="{FF2B5EF4-FFF2-40B4-BE49-F238E27FC236}">
                  <a16:creationId xmlns:a16="http://schemas.microsoft.com/office/drawing/2014/main" id="{934DFB1A-5D28-42FF-88D8-2E72F3DABAA7}"/>
                </a:ext>
              </a:extLst>
            </p:cNvPr>
            <p:cNvSpPr txBox="1"/>
            <p:nvPr/>
          </p:nvSpPr>
          <p:spPr>
            <a:xfrm>
              <a:off x="2455995" y="589211"/>
              <a:ext cx="7272585" cy="584370"/>
            </a:xfrm>
            <a:prstGeom prst="rect">
              <a:avLst/>
            </a:prstGeom>
            <a:noFill/>
          </p:spPr>
          <p:txBody>
            <a:bodyPr wrap="square">
              <a:spAutoFit/>
            </a:bodyPr>
            <a:lstStyle/>
            <a:p>
              <a:pPr algn="ctr">
                <a:defRPr/>
              </a:pPr>
              <a:r>
                <a:rPr lang="en-US" sz="3200" dirty="0">
                  <a:solidFill>
                    <a:schemeClr val="tx2"/>
                  </a:solidFill>
                  <a:latin typeface="+mj-lt"/>
                </a:rPr>
                <a:t>Management Team</a:t>
              </a:r>
            </a:p>
          </p:txBody>
        </p:sp>
        <p:cxnSp>
          <p:nvCxnSpPr>
            <p:cNvPr id="69" name="Straight Connector 68">
              <a:extLst>
                <a:ext uri="{FF2B5EF4-FFF2-40B4-BE49-F238E27FC236}">
                  <a16:creationId xmlns:a16="http://schemas.microsoft.com/office/drawing/2014/main" id="{7ED064B0-FC59-4663-A1F5-039A91D60164}"/>
                </a:ext>
              </a:extLst>
            </p:cNvPr>
            <p:cNvCxnSpPr>
              <a:cxnSpLocks/>
            </p:cNvCxnSpPr>
            <p:nvPr/>
          </p:nvCxnSpPr>
          <p:spPr>
            <a:xfrm flipH="1">
              <a:off x="5762590" y="1254536"/>
              <a:ext cx="666820" cy="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grpSp>
      <p:grpSp>
        <p:nvGrpSpPr>
          <p:cNvPr id="70" name="Group 69">
            <a:extLst>
              <a:ext uri="{FF2B5EF4-FFF2-40B4-BE49-F238E27FC236}">
                <a16:creationId xmlns:a16="http://schemas.microsoft.com/office/drawing/2014/main" id="{F6205EC3-0B1D-4E69-AE1A-12459590A1FE}"/>
              </a:ext>
            </a:extLst>
          </p:cNvPr>
          <p:cNvGrpSpPr/>
          <p:nvPr/>
        </p:nvGrpSpPr>
        <p:grpSpPr>
          <a:xfrm>
            <a:off x="4494801" y="3710577"/>
            <a:ext cx="1337000" cy="826727"/>
            <a:chOff x="5280339" y="2273953"/>
            <a:chExt cx="1503674" cy="929789"/>
          </a:xfrm>
        </p:grpSpPr>
        <p:grpSp>
          <p:nvGrpSpPr>
            <p:cNvPr id="71" name="Group 70">
              <a:extLst>
                <a:ext uri="{FF2B5EF4-FFF2-40B4-BE49-F238E27FC236}">
                  <a16:creationId xmlns:a16="http://schemas.microsoft.com/office/drawing/2014/main" id="{6E886427-155D-4C8E-A0E7-2AF6383C68AA}"/>
                </a:ext>
              </a:extLst>
            </p:cNvPr>
            <p:cNvGrpSpPr/>
            <p:nvPr/>
          </p:nvGrpSpPr>
          <p:grpSpPr>
            <a:xfrm>
              <a:off x="5811361" y="2273953"/>
              <a:ext cx="441628" cy="571739"/>
              <a:chOff x="5815013" y="838200"/>
              <a:chExt cx="560388" cy="725488"/>
            </a:xfrm>
            <a:solidFill>
              <a:schemeClr val="tx1"/>
            </a:solidFill>
          </p:grpSpPr>
          <p:sp>
            <p:nvSpPr>
              <p:cNvPr id="73" name="Freeform 53">
                <a:extLst>
                  <a:ext uri="{FF2B5EF4-FFF2-40B4-BE49-F238E27FC236}">
                    <a16:creationId xmlns:a16="http://schemas.microsoft.com/office/drawing/2014/main" id="{92A039ED-C301-40B7-871C-D2237A717EF5}"/>
                  </a:ext>
                </a:extLst>
              </p:cNvPr>
              <p:cNvSpPr>
                <a:spLocks noEditPoints="1"/>
              </p:cNvSpPr>
              <p:nvPr/>
            </p:nvSpPr>
            <p:spPr bwMode="auto">
              <a:xfrm>
                <a:off x="5951538" y="838200"/>
                <a:ext cx="287338" cy="285750"/>
              </a:xfrm>
              <a:custGeom>
                <a:avLst/>
                <a:gdLst>
                  <a:gd name="T0" fmla="*/ 187 w 375"/>
                  <a:gd name="T1" fmla="*/ 375 h 375"/>
                  <a:gd name="T2" fmla="*/ 375 w 375"/>
                  <a:gd name="T3" fmla="*/ 188 h 375"/>
                  <a:gd name="T4" fmla="*/ 187 w 375"/>
                  <a:gd name="T5" fmla="*/ 0 h 375"/>
                  <a:gd name="T6" fmla="*/ 0 w 375"/>
                  <a:gd name="T7" fmla="*/ 188 h 375"/>
                  <a:gd name="T8" fmla="*/ 187 w 375"/>
                  <a:gd name="T9" fmla="*/ 375 h 375"/>
                  <a:gd name="T10" fmla="*/ 187 w 375"/>
                  <a:gd name="T11" fmla="*/ 375 h 375"/>
                  <a:gd name="T12" fmla="*/ 187 w 375"/>
                  <a:gd name="T13" fmla="*/ 375 h 375"/>
                </a:gdLst>
                <a:ahLst/>
                <a:cxnLst>
                  <a:cxn ang="0">
                    <a:pos x="T0" y="T1"/>
                  </a:cxn>
                  <a:cxn ang="0">
                    <a:pos x="T2" y="T3"/>
                  </a:cxn>
                  <a:cxn ang="0">
                    <a:pos x="T4" y="T5"/>
                  </a:cxn>
                  <a:cxn ang="0">
                    <a:pos x="T6" y="T7"/>
                  </a:cxn>
                  <a:cxn ang="0">
                    <a:pos x="T8" y="T9"/>
                  </a:cxn>
                  <a:cxn ang="0">
                    <a:pos x="T10" y="T11"/>
                  </a:cxn>
                  <a:cxn ang="0">
                    <a:pos x="T12" y="T13"/>
                  </a:cxn>
                </a:cxnLst>
                <a:rect l="0" t="0" r="r" b="b"/>
                <a:pathLst>
                  <a:path w="375" h="375">
                    <a:moveTo>
                      <a:pt x="187" y="375"/>
                    </a:moveTo>
                    <a:cubicBezTo>
                      <a:pt x="291" y="375"/>
                      <a:pt x="375" y="291"/>
                      <a:pt x="375" y="188"/>
                    </a:cubicBezTo>
                    <a:cubicBezTo>
                      <a:pt x="375" y="84"/>
                      <a:pt x="291" y="0"/>
                      <a:pt x="187" y="0"/>
                    </a:cubicBezTo>
                    <a:cubicBezTo>
                      <a:pt x="84" y="0"/>
                      <a:pt x="0" y="84"/>
                      <a:pt x="0" y="188"/>
                    </a:cubicBezTo>
                    <a:cubicBezTo>
                      <a:pt x="0" y="291"/>
                      <a:pt x="84" y="375"/>
                      <a:pt x="187" y="375"/>
                    </a:cubicBezTo>
                    <a:close/>
                    <a:moveTo>
                      <a:pt x="187" y="375"/>
                    </a:moveTo>
                    <a:cubicBezTo>
                      <a:pt x="187" y="375"/>
                      <a:pt x="187" y="375"/>
                      <a:pt x="187" y="375"/>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4" name="Freeform 54">
                <a:extLst>
                  <a:ext uri="{FF2B5EF4-FFF2-40B4-BE49-F238E27FC236}">
                    <a16:creationId xmlns:a16="http://schemas.microsoft.com/office/drawing/2014/main" id="{C2BBCA67-5FDE-4DD6-A3C0-AB97F23F2580}"/>
                  </a:ext>
                </a:extLst>
              </p:cNvPr>
              <p:cNvSpPr>
                <a:spLocks noEditPoints="1"/>
              </p:cNvSpPr>
              <p:nvPr/>
            </p:nvSpPr>
            <p:spPr bwMode="auto">
              <a:xfrm>
                <a:off x="5815013" y="1179513"/>
                <a:ext cx="560388" cy="384175"/>
              </a:xfrm>
              <a:custGeom>
                <a:avLst/>
                <a:gdLst>
                  <a:gd name="T0" fmla="*/ 617 w 731"/>
                  <a:gd name="T1" fmla="*/ 19 h 503"/>
                  <a:gd name="T2" fmla="*/ 617 w 731"/>
                  <a:gd name="T3" fmla="*/ 19 h 503"/>
                  <a:gd name="T4" fmla="*/ 518 w 731"/>
                  <a:gd name="T5" fmla="*/ 2 h 503"/>
                  <a:gd name="T6" fmla="*/ 497 w 731"/>
                  <a:gd name="T7" fmla="*/ 13 h 503"/>
                  <a:gd name="T8" fmla="*/ 385 w 731"/>
                  <a:gd name="T9" fmla="*/ 321 h 503"/>
                  <a:gd name="T10" fmla="*/ 346 w 731"/>
                  <a:gd name="T11" fmla="*/ 321 h 503"/>
                  <a:gd name="T12" fmla="*/ 234 w 731"/>
                  <a:gd name="T13" fmla="*/ 13 h 503"/>
                  <a:gd name="T14" fmla="*/ 218 w 731"/>
                  <a:gd name="T15" fmla="*/ 2 h 503"/>
                  <a:gd name="T16" fmla="*/ 114 w 731"/>
                  <a:gd name="T17" fmla="*/ 19 h 503"/>
                  <a:gd name="T18" fmla="*/ 0 w 731"/>
                  <a:gd name="T19" fmla="*/ 177 h 503"/>
                  <a:gd name="T20" fmla="*/ 0 w 731"/>
                  <a:gd name="T21" fmla="*/ 434 h 503"/>
                  <a:gd name="T22" fmla="*/ 70 w 731"/>
                  <a:gd name="T23" fmla="*/ 503 h 503"/>
                  <a:gd name="T24" fmla="*/ 661 w 731"/>
                  <a:gd name="T25" fmla="*/ 503 h 503"/>
                  <a:gd name="T26" fmla="*/ 731 w 731"/>
                  <a:gd name="T27" fmla="*/ 434 h 503"/>
                  <a:gd name="T28" fmla="*/ 731 w 731"/>
                  <a:gd name="T29" fmla="*/ 176 h 503"/>
                  <a:gd name="T30" fmla="*/ 617 w 731"/>
                  <a:gd name="T31" fmla="*/ 19 h 503"/>
                  <a:gd name="T32" fmla="*/ 617 w 731"/>
                  <a:gd name="T33" fmla="*/ 19 h 503"/>
                  <a:gd name="T34" fmla="*/ 617 w 731"/>
                  <a:gd name="T35" fmla="*/ 19 h 5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31" h="503">
                    <a:moveTo>
                      <a:pt x="617" y="19"/>
                    </a:moveTo>
                    <a:cubicBezTo>
                      <a:pt x="617" y="19"/>
                      <a:pt x="617" y="19"/>
                      <a:pt x="617" y="19"/>
                    </a:cubicBezTo>
                    <a:cubicBezTo>
                      <a:pt x="592" y="13"/>
                      <a:pt x="518" y="2"/>
                      <a:pt x="518" y="2"/>
                    </a:cubicBezTo>
                    <a:cubicBezTo>
                      <a:pt x="509" y="0"/>
                      <a:pt x="500" y="4"/>
                      <a:pt x="497" y="13"/>
                    </a:cubicBezTo>
                    <a:cubicBezTo>
                      <a:pt x="385" y="321"/>
                      <a:pt x="385" y="321"/>
                      <a:pt x="385" y="321"/>
                    </a:cubicBezTo>
                    <a:cubicBezTo>
                      <a:pt x="378" y="339"/>
                      <a:pt x="353" y="339"/>
                      <a:pt x="346" y="321"/>
                    </a:cubicBezTo>
                    <a:cubicBezTo>
                      <a:pt x="234" y="13"/>
                      <a:pt x="234" y="13"/>
                      <a:pt x="234" y="13"/>
                    </a:cubicBezTo>
                    <a:cubicBezTo>
                      <a:pt x="231" y="6"/>
                      <a:pt x="225" y="2"/>
                      <a:pt x="218" y="2"/>
                    </a:cubicBezTo>
                    <a:cubicBezTo>
                      <a:pt x="217" y="2"/>
                      <a:pt x="140" y="12"/>
                      <a:pt x="114" y="19"/>
                    </a:cubicBezTo>
                    <a:cubicBezTo>
                      <a:pt x="44" y="36"/>
                      <a:pt x="0" y="105"/>
                      <a:pt x="0" y="177"/>
                    </a:cubicBezTo>
                    <a:cubicBezTo>
                      <a:pt x="0" y="434"/>
                      <a:pt x="0" y="434"/>
                      <a:pt x="0" y="434"/>
                    </a:cubicBezTo>
                    <a:cubicBezTo>
                      <a:pt x="0" y="472"/>
                      <a:pt x="31" y="503"/>
                      <a:pt x="70" y="503"/>
                    </a:cubicBezTo>
                    <a:cubicBezTo>
                      <a:pt x="661" y="503"/>
                      <a:pt x="661" y="503"/>
                      <a:pt x="661" y="503"/>
                    </a:cubicBezTo>
                    <a:cubicBezTo>
                      <a:pt x="700" y="503"/>
                      <a:pt x="731" y="472"/>
                      <a:pt x="731" y="434"/>
                    </a:cubicBezTo>
                    <a:cubicBezTo>
                      <a:pt x="731" y="176"/>
                      <a:pt x="731" y="176"/>
                      <a:pt x="731" y="176"/>
                    </a:cubicBezTo>
                    <a:cubicBezTo>
                      <a:pt x="731" y="104"/>
                      <a:pt x="685" y="41"/>
                      <a:pt x="617" y="19"/>
                    </a:cubicBezTo>
                    <a:close/>
                    <a:moveTo>
                      <a:pt x="617" y="19"/>
                    </a:moveTo>
                    <a:cubicBezTo>
                      <a:pt x="617" y="19"/>
                      <a:pt x="617" y="19"/>
                      <a:pt x="617" y="19"/>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5" name="Freeform 55">
                <a:extLst>
                  <a:ext uri="{FF2B5EF4-FFF2-40B4-BE49-F238E27FC236}">
                    <a16:creationId xmlns:a16="http://schemas.microsoft.com/office/drawing/2014/main" id="{EC01485C-0729-4F82-B966-E4388F72CA83}"/>
                  </a:ext>
                </a:extLst>
              </p:cNvPr>
              <p:cNvSpPr>
                <a:spLocks noEditPoints="1"/>
              </p:cNvSpPr>
              <p:nvPr/>
            </p:nvSpPr>
            <p:spPr bwMode="auto">
              <a:xfrm>
                <a:off x="6057900" y="1171575"/>
                <a:ext cx="76200" cy="190500"/>
              </a:xfrm>
              <a:custGeom>
                <a:avLst/>
                <a:gdLst>
                  <a:gd name="T0" fmla="*/ 93 w 101"/>
                  <a:gd name="T1" fmla="*/ 8 h 251"/>
                  <a:gd name="T2" fmla="*/ 75 w 101"/>
                  <a:gd name="T3" fmla="*/ 0 h 251"/>
                  <a:gd name="T4" fmla="*/ 26 w 101"/>
                  <a:gd name="T5" fmla="*/ 0 h 251"/>
                  <a:gd name="T6" fmla="*/ 8 w 101"/>
                  <a:gd name="T7" fmla="*/ 8 h 251"/>
                  <a:gd name="T8" fmla="*/ 5 w 101"/>
                  <a:gd name="T9" fmla="*/ 35 h 251"/>
                  <a:gd name="T10" fmla="*/ 31 w 101"/>
                  <a:gd name="T11" fmla="*/ 75 h 251"/>
                  <a:gd name="T12" fmla="*/ 19 w 101"/>
                  <a:gd name="T13" fmla="*/ 179 h 251"/>
                  <a:gd name="T14" fmla="*/ 43 w 101"/>
                  <a:gd name="T15" fmla="*/ 244 h 251"/>
                  <a:gd name="T16" fmla="*/ 57 w 101"/>
                  <a:gd name="T17" fmla="*/ 244 h 251"/>
                  <a:gd name="T18" fmla="*/ 82 w 101"/>
                  <a:gd name="T19" fmla="*/ 179 h 251"/>
                  <a:gd name="T20" fmla="*/ 69 w 101"/>
                  <a:gd name="T21" fmla="*/ 75 h 251"/>
                  <a:gd name="T22" fmla="*/ 96 w 101"/>
                  <a:gd name="T23" fmla="*/ 35 h 251"/>
                  <a:gd name="T24" fmla="*/ 93 w 101"/>
                  <a:gd name="T25" fmla="*/ 8 h 251"/>
                  <a:gd name="T26" fmla="*/ 93 w 101"/>
                  <a:gd name="T27" fmla="*/ 8 h 251"/>
                  <a:gd name="T28" fmla="*/ 93 w 101"/>
                  <a:gd name="T29" fmla="*/ 8 h 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1" h="251">
                    <a:moveTo>
                      <a:pt x="93" y="8"/>
                    </a:moveTo>
                    <a:cubicBezTo>
                      <a:pt x="88" y="3"/>
                      <a:pt x="82" y="0"/>
                      <a:pt x="75" y="0"/>
                    </a:cubicBezTo>
                    <a:cubicBezTo>
                      <a:pt x="26" y="0"/>
                      <a:pt x="26" y="0"/>
                      <a:pt x="26" y="0"/>
                    </a:cubicBezTo>
                    <a:cubicBezTo>
                      <a:pt x="19" y="0"/>
                      <a:pt x="12" y="3"/>
                      <a:pt x="8" y="8"/>
                    </a:cubicBezTo>
                    <a:cubicBezTo>
                      <a:pt x="1" y="15"/>
                      <a:pt x="0" y="26"/>
                      <a:pt x="5" y="35"/>
                    </a:cubicBezTo>
                    <a:cubicBezTo>
                      <a:pt x="31" y="75"/>
                      <a:pt x="31" y="75"/>
                      <a:pt x="31" y="75"/>
                    </a:cubicBezTo>
                    <a:cubicBezTo>
                      <a:pt x="19" y="179"/>
                      <a:pt x="19" y="179"/>
                      <a:pt x="19" y="179"/>
                    </a:cubicBezTo>
                    <a:cubicBezTo>
                      <a:pt x="43" y="244"/>
                      <a:pt x="43" y="244"/>
                      <a:pt x="43" y="244"/>
                    </a:cubicBezTo>
                    <a:cubicBezTo>
                      <a:pt x="46" y="251"/>
                      <a:pt x="55" y="251"/>
                      <a:pt x="57" y="244"/>
                    </a:cubicBezTo>
                    <a:cubicBezTo>
                      <a:pt x="82" y="179"/>
                      <a:pt x="82" y="179"/>
                      <a:pt x="82" y="179"/>
                    </a:cubicBezTo>
                    <a:cubicBezTo>
                      <a:pt x="69" y="75"/>
                      <a:pt x="69" y="75"/>
                      <a:pt x="69" y="75"/>
                    </a:cubicBezTo>
                    <a:cubicBezTo>
                      <a:pt x="96" y="35"/>
                      <a:pt x="96" y="35"/>
                      <a:pt x="96" y="35"/>
                    </a:cubicBezTo>
                    <a:cubicBezTo>
                      <a:pt x="101" y="26"/>
                      <a:pt x="100" y="15"/>
                      <a:pt x="93" y="8"/>
                    </a:cubicBezTo>
                    <a:close/>
                    <a:moveTo>
                      <a:pt x="93" y="8"/>
                    </a:moveTo>
                    <a:cubicBezTo>
                      <a:pt x="93" y="8"/>
                      <a:pt x="93" y="8"/>
                      <a:pt x="93" y="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72" name="Rectangle: Rounded Corners 71">
              <a:extLst>
                <a:ext uri="{FF2B5EF4-FFF2-40B4-BE49-F238E27FC236}">
                  <a16:creationId xmlns:a16="http://schemas.microsoft.com/office/drawing/2014/main" id="{167B1992-4A22-4533-B784-A0D88E2D40B4}"/>
                </a:ext>
              </a:extLst>
            </p:cNvPr>
            <p:cNvSpPr/>
            <p:nvPr/>
          </p:nvSpPr>
          <p:spPr>
            <a:xfrm>
              <a:off x="5280339" y="2848828"/>
              <a:ext cx="1503674" cy="354914"/>
            </a:xfrm>
            <a:prstGeom prst="roundRect">
              <a:avLst>
                <a:gd name="adj" fmla="val 50000"/>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t>Designation</a:t>
              </a:r>
            </a:p>
          </p:txBody>
        </p:sp>
      </p:grpSp>
      <p:grpSp>
        <p:nvGrpSpPr>
          <p:cNvPr id="90" name="Group 89">
            <a:extLst>
              <a:ext uri="{FF2B5EF4-FFF2-40B4-BE49-F238E27FC236}">
                <a16:creationId xmlns:a16="http://schemas.microsoft.com/office/drawing/2014/main" id="{7822723B-FFEC-44DF-80D6-2F087B86098E}"/>
              </a:ext>
            </a:extLst>
          </p:cNvPr>
          <p:cNvGrpSpPr/>
          <p:nvPr/>
        </p:nvGrpSpPr>
        <p:grpSpPr>
          <a:xfrm>
            <a:off x="4037846" y="2576762"/>
            <a:ext cx="1337000" cy="826727"/>
            <a:chOff x="5280339" y="2273953"/>
            <a:chExt cx="1503674" cy="929789"/>
          </a:xfrm>
        </p:grpSpPr>
        <p:grpSp>
          <p:nvGrpSpPr>
            <p:cNvPr id="91" name="Group 90">
              <a:extLst>
                <a:ext uri="{FF2B5EF4-FFF2-40B4-BE49-F238E27FC236}">
                  <a16:creationId xmlns:a16="http://schemas.microsoft.com/office/drawing/2014/main" id="{FD52C30C-1223-4D0F-A546-59E7FC5E149E}"/>
                </a:ext>
              </a:extLst>
            </p:cNvPr>
            <p:cNvGrpSpPr/>
            <p:nvPr/>
          </p:nvGrpSpPr>
          <p:grpSpPr>
            <a:xfrm>
              <a:off x="5811361" y="2273953"/>
              <a:ext cx="441628" cy="571739"/>
              <a:chOff x="5815013" y="838200"/>
              <a:chExt cx="560388" cy="725488"/>
            </a:xfrm>
            <a:solidFill>
              <a:schemeClr val="tx1"/>
            </a:solidFill>
          </p:grpSpPr>
          <p:sp>
            <p:nvSpPr>
              <p:cNvPr id="93" name="Freeform 53">
                <a:extLst>
                  <a:ext uri="{FF2B5EF4-FFF2-40B4-BE49-F238E27FC236}">
                    <a16:creationId xmlns:a16="http://schemas.microsoft.com/office/drawing/2014/main" id="{F7BD16AF-5D53-4D90-BCB4-F888B260A562}"/>
                  </a:ext>
                </a:extLst>
              </p:cNvPr>
              <p:cNvSpPr>
                <a:spLocks noEditPoints="1"/>
              </p:cNvSpPr>
              <p:nvPr/>
            </p:nvSpPr>
            <p:spPr bwMode="auto">
              <a:xfrm>
                <a:off x="5951538" y="838200"/>
                <a:ext cx="287338" cy="285750"/>
              </a:xfrm>
              <a:custGeom>
                <a:avLst/>
                <a:gdLst>
                  <a:gd name="T0" fmla="*/ 187 w 375"/>
                  <a:gd name="T1" fmla="*/ 375 h 375"/>
                  <a:gd name="T2" fmla="*/ 375 w 375"/>
                  <a:gd name="T3" fmla="*/ 188 h 375"/>
                  <a:gd name="T4" fmla="*/ 187 w 375"/>
                  <a:gd name="T5" fmla="*/ 0 h 375"/>
                  <a:gd name="T6" fmla="*/ 0 w 375"/>
                  <a:gd name="T7" fmla="*/ 188 h 375"/>
                  <a:gd name="T8" fmla="*/ 187 w 375"/>
                  <a:gd name="T9" fmla="*/ 375 h 375"/>
                  <a:gd name="T10" fmla="*/ 187 w 375"/>
                  <a:gd name="T11" fmla="*/ 375 h 375"/>
                  <a:gd name="T12" fmla="*/ 187 w 375"/>
                  <a:gd name="T13" fmla="*/ 375 h 375"/>
                </a:gdLst>
                <a:ahLst/>
                <a:cxnLst>
                  <a:cxn ang="0">
                    <a:pos x="T0" y="T1"/>
                  </a:cxn>
                  <a:cxn ang="0">
                    <a:pos x="T2" y="T3"/>
                  </a:cxn>
                  <a:cxn ang="0">
                    <a:pos x="T4" y="T5"/>
                  </a:cxn>
                  <a:cxn ang="0">
                    <a:pos x="T6" y="T7"/>
                  </a:cxn>
                  <a:cxn ang="0">
                    <a:pos x="T8" y="T9"/>
                  </a:cxn>
                  <a:cxn ang="0">
                    <a:pos x="T10" y="T11"/>
                  </a:cxn>
                  <a:cxn ang="0">
                    <a:pos x="T12" y="T13"/>
                  </a:cxn>
                </a:cxnLst>
                <a:rect l="0" t="0" r="r" b="b"/>
                <a:pathLst>
                  <a:path w="375" h="375">
                    <a:moveTo>
                      <a:pt x="187" y="375"/>
                    </a:moveTo>
                    <a:cubicBezTo>
                      <a:pt x="291" y="375"/>
                      <a:pt x="375" y="291"/>
                      <a:pt x="375" y="188"/>
                    </a:cubicBezTo>
                    <a:cubicBezTo>
                      <a:pt x="375" y="84"/>
                      <a:pt x="291" y="0"/>
                      <a:pt x="187" y="0"/>
                    </a:cubicBezTo>
                    <a:cubicBezTo>
                      <a:pt x="84" y="0"/>
                      <a:pt x="0" y="84"/>
                      <a:pt x="0" y="188"/>
                    </a:cubicBezTo>
                    <a:cubicBezTo>
                      <a:pt x="0" y="291"/>
                      <a:pt x="84" y="375"/>
                      <a:pt x="187" y="375"/>
                    </a:cubicBezTo>
                    <a:close/>
                    <a:moveTo>
                      <a:pt x="187" y="375"/>
                    </a:moveTo>
                    <a:cubicBezTo>
                      <a:pt x="187" y="375"/>
                      <a:pt x="187" y="375"/>
                      <a:pt x="187" y="375"/>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4" name="Freeform 54">
                <a:extLst>
                  <a:ext uri="{FF2B5EF4-FFF2-40B4-BE49-F238E27FC236}">
                    <a16:creationId xmlns:a16="http://schemas.microsoft.com/office/drawing/2014/main" id="{F5F6FDE6-AB91-45F8-BA5C-950B1399CBC6}"/>
                  </a:ext>
                </a:extLst>
              </p:cNvPr>
              <p:cNvSpPr>
                <a:spLocks noEditPoints="1"/>
              </p:cNvSpPr>
              <p:nvPr/>
            </p:nvSpPr>
            <p:spPr bwMode="auto">
              <a:xfrm>
                <a:off x="5815013" y="1179513"/>
                <a:ext cx="560388" cy="384175"/>
              </a:xfrm>
              <a:custGeom>
                <a:avLst/>
                <a:gdLst>
                  <a:gd name="T0" fmla="*/ 617 w 731"/>
                  <a:gd name="T1" fmla="*/ 19 h 503"/>
                  <a:gd name="T2" fmla="*/ 617 w 731"/>
                  <a:gd name="T3" fmla="*/ 19 h 503"/>
                  <a:gd name="T4" fmla="*/ 518 w 731"/>
                  <a:gd name="T5" fmla="*/ 2 h 503"/>
                  <a:gd name="T6" fmla="*/ 497 w 731"/>
                  <a:gd name="T7" fmla="*/ 13 h 503"/>
                  <a:gd name="T8" fmla="*/ 385 w 731"/>
                  <a:gd name="T9" fmla="*/ 321 h 503"/>
                  <a:gd name="T10" fmla="*/ 346 w 731"/>
                  <a:gd name="T11" fmla="*/ 321 h 503"/>
                  <a:gd name="T12" fmla="*/ 234 w 731"/>
                  <a:gd name="T13" fmla="*/ 13 h 503"/>
                  <a:gd name="T14" fmla="*/ 218 w 731"/>
                  <a:gd name="T15" fmla="*/ 2 h 503"/>
                  <a:gd name="T16" fmla="*/ 114 w 731"/>
                  <a:gd name="T17" fmla="*/ 19 h 503"/>
                  <a:gd name="T18" fmla="*/ 0 w 731"/>
                  <a:gd name="T19" fmla="*/ 177 h 503"/>
                  <a:gd name="T20" fmla="*/ 0 w 731"/>
                  <a:gd name="T21" fmla="*/ 434 h 503"/>
                  <a:gd name="T22" fmla="*/ 70 w 731"/>
                  <a:gd name="T23" fmla="*/ 503 h 503"/>
                  <a:gd name="T24" fmla="*/ 661 w 731"/>
                  <a:gd name="T25" fmla="*/ 503 h 503"/>
                  <a:gd name="T26" fmla="*/ 731 w 731"/>
                  <a:gd name="T27" fmla="*/ 434 h 503"/>
                  <a:gd name="T28" fmla="*/ 731 w 731"/>
                  <a:gd name="T29" fmla="*/ 176 h 503"/>
                  <a:gd name="T30" fmla="*/ 617 w 731"/>
                  <a:gd name="T31" fmla="*/ 19 h 503"/>
                  <a:gd name="T32" fmla="*/ 617 w 731"/>
                  <a:gd name="T33" fmla="*/ 19 h 503"/>
                  <a:gd name="T34" fmla="*/ 617 w 731"/>
                  <a:gd name="T35" fmla="*/ 19 h 5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31" h="503">
                    <a:moveTo>
                      <a:pt x="617" y="19"/>
                    </a:moveTo>
                    <a:cubicBezTo>
                      <a:pt x="617" y="19"/>
                      <a:pt x="617" y="19"/>
                      <a:pt x="617" y="19"/>
                    </a:cubicBezTo>
                    <a:cubicBezTo>
                      <a:pt x="592" y="13"/>
                      <a:pt x="518" y="2"/>
                      <a:pt x="518" y="2"/>
                    </a:cubicBezTo>
                    <a:cubicBezTo>
                      <a:pt x="509" y="0"/>
                      <a:pt x="500" y="4"/>
                      <a:pt x="497" y="13"/>
                    </a:cubicBezTo>
                    <a:cubicBezTo>
                      <a:pt x="385" y="321"/>
                      <a:pt x="385" y="321"/>
                      <a:pt x="385" y="321"/>
                    </a:cubicBezTo>
                    <a:cubicBezTo>
                      <a:pt x="378" y="339"/>
                      <a:pt x="353" y="339"/>
                      <a:pt x="346" y="321"/>
                    </a:cubicBezTo>
                    <a:cubicBezTo>
                      <a:pt x="234" y="13"/>
                      <a:pt x="234" y="13"/>
                      <a:pt x="234" y="13"/>
                    </a:cubicBezTo>
                    <a:cubicBezTo>
                      <a:pt x="231" y="6"/>
                      <a:pt x="225" y="2"/>
                      <a:pt x="218" y="2"/>
                    </a:cubicBezTo>
                    <a:cubicBezTo>
                      <a:pt x="217" y="2"/>
                      <a:pt x="140" y="12"/>
                      <a:pt x="114" y="19"/>
                    </a:cubicBezTo>
                    <a:cubicBezTo>
                      <a:pt x="44" y="36"/>
                      <a:pt x="0" y="105"/>
                      <a:pt x="0" y="177"/>
                    </a:cubicBezTo>
                    <a:cubicBezTo>
                      <a:pt x="0" y="434"/>
                      <a:pt x="0" y="434"/>
                      <a:pt x="0" y="434"/>
                    </a:cubicBezTo>
                    <a:cubicBezTo>
                      <a:pt x="0" y="472"/>
                      <a:pt x="31" y="503"/>
                      <a:pt x="70" y="503"/>
                    </a:cubicBezTo>
                    <a:cubicBezTo>
                      <a:pt x="661" y="503"/>
                      <a:pt x="661" y="503"/>
                      <a:pt x="661" y="503"/>
                    </a:cubicBezTo>
                    <a:cubicBezTo>
                      <a:pt x="700" y="503"/>
                      <a:pt x="731" y="472"/>
                      <a:pt x="731" y="434"/>
                    </a:cubicBezTo>
                    <a:cubicBezTo>
                      <a:pt x="731" y="176"/>
                      <a:pt x="731" y="176"/>
                      <a:pt x="731" y="176"/>
                    </a:cubicBezTo>
                    <a:cubicBezTo>
                      <a:pt x="731" y="104"/>
                      <a:pt x="685" y="41"/>
                      <a:pt x="617" y="19"/>
                    </a:cubicBezTo>
                    <a:close/>
                    <a:moveTo>
                      <a:pt x="617" y="19"/>
                    </a:moveTo>
                    <a:cubicBezTo>
                      <a:pt x="617" y="19"/>
                      <a:pt x="617" y="19"/>
                      <a:pt x="617" y="19"/>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5" name="Freeform 55">
                <a:extLst>
                  <a:ext uri="{FF2B5EF4-FFF2-40B4-BE49-F238E27FC236}">
                    <a16:creationId xmlns:a16="http://schemas.microsoft.com/office/drawing/2014/main" id="{733EB0E8-BDF7-487C-87C4-E71A44B51B36}"/>
                  </a:ext>
                </a:extLst>
              </p:cNvPr>
              <p:cNvSpPr>
                <a:spLocks noEditPoints="1"/>
              </p:cNvSpPr>
              <p:nvPr/>
            </p:nvSpPr>
            <p:spPr bwMode="auto">
              <a:xfrm>
                <a:off x="6057900" y="1171575"/>
                <a:ext cx="76200" cy="190500"/>
              </a:xfrm>
              <a:custGeom>
                <a:avLst/>
                <a:gdLst>
                  <a:gd name="T0" fmla="*/ 93 w 101"/>
                  <a:gd name="T1" fmla="*/ 8 h 251"/>
                  <a:gd name="T2" fmla="*/ 75 w 101"/>
                  <a:gd name="T3" fmla="*/ 0 h 251"/>
                  <a:gd name="T4" fmla="*/ 26 w 101"/>
                  <a:gd name="T5" fmla="*/ 0 h 251"/>
                  <a:gd name="T6" fmla="*/ 8 w 101"/>
                  <a:gd name="T7" fmla="*/ 8 h 251"/>
                  <a:gd name="T8" fmla="*/ 5 w 101"/>
                  <a:gd name="T9" fmla="*/ 35 h 251"/>
                  <a:gd name="T10" fmla="*/ 31 w 101"/>
                  <a:gd name="T11" fmla="*/ 75 h 251"/>
                  <a:gd name="T12" fmla="*/ 19 w 101"/>
                  <a:gd name="T13" fmla="*/ 179 h 251"/>
                  <a:gd name="T14" fmla="*/ 43 w 101"/>
                  <a:gd name="T15" fmla="*/ 244 h 251"/>
                  <a:gd name="T16" fmla="*/ 57 w 101"/>
                  <a:gd name="T17" fmla="*/ 244 h 251"/>
                  <a:gd name="T18" fmla="*/ 82 w 101"/>
                  <a:gd name="T19" fmla="*/ 179 h 251"/>
                  <a:gd name="T20" fmla="*/ 69 w 101"/>
                  <a:gd name="T21" fmla="*/ 75 h 251"/>
                  <a:gd name="T22" fmla="*/ 96 w 101"/>
                  <a:gd name="T23" fmla="*/ 35 h 251"/>
                  <a:gd name="T24" fmla="*/ 93 w 101"/>
                  <a:gd name="T25" fmla="*/ 8 h 251"/>
                  <a:gd name="T26" fmla="*/ 93 w 101"/>
                  <a:gd name="T27" fmla="*/ 8 h 251"/>
                  <a:gd name="T28" fmla="*/ 93 w 101"/>
                  <a:gd name="T29" fmla="*/ 8 h 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1" h="251">
                    <a:moveTo>
                      <a:pt x="93" y="8"/>
                    </a:moveTo>
                    <a:cubicBezTo>
                      <a:pt x="88" y="3"/>
                      <a:pt x="82" y="0"/>
                      <a:pt x="75" y="0"/>
                    </a:cubicBezTo>
                    <a:cubicBezTo>
                      <a:pt x="26" y="0"/>
                      <a:pt x="26" y="0"/>
                      <a:pt x="26" y="0"/>
                    </a:cubicBezTo>
                    <a:cubicBezTo>
                      <a:pt x="19" y="0"/>
                      <a:pt x="12" y="3"/>
                      <a:pt x="8" y="8"/>
                    </a:cubicBezTo>
                    <a:cubicBezTo>
                      <a:pt x="1" y="15"/>
                      <a:pt x="0" y="26"/>
                      <a:pt x="5" y="35"/>
                    </a:cubicBezTo>
                    <a:cubicBezTo>
                      <a:pt x="31" y="75"/>
                      <a:pt x="31" y="75"/>
                      <a:pt x="31" y="75"/>
                    </a:cubicBezTo>
                    <a:cubicBezTo>
                      <a:pt x="19" y="179"/>
                      <a:pt x="19" y="179"/>
                      <a:pt x="19" y="179"/>
                    </a:cubicBezTo>
                    <a:cubicBezTo>
                      <a:pt x="43" y="244"/>
                      <a:pt x="43" y="244"/>
                      <a:pt x="43" y="244"/>
                    </a:cubicBezTo>
                    <a:cubicBezTo>
                      <a:pt x="46" y="251"/>
                      <a:pt x="55" y="251"/>
                      <a:pt x="57" y="244"/>
                    </a:cubicBezTo>
                    <a:cubicBezTo>
                      <a:pt x="82" y="179"/>
                      <a:pt x="82" y="179"/>
                      <a:pt x="82" y="179"/>
                    </a:cubicBezTo>
                    <a:cubicBezTo>
                      <a:pt x="69" y="75"/>
                      <a:pt x="69" y="75"/>
                      <a:pt x="69" y="75"/>
                    </a:cubicBezTo>
                    <a:cubicBezTo>
                      <a:pt x="96" y="35"/>
                      <a:pt x="96" y="35"/>
                      <a:pt x="96" y="35"/>
                    </a:cubicBezTo>
                    <a:cubicBezTo>
                      <a:pt x="101" y="26"/>
                      <a:pt x="100" y="15"/>
                      <a:pt x="93" y="8"/>
                    </a:cubicBezTo>
                    <a:close/>
                    <a:moveTo>
                      <a:pt x="93" y="8"/>
                    </a:moveTo>
                    <a:cubicBezTo>
                      <a:pt x="93" y="8"/>
                      <a:pt x="93" y="8"/>
                      <a:pt x="93" y="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92" name="Rectangle: Rounded Corners 91">
              <a:extLst>
                <a:ext uri="{FF2B5EF4-FFF2-40B4-BE49-F238E27FC236}">
                  <a16:creationId xmlns:a16="http://schemas.microsoft.com/office/drawing/2014/main" id="{5409E42C-AEC0-49DB-A20A-6111FE1B5AA1}"/>
                </a:ext>
              </a:extLst>
            </p:cNvPr>
            <p:cNvSpPr/>
            <p:nvPr/>
          </p:nvSpPr>
          <p:spPr>
            <a:xfrm>
              <a:off x="5280339" y="2848828"/>
              <a:ext cx="1503674" cy="354914"/>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t>Designation</a:t>
              </a:r>
            </a:p>
          </p:txBody>
        </p:sp>
      </p:grpSp>
      <p:cxnSp>
        <p:nvCxnSpPr>
          <p:cNvPr id="99" name="Straight Connector 98">
            <a:extLst>
              <a:ext uri="{FF2B5EF4-FFF2-40B4-BE49-F238E27FC236}">
                <a16:creationId xmlns:a16="http://schemas.microsoft.com/office/drawing/2014/main" id="{4BB82DB4-0CF2-481B-A374-B81D83D51EBA}"/>
              </a:ext>
            </a:extLst>
          </p:cNvPr>
          <p:cNvCxnSpPr>
            <a:cxnSpLocks/>
          </p:cNvCxnSpPr>
          <p:nvPr/>
        </p:nvCxnSpPr>
        <p:spPr>
          <a:xfrm flipH="1">
            <a:off x="5062629" y="2941437"/>
            <a:ext cx="948282" cy="2415"/>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18" name="Straight Connector 117">
            <a:extLst>
              <a:ext uri="{FF2B5EF4-FFF2-40B4-BE49-F238E27FC236}">
                <a16:creationId xmlns:a16="http://schemas.microsoft.com/office/drawing/2014/main" id="{A2514AF2-2DAB-447E-8223-5BE1892FE818}"/>
              </a:ext>
            </a:extLst>
          </p:cNvPr>
          <p:cNvCxnSpPr>
            <a:cxnSpLocks/>
          </p:cNvCxnSpPr>
          <p:nvPr/>
        </p:nvCxnSpPr>
        <p:spPr>
          <a:xfrm flipV="1">
            <a:off x="4977995" y="2935281"/>
            <a:ext cx="100940" cy="147021"/>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85" name="Slide Number Placeholder 1">
            <a:extLst>
              <a:ext uri="{FF2B5EF4-FFF2-40B4-BE49-F238E27FC236}">
                <a16:creationId xmlns:a16="http://schemas.microsoft.com/office/drawing/2014/main" id="{D13EE091-CD7B-463E-9C7D-3A2B788E0BE9}"/>
              </a:ext>
            </a:extLst>
          </p:cNvPr>
          <p:cNvSpPr txBox="1">
            <a:spLocks/>
          </p:cNvSpPr>
          <p:nvPr/>
        </p:nvSpPr>
        <p:spPr>
          <a:xfrm>
            <a:off x="10227423" y="6319464"/>
            <a:ext cx="1964577" cy="275299"/>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sz="1200" dirty="0" err="1">
                <a:solidFill>
                  <a:schemeClr val="accent1">
                    <a:lumMod val="75000"/>
                  </a:schemeClr>
                </a:solidFill>
              </a:rPr>
              <a:t>NewCo</a:t>
            </a:r>
            <a:r>
              <a:rPr lang="en-US" sz="1200" dirty="0">
                <a:solidFill>
                  <a:schemeClr val="accent1">
                    <a:lumMod val="75000"/>
                  </a:schemeClr>
                </a:solidFill>
              </a:rPr>
              <a:t>      |     </a:t>
            </a:r>
            <a:fld id="{263D815A-656D-C942-B550-862E8C0741FD}" type="slidenum">
              <a:rPr lang="en-US" sz="1200" smtClean="0">
                <a:solidFill>
                  <a:schemeClr val="accent1">
                    <a:lumMod val="75000"/>
                  </a:schemeClr>
                </a:solidFill>
              </a:rPr>
              <a:pPr algn="r"/>
              <a:t>9</a:t>
            </a:fld>
            <a:endParaRPr lang="en-US" sz="1200" dirty="0">
              <a:solidFill>
                <a:schemeClr val="accent1">
                  <a:lumMod val="75000"/>
                </a:schemeClr>
              </a:solidFill>
            </a:endParaRPr>
          </a:p>
        </p:txBody>
      </p:sp>
      <p:sp>
        <p:nvSpPr>
          <p:cNvPr id="86" name="TextBox 85">
            <a:extLst>
              <a:ext uri="{FF2B5EF4-FFF2-40B4-BE49-F238E27FC236}">
                <a16:creationId xmlns:a16="http://schemas.microsoft.com/office/drawing/2014/main" id="{ECD752E2-A31D-4C62-BF90-B7B9ADFEEEA3}"/>
              </a:ext>
            </a:extLst>
          </p:cNvPr>
          <p:cNvSpPr txBox="1"/>
          <p:nvPr/>
        </p:nvSpPr>
        <p:spPr>
          <a:xfrm>
            <a:off x="2362650" y="5039003"/>
            <a:ext cx="7497865" cy="646331"/>
          </a:xfrm>
          <a:prstGeom prst="rect">
            <a:avLst/>
          </a:prstGeom>
          <a:noFill/>
        </p:spPr>
        <p:txBody>
          <a:bodyPr wrap="square" rtlCol="0">
            <a:spAutoFit/>
          </a:bodyPr>
          <a:lstStyle>
            <a:defPPr>
              <a:defRPr lang="en-US"/>
            </a:defPPr>
            <a:lvl1pPr>
              <a:defRPr>
                <a:solidFill>
                  <a:schemeClr val="tx1">
                    <a:lumMod val="50000"/>
                    <a:lumOff val="50000"/>
                  </a:schemeClr>
                </a:solidFill>
                <a:latin typeface="Avenir Next LT Pro" panose="020B0504020202020204" pitchFamily="34" charset="0"/>
              </a:defRPr>
            </a:lvl1pPr>
          </a:lstStyle>
          <a:p>
            <a:r>
              <a:rPr lang="en-US" sz="1200" dirty="0">
                <a:solidFill>
                  <a:schemeClr val="tx1"/>
                </a:solidFill>
                <a:latin typeface="Open Sans" panose="020B0606030504020204" pitchFamily="34" charset="0"/>
                <a:ea typeface="Open Sans" panose="020B0606030504020204" pitchFamily="34" charset="0"/>
                <a:cs typeface="Open Sans" panose="020B0606030504020204" pitchFamily="34" charset="0"/>
              </a:rPr>
              <a:t>[This includes short (~2 sentences) bios of each of the key team members, investors, advisors or board members. In addition to listing credentials, it will often include giving readers a sense of why the person being profiled does what he or she does (i.e., what motivates him or her).]</a:t>
            </a:r>
          </a:p>
        </p:txBody>
      </p:sp>
    </p:spTree>
    <p:extLst>
      <p:ext uri="{BB962C8B-B14F-4D97-AF65-F5344CB8AC3E}">
        <p14:creationId xmlns:p14="http://schemas.microsoft.com/office/powerpoint/2010/main" val="3279535784"/>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66"/>
                                        </p:tgtEl>
                                        <p:attrNameLst>
                                          <p:attrName>style.visibility</p:attrName>
                                        </p:attrNameLst>
                                      </p:cBhvr>
                                      <p:to>
                                        <p:strVal val="visible"/>
                                      </p:to>
                                    </p:set>
                                    <p:animEffect transition="in" filter="barn(inVertical)">
                                      <p:cBhvr>
                                        <p:cTn id="7" dur="500"/>
                                        <p:tgtEl>
                                          <p:spTgt spid="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9</TotalTime>
  <Words>1148</Words>
  <Application>Microsoft Office PowerPoint</Application>
  <PresentationFormat>Widescreen</PresentationFormat>
  <Paragraphs>331</Paragraphs>
  <Slides>12</Slides>
  <Notes>3</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12</vt:i4>
      </vt:variant>
    </vt:vector>
  </HeadingPairs>
  <TitlesOfParts>
    <vt:vector size="18" baseType="lpstr">
      <vt:lpstr>Arial</vt:lpstr>
      <vt:lpstr>Avenir Next LT Pro</vt:lpstr>
      <vt:lpstr>Calibri</vt:lpstr>
      <vt:lpstr>Calibri Light</vt:lpstr>
      <vt:lpstr>Open Sans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suvamoy midya</dc:creator>
  <cp:lastModifiedBy>suvamoy midya</cp:lastModifiedBy>
  <cp:revision>2</cp:revision>
  <dcterms:created xsi:type="dcterms:W3CDTF">2020-12-24T12:39:10Z</dcterms:created>
  <dcterms:modified xsi:type="dcterms:W3CDTF">2020-12-24T12:53:55Z</dcterms:modified>
</cp:coreProperties>
</file>